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6.xml" ContentType="application/vnd.openxmlformats-officedocument.presentationml.notesSlide+xml"/>
  <Override PartName="/ppt/charts/chart2.xml" ContentType="application/vnd.openxmlformats-officedocument.drawingml.chart+xml"/>
  <Override PartName="/ppt/tags/tag1.xml" ContentType="application/vnd.openxmlformats-officedocument.presentationml.tags+xml"/>
  <Override PartName="/ppt/notesSlides/notesSlide87.xml" ContentType="application/vnd.openxmlformats-officedocument.presentationml.notesSlide+xml"/>
  <Override PartName="/ppt/tags/tag2.xml" ContentType="application/vnd.openxmlformats-officedocument.presentationml.tags+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charts/chart3.xml" ContentType="application/vnd.openxmlformats-officedocument.drawingml.chart+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charts/chart4.xml" ContentType="application/vnd.openxmlformats-officedocument.drawingml.chart+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02"/>
  </p:notesMasterIdLst>
  <p:handoutMasterIdLst>
    <p:handoutMasterId r:id="rId303"/>
  </p:handoutMasterIdLst>
  <p:sldIdLst>
    <p:sldId id="260" r:id="rId2"/>
    <p:sldId id="262" r:id="rId3"/>
    <p:sldId id="263" r:id="rId4"/>
    <p:sldId id="266" r:id="rId5"/>
    <p:sldId id="590" r:id="rId6"/>
    <p:sldId id="268" r:id="rId7"/>
    <p:sldId id="272" r:id="rId8"/>
    <p:sldId id="273" r:id="rId9"/>
    <p:sldId id="274" r:id="rId10"/>
    <p:sldId id="275" r:id="rId11"/>
    <p:sldId id="276" r:id="rId12"/>
    <p:sldId id="277" r:id="rId13"/>
    <p:sldId id="278" r:id="rId14"/>
    <p:sldId id="279" r:id="rId15"/>
    <p:sldId id="280" r:id="rId16"/>
    <p:sldId id="672" r:id="rId17"/>
    <p:sldId id="282" r:id="rId18"/>
    <p:sldId id="283" r:id="rId19"/>
    <p:sldId id="628" r:id="rId20"/>
    <p:sldId id="284" r:id="rId21"/>
    <p:sldId id="285" r:id="rId22"/>
    <p:sldId id="286" r:id="rId23"/>
    <p:sldId id="287" r:id="rId24"/>
    <p:sldId id="630" r:id="rId25"/>
    <p:sldId id="288" r:id="rId26"/>
    <p:sldId id="644" r:id="rId27"/>
    <p:sldId id="645" r:id="rId28"/>
    <p:sldId id="646" r:id="rId29"/>
    <p:sldId id="293" r:id="rId30"/>
    <p:sldId id="294" r:id="rId31"/>
    <p:sldId id="295" r:id="rId32"/>
    <p:sldId id="296" r:id="rId33"/>
    <p:sldId id="298" r:id="rId34"/>
    <p:sldId id="726" r:id="rId35"/>
    <p:sldId id="300" r:id="rId36"/>
    <p:sldId id="302" r:id="rId37"/>
    <p:sldId id="303" r:id="rId38"/>
    <p:sldId id="304" r:id="rId39"/>
    <p:sldId id="305" r:id="rId40"/>
    <p:sldId id="306" r:id="rId41"/>
    <p:sldId id="307" r:id="rId42"/>
    <p:sldId id="308" r:id="rId43"/>
    <p:sldId id="309" r:id="rId44"/>
    <p:sldId id="642" r:id="rId45"/>
    <p:sldId id="310" r:id="rId46"/>
    <p:sldId id="311" r:id="rId47"/>
    <p:sldId id="312" r:id="rId48"/>
    <p:sldId id="313" r:id="rId49"/>
    <p:sldId id="314" r:id="rId50"/>
    <p:sldId id="315" r:id="rId51"/>
    <p:sldId id="316" r:id="rId52"/>
    <p:sldId id="631" r:id="rId53"/>
    <p:sldId id="317" r:id="rId54"/>
    <p:sldId id="318" r:id="rId55"/>
    <p:sldId id="688" r:id="rId56"/>
    <p:sldId id="723" r:id="rId57"/>
    <p:sldId id="320" r:id="rId58"/>
    <p:sldId id="728" r:id="rId59"/>
    <p:sldId id="729" r:id="rId60"/>
    <p:sldId id="685" r:id="rId61"/>
    <p:sldId id="321" r:id="rId62"/>
    <p:sldId id="322" r:id="rId63"/>
    <p:sldId id="323" r:id="rId64"/>
    <p:sldId id="673" r:id="rId65"/>
    <p:sldId id="665" r:id="rId66"/>
    <p:sldId id="670" r:id="rId67"/>
    <p:sldId id="327" r:id="rId68"/>
    <p:sldId id="328" r:id="rId69"/>
    <p:sldId id="329" r:id="rId70"/>
    <p:sldId id="330" r:id="rId71"/>
    <p:sldId id="331" r:id="rId72"/>
    <p:sldId id="332" r:id="rId73"/>
    <p:sldId id="324" r:id="rId74"/>
    <p:sldId id="689" r:id="rId75"/>
    <p:sldId id="325" r:id="rId76"/>
    <p:sldId id="326" r:id="rId77"/>
    <p:sldId id="333" r:id="rId78"/>
    <p:sldId id="335" r:id="rId79"/>
    <p:sldId id="632" r:id="rId80"/>
    <p:sldId id="336" r:id="rId81"/>
    <p:sldId id="540" r:id="rId82"/>
    <p:sldId id="542" r:id="rId83"/>
    <p:sldId id="543" r:id="rId84"/>
    <p:sldId id="544" r:id="rId85"/>
    <p:sldId id="545" r:id="rId86"/>
    <p:sldId id="546" r:id="rId87"/>
    <p:sldId id="547" r:id="rId88"/>
    <p:sldId id="548" r:id="rId89"/>
    <p:sldId id="587" r:id="rId90"/>
    <p:sldId id="549" r:id="rId91"/>
    <p:sldId id="550" r:id="rId92"/>
    <p:sldId id="551" r:id="rId93"/>
    <p:sldId id="552" r:id="rId94"/>
    <p:sldId id="553" r:id="rId95"/>
    <p:sldId id="582" r:id="rId96"/>
    <p:sldId id="555" r:id="rId97"/>
    <p:sldId id="556" r:id="rId98"/>
    <p:sldId id="583" r:id="rId99"/>
    <p:sldId id="559" r:id="rId100"/>
    <p:sldId id="560" r:id="rId101"/>
    <p:sldId id="561" r:id="rId102"/>
    <p:sldId id="562" r:id="rId103"/>
    <p:sldId id="563" r:id="rId104"/>
    <p:sldId id="584" r:id="rId105"/>
    <p:sldId id="565" r:id="rId106"/>
    <p:sldId id="566" r:id="rId107"/>
    <p:sldId id="585" r:id="rId108"/>
    <p:sldId id="568" r:id="rId109"/>
    <p:sldId id="569" r:id="rId110"/>
    <p:sldId id="570" r:id="rId111"/>
    <p:sldId id="571" r:id="rId112"/>
    <p:sldId id="572" r:id="rId113"/>
    <p:sldId id="588" r:id="rId114"/>
    <p:sldId id="573" r:id="rId115"/>
    <p:sldId id="574" r:id="rId116"/>
    <p:sldId id="575" r:id="rId117"/>
    <p:sldId id="576" r:id="rId118"/>
    <p:sldId id="577" r:id="rId119"/>
    <p:sldId id="578" r:id="rId120"/>
    <p:sldId id="586" r:id="rId121"/>
    <p:sldId id="580" r:id="rId122"/>
    <p:sldId id="727" r:id="rId123"/>
    <p:sldId id="369" r:id="rId124"/>
    <p:sldId id="633" r:id="rId125"/>
    <p:sldId id="371" r:id="rId126"/>
    <p:sldId id="372" r:id="rId127"/>
    <p:sldId id="373" r:id="rId128"/>
    <p:sldId id="374" r:id="rId129"/>
    <p:sldId id="375" r:id="rId130"/>
    <p:sldId id="376" r:id="rId131"/>
    <p:sldId id="379" r:id="rId132"/>
    <p:sldId id="380" r:id="rId133"/>
    <p:sldId id="381" r:id="rId134"/>
    <p:sldId id="382" r:id="rId135"/>
    <p:sldId id="383" r:id="rId136"/>
    <p:sldId id="384" r:id="rId137"/>
    <p:sldId id="385" r:id="rId138"/>
    <p:sldId id="386" r:id="rId139"/>
    <p:sldId id="387" r:id="rId140"/>
    <p:sldId id="388" r:id="rId141"/>
    <p:sldId id="389" r:id="rId142"/>
    <p:sldId id="390" r:id="rId143"/>
    <p:sldId id="391" r:id="rId144"/>
    <p:sldId id="392" r:id="rId145"/>
    <p:sldId id="393" r:id="rId146"/>
    <p:sldId id="394" r:id="rId147"/>
    <p:sldId id="395" r:id="rId148"/>
    <p:sldId id="397" r:id="rId149"/>
    <p:sldId id="398" r:id="rId150"/>
    <p:sldId id="399" r:id="rId151"/>
    <p:sldId id="400" r:id="rId152"/>
    <p:sldId id="401" r:id="rId153"/>
    <p:sldId id="402" r:id="rId154"/>
    <p:sldId id="261" r:id="rId155"/>
    <p:sldId id="403" r:id="rId156"/>
    <p:sldId id="634" r:id="rId157"/>
    <p:sldId id="404" r:id="rId158"/>
    <p:sldId id="405" r:id="rId159"/>
    <p:sldId id="406" r:id="rId160"/>
    <p:sldId id="407" r:id="rId161"/>
    <p:sldId id="408" r:id="rId162"/>
    <p:sldId id="409" r:id="rId163"/>
    <p:sldId id="410" r:id="rId164"/>
    <p:sldId id="411" r:id="rId165"/>
    <p:sldId id="412" r:id="rId166"/>
    <p:sldId id="413" r:id="rId167"/>
    <p:sldId id="415" r:id="rId168"/>
    <p:sldId id="417" r:id="rId169"/>
    <p:sldId id="418" r:id="rId170"/>
    <p:sldId id="427" r:id="rId171"/>
    <p:sldId id="428" r:id="rId172"/>
    <p:sldId id="420" r:id="rId173"/>
    <p:sldId id="422" r:id="rId174"/>
    <p:sldId id="430" r:id="rId175"/>
    <p:sldId id="423" r:id="rId176"/>
    <p:sldId id="424" r:id="rId177"/>
    <p:sldId id="425" r:id="rId178"/>
    <p:sldId id="426" r:id="rId179"/>
    <p:sldId id="431" r:id="rId180"/>
    <p:sldId id="432" r:id="rId181"/>
    <p:sldId id="636" r:id="rId182"/>
    <p:sldId id="635" r:id="rId183"/>
    <p:sldId id="725" r:id="rId184"/>
    <p:sldId id="434" r:id="rId185"/>
    <p:sldId id="435" r:id="rId186"/>
    <p:sldId id="436" r:id="rId187"/>
    <p:sldId id="438" r:id="rId188"/>
    <p:sldId id="439" r:id="rId189"/>
    <p:sldId id="440" r:id="rId190"/>
    <p:sldId id="682" r:id="rId191"/>
    <p:sldId id="442" r:id="rId192"/>
    <p:sldId id="443" r:id="rId193"/>
    <p:sldId id="444" r:id="rId194"/>
    <p:sldId id="691" r:id="rId195"/>
    <p:sldId id="692" r:id="rId196"/>
    <p:sldId id="701" r:id="rId197"/>
    <p:sldId id="693" r:id="rId198"/>
    <p:sldId id="694" r:id="rId199"/>
    <p:sldId id="695" r:id="rId200"/>
    <p:sldId id="696" r:id="rId201"/>
    <p:sldId id="697" r:id="rId202"/>
    <p:sldId id="700" r:id="rId203"/>
    <p:sldId id="445" r:id="rId204"/>
    <p:sldId id="446" r:id="rId205"/>
    <p:sldId id="447" r:id="rId206"/>
    <p:sldId id="448" r:id="rId207"/>
    <p:sldId id="449" r:id="rId208"/>
    <p:sldId id="450" r:id="rId209"/>
    <p:sldId id="451" r:id="rId210"/>
    <p:sldId id="452" r:id="rId211"/>
    <p:sldId id="453" r:id="rId212"/>
    <p:sldId id="454" r:id="rId213"/>
    <p:sldId id="455" r:id="rId214"/>
    <p:sldId id="663" r:id="rId215"/>
    <p:sldId id="456" r:id="rId216"/>
    <p:sldId id="457" r:id="rId217"/>
    <p:sldId id="683" r:id="rId218"/>
    <p:sldId id="676" r:id="rId219"/>
    <p:sldId id="684" r:id="rId220"/>
    <p:sldId id="678" r:id="rId221"/>
    <p:sldId id="679" r:id="rId222"/>
    <p:sldId id="680" r:id="rId223"/>
    <p:sldId id="681" r:id="rId224"/>
    <p:sldId id="458" r:id="rId225"/>
    <p:sldId id="459" r:id="rId226"/>
    <p:sldId id="460" r:id="rId227"/>
    <p:sldId id="538" r:id="rId228"/>
    <p:sldId id="674" r:id="rId229"/>
    <p:sldId id="675" r:id="rId230"/>
    <p:sldId id="677" r:id="rId231"/>
    <p:sldId id="461" r:id="rId232"/>
    <p:sldId id="462" r:id="rId233"/>
    <p:sldId id="463" r:id="rId234"/>
    <p:sldId id="464" r:id="rId235"/>
    <p:sldId id="465" r:id="rId236"/>
    <p:sldId id="466" r:id="rId237"/>
    <p:sldId id="637" r:id="rId238"/>
    <p:sldId id="467" r:id="rId239"/>
    <p:sldId id="468" r:id="rId240"/>
    <p:sldId id="589" r:id="rId241"/>
    <p:sldId id="643" r:id="rId242"/>
    <p:sldId id="469" r:id="rId243"/>
    <p:sldId id="470" r:id="rId244"/>
    <p:sldId id="471" r:id="rId245"/>
    <p:sldId id="473" r:id="rId246"/>
    <p:sldId id="484" r:id="rId247"/>
    <p:sldId id="474" r:id="rId248"/>
    <p:sldId id="478" r:id="rId249"/>
    <p:sldId id="479" r:id="rId250"/>
    <p:sldId id="475" r:id="rId251"/>
    <p:sldId id="481" r:id="rId252"/>
    <p:sldId id="476" r:id="rId253"/>
    <p:sldId id="482" r:id="rId254"/>
    <p:sldId id="669" r:id="rId255"/>
    <p:sldId id="483" r:id="rId256"/>
    <p:sldId id="485" r:id="rId257"/>
    <p:sldId id="487" r:id="rId258"/>
    <p:sldId id="488" r:id="rId259"/>
    <p:sldId id="638" r:id="rId260"/>
    <p:sldId id="591" r:id="rId261"/>
    <p:sldId id="702" r:id="rId262"/>
    <p:sldId id="686" r:id="rId263"/>
    <p:sldId id="719" r:id="rId264"/>
    <p:sldId id="687" r:id="rId265"/>
    <p:sldId id="703" r:id="rId266"/>
    <p:sldId id="704" r:id="rId267"/>
    <p:sldId id="706" r:id="rId268"/>
    <p:sldId id="707" r:id="rId269"/>
    <p:sldId id="708" r:id="rId270"/>
    <p:sldId id="716" r:id="rId271"/>
    <p:sldId id="710" r:id="rId272"/>
    <p:sldId id="711" r:id="rId273"/>
    <p:sldId id="724" r:id="rId274"/>
    <p:sldId id="712" r:id="rId275"/>
    <p:sldId id="713" r:id="rId276"/>
    <p:sldId id="717" r:id="rId277"/>
    <p:sldId id="718" r:id="rId278"/>
    <p:sldId id="714" r:id="rId279"/>
    <p:sldId id="715" r:id="rId280"/>
    <p:sldId id="709" r:id="rId281"/>
    <p:sldId id="639" r:id="rId282"/>
    <p:sldId id="526" r:id="rId283"/>
    <p:sldId id="661" r:id="rId284"/>
    <p:sldId id="721" r:id="rId285"/>
    <p:sldId id="527" r:id="rId286"/>
    <p:sldId id="730" r:id="rId287"/>
    <p:sldId id="648" r:id="rId288"/>
    <p:sldId id="664" r:id="rId289"/>
    <p:sldId id="528" r:id="rId290"/>
    <p:sldId id="530" r:id="rId291"/>
    <p:sldId id="531" r:id="rId292"/>
    <p:sldId id="532" r:id="rId293"/>
    <p:sldId id="640" r:id="rId294"/>
    <p:sldId id="533" r:id="rId295"/>
    <p:sldId id="534" r:id="rId296"/>
    <p:sldId id="667" r:id="rId297"/>
    <p:sldId id="535" r:id="rId298"/>
    <p:sldId id="536" r:id="rId299"/>
    <p:sldId id="720" r:id="rId300"/>
    <p:sldId id="537" r:id="rId301"/>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9C92"/>
    <a:srgbClr val="CC6600"/>
    <a:srgbClr val="E0EBE9"/>
    <a:srgbClr val="C2BDD3"/>
    <a:srgbClr val="336600"/>
    <a:srgbClr val="006600"/>
    <a:srgbClr val="98BEB8"/>
    <a:srgbClr val="E5EBD9"/>
    <a:srgbClr val="DBE7F1"/>
    <a:srgbClr val="9CDA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86252" autoAdjust="0"/>
  </p:normalViewPr>
  <p:slideViewPr>
    <p:cSldViewPr snapToGrid="0" showGuides="1">
      <p:cViewPr varScale="1">
        <p:scale>
          <a:sx n="71" d="100"/>
          <a:sy n="71" d="100"/>
        </p:scale>
        <p:origin x="562" y="67"/>
      </p:cViewPr>
      <p:guideLst>
        <p:guide orient="horz" pos="2160"/>
        <p:guide pos="3839"/>
      </p:guideLst>
    </p:cSldViewPr>
  </p:slideViewPr>
  <p:notesTextViewPr>
    <p:cViewPr>
      <p:scale>
        <a:sx n="1" d="1"/>
        <a:sy n="1" d="1"/>
      </p:scale>
      <p:origin x="0" y="0"/>
    </p:cViewPr>
  </p:notesTextViewPr>
  <p:sorterViewPr>
    <p:cViewPr>
      <p:scale>
        <a:sx n="50" d="100"/>
        <a:sy n="50" d="100"/>
      </p:scale>
      <p:origin x="0" y="-79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presProps" Target="presProps.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viewProps" Target="viewProp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theme" Target="theme/theme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tableStyles" Target="tableStyles.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handoutMaster" Target="handoutMasters/handoutMaster1.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050240773324731"/>
          <c:y val="2.6557072327055384E-2"/>
          <c:w val="0.70323297900071935"/>
          <c:h val="0.96997872202501378"/>
        </c:manualLayout>
      </c:layout>
      <c:barChart>
        <c:barDir val="bar"/>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Sheet1!$A$2:$A$21</c:f>
              <c:strCache>
                <c:ptCount val="20"/>
                <c:pt idx="0">
                  <c:v>Sickle-cell disease</c:v>
                </c:pt>
                <c:pt idx="1">
                  <c:v>Dialysis catheter infection</c:v>
                </c:pt>
                <c:pt idx="2">
                  <c:v>Pneumonia</c:v>
                </c:pt>
                <c:pt idx="3">
                  <c:v>Hemophilia/von Willebrands</c:v>
                </c:pt>
                <c:pt idx="4">
                  <c:v>Lung transplant</c:v>
                </c:pt>
                <c:pt idx="5">
                  <c:v>Secondary malignant neoplasm</c:v>
                </c:pt>
                <c:pt idx="6">
                  <c:v>Congestive heart failure</c:v>
                </c:pt>
                <c:pt idx="7">
                  <c:v>Age 85 or above</c:v>
                </c:pt>
                <c:pt idx="8">
                  <c:v>Chronic skin ulcer</c:v>
                </c:pt>
                <c:pt idx="9">
                  <c:v>Liver transplant</c:v>
                </c:pt>
                <c:pt idx="10">
                  <c:v>Chronic renal failure</c:v>
                </c:pt>
                <c:pt idx="11">
                  <c:v>Ulcerative colitis</c:v>
                </c:pt>
                <c:pt idx="12">
                  <c:v>Diabetes, type 1 with complications</c:v>
                </c:pt>
                <c:pt idx="13">
                  <c:v>Septicemia</c:v>
                </c:pt>
                <c:pt idx="14">
                  <c:v>Chronic obstructive asthma</c:v>
                </c:pt>
                <c:pt idx="15">
                  <c:v>Chronic nephritis</c:v>
                </c:pt>
                <c:pt idx="16">
                  <c:v>Decubitis ulcer</c:v>
                </c:pt>
                <c:pt idx="17">
                  <c:v>Heart transplant</c:v>
                </c:pt>
                <c:pt idx="18">
                  <c:v>Rx for Liver Disease</c:v>
                </c:pt>
                <c:pt idx="19">
                  <c:v>Alcohol dependence</c:v>
                </c:pt>
              </c:strCache>
            </c:strRef>
          </c:cat>
          <c:val>
            <c:numRef>
              <c:f>Sheet1!$B$2:$B$21</c:f>
              <c:numCache>
                <c:formatCode>0.0%</c:formatCode>
                <c:ptCount val="20"/>
                <c:pt idx="0">
                  <c:v>0.27690000000000031</c:v>
                </c:pt>
                <c:pt idx="1">
                  <c:v>0.21407000000000001</c:v>
                </c:pt>
                <c:pt idx="2">
                  <c:v>0.18709000000000034</c:v>
                </c:pt>
                <c:pt idx="3">
                  <c:v>0.15621000000000046</c:v>
                </c:pt>
                <c:pt idx="4">
                  <c:v>0.1285</c:v>
                </c:pt>
                <c:pt idx="5">
                  <c:v>0.11178000000000007</c:v>
                </c:pt>
                <c:pt idx="6">
                  <c:v>9.3900000000000206E-2</c:v>
                </c:pt>
                <c:pt idx="7">
                  <c:v>8.7500000000000064E-2</c:v>
                </c:pt>
                <c:pt idx="8">
                  <c:v>7.9740000000000102E-2</c:v>
                </c:pt>
                <c:pt idx="9">
                  <c:v>7.9560000000000131E-2</c:v>
                </c:pt>
                <c:pt idx="10">
                  <c:v>7.1490000000000081E-2</c:v>
                </c:pt>
                <c:pt idx="11">
                  <c:v>6.0820000000000034E-2</c:v>
                </c:pt>
                <c:pt idx="12">
                  <c:v>5.9540000000000023E-2</c:v>
                </c:pt>
                <c:pt idx="13">
                  <c:v>5.3150000000000003E-2</c:v>
                </c:pt>
                <c:pt idx="14">
                  <c:v>5.2979999999999999E-2</c:v>
                </c:pt>
                <c:pt idx="15">
                  <c:v>5.2430000000000095E-2</c:v>
                </c:pt>
                <c:pt idx="16">
                  <c:v>5.1410000000000032E-2</c:v>
                </c:pt>
                <c:pt idx="17">
                  <c:v>5.0349999999999999E-2</c:v>
                </c:pt>
                <c:pt idx="18">
                  <c:v>5.0180000000000023E-2</c:v>
                </c:pt>
                <c:pt idx="19">
                  <c:v>4.9170000000000033E-2</c:v>
                </c:pt>
              </c:numCache>
            </c:numRef>
          </c:val>
          <c:extLst>
            <c:ext xmlns:c16="http://schemas.microsoft.com/office/drawing/2014/chart" uri="{C3380CC4-5D6E-409C-BE32-E72D297353CC}">
              <c16:uniqueId val="{00000000-27DD-40FA-81A6-37F2C8A217BC}"/>
            </c:ext>
          </c:extLst>
        </c:ser>
        <c:dLbls>
          <c:dLblPos val="inEnd"/>
          <c:showLegendKey val="0"/>
          <c:showVal val="1"/>
          <c:showCatName val="0"/>
          <c:showSerName val="0"/>
          <c:showPercent val="0"/>
          <c:showBubbleSize val="0"/>
        </c:dLbls>
        <c:gapWidth val="65"/>
        <c:axId val="-927007696"/>
        <c:axId val="-927017488"/>
      </c:barChart>
      <c:catAx>
        <c:axId val="-927007696"/>
        <c:scaling>
          <c:orientation val="maxMin"/>
        </c:scaling>
        <c:delete val="0"/>
        <c:axPos val="l"/>
        <c:numFmt formatCode="General" sourceLinked="0"/>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27017488"/>
        <c:crosses val="autoZero"/>
        <c:auto val="1"/>
        <c:lblAlgn val="ctr"/>
        <c:lblOffset val="50"/>
        <c:noMultiLvlLbl val="0"/>
      </c:catAx>
      <c:valAx>
        <c:axId val="-927017488"/>
        <c:scaling>
          <c:orientation val="minMax"/>
        </c:scaling>
        <c:delete val="0"/>
        <c:axPos val="t"/>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92700769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c:spPr>
          <c:invertIfNegative val="0"/>
          <c:dLbls>
            <c:spPr>
              <a:noFill/>
              <a:ln>
                <a:noFill/>
              </a:ln>
              <a:effectLst/>
            </c:spPr>
            <c:txPr>
              <a:bodyPr/>
              <a:lstStyle/>
              <a:p>
                <a:pPr>
                  <a:defRPr sz="1400" b="1">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Sheet1!$A$2:$A$10</c:f>
              <c:strCache>
                <c:ptCount val="9"/>
                <c:pt idx="0">
                  <c:v>Additional impact per hospital admission in prior 30 days</c:v>
                </c:pt>
                <c:pt idx="1">
                  <c:v>Additional impact per hospital admission in prior 31-90 days</c:v>
                </c:pt>
                <c:pt idx="2">
                  <c:v>Additional impact per hospital admission in prior 91-182 days</c:v>
                </c:pt>
                <c:pt idx="3">
                  <c:v>Additional impact per hospital admission in prior 183-365 days</c:v>
                </c:pt>
                <c:pt idx="5">
                  <c:v>Additional impact per OP ER visit in prior 30 days</c:v>
                </c:pt>
                <c:pt idx="6">
                  <c:v>Additional impact per  OP ER visit in prior 31-90 days</c:v>
                </c:pt>
                <c:pt idx="7">
                  <c:v>Additional impact per  OP ER visit in prior 91-182 days</c:v>
                </c:pt>
                <c:pt idx="8">
                  <c:v>Additional impact per  OP ER visit in prior 183-365 days</c:v>
                </c:pt>
              </c:strCache>
            </c:strRef>
          </c:cat>
          <c:val>
            <c:numRef>
              <c:f>Sheet1!$B$2:$B$10</c:f>
              <c:numCache>
                <c:formatCode>0.0%</c:formatCode>
                <c:ptCount val="9"/>
                <c:pt idx="0">
                  <c:v>9.7590000000000066E-2</c:v>
                </c:pt>
                <c:pt idx="1">
                  <c:v>5.765E-2</c:v>
                </c:pt>
                <c:pt idx="2">
                  <c:v>4.2040000000000001E-2</c:v>
                </c:pt>
                <c:pt idx="3">
                  <c:v>2.1220000000000006E-2</c:v>
                </c:pt>
                <c:pt idx="5">
                  <c:v>1.6580000000000077E-2</c:v>
                </c:pt>
                <c:pt idx="6">
                  <c:v>9.0600000000000246E-3</c:v>
                </c:pt>
                <c:pt idx="7">
                  <c:v>2.9900000000000052E-3</c:v>
                </c:pt>
                <c:pt idx="8">
                  <c:v>2.2400000000000111E-3</c:v>
                </c:pt>
              </c:numCache>
            </c:numRef>
          </c:val>
          <c:extLst>
            <c:ext xmlns:c16="http://schemas.microsoft.com/office/drawing/2014/chart" uri="{C3380CC4-5D6E-409C-BE32-E72D297353CC}">
              <c16:uniqueId val="{00000000-9997-40DD-82A5-78AA1E0F4D44}"/>
            </c:ext>
          </c:extLst>
        </c:ser>
        <c:dLbls>
          <c:showLegendKey val="0"/>
          <c:showVal val="0"/>
          <c:showCatName val="0"/>
          <c:showSerName val="0"/>
          <c:showPercent val="0"/>
          <c:showBubbleSize val="0"/>
        </c:dLbls>
        <c:gapWidth val="18"/>
        <c:axId val="-927016944"/>
        <c:axId val="-927022928"/>
      </c:barChart>
      <c:catAx>
        <c:axId val="-927016944"/>
        <c:scaling>
          <c:orientation val="maxMin"/>
        </c:scaling>
        <c:delete val="0"/>
        <c:axPos val="l"/>
        <c:numFmt formatCode="General" sourceLinked="0"/>
        <c:majorTickMark val="none"/>
        <c:minorTickMark val="none"/>
        <c:tickLblPos val="nextTo"/>
        <c:txPr>
          <a:bodyPr/>
          <a:lstStyle/>
          <a:p>
            <a:pPr>
              <a:defRPr sz="1200">
                <a:solidFill>
                  <a:schemeClr val="tx1"/>
                </a:solidFill>
              </a:defRPr>
            </a:pPr>
            <a:endParaRPr lang="en-US"/>
          </a:p>
        </c:txPr>
        <c:crossAx val="-927022928"/>
        <c:crosses val="autoZero"/>
        <c:auto val="1"/>
        <c:lblAlgn val="ctr"/>
        <c:lblOffset val="50"/>
        <c:noMultiLvlLbl val="0"/>
      </c:catAx>
      <c:valAx>
        <c:axId val="-927022928"/>
        <c:scaling>
          <c:orientation val="minMax"/>
        </c:scaling>
        <c:delete val="1"/>
        <c:axPos val="t"/>
        <c:numFmt formatCode="0.0%" sourceLinked="1"/>
        <c:majorTickMark val="out"/>
        <c:minorTickMark val="none"/>
        <c:tickLblPos val="none"/>
        <c:crossAx val="-9270169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29459419130086E-2"/>
          <c:y val="7.1372548428113122E-2"/>
          <c:w val="0.92179507567166163"/>
          <c:h val="0.91258454714705373"/>
        </c:manualLayout>
      </c:layout>
      <c:barChart>
        <c:barDir val="col"/>
        <c:grouping val="clustered"/>
        <c:varyColors val="0"/>
        <c:ser>
          <c:idx val="0"/>
          <c:order val="0"/>
          <c:tx>
            <c:strRef>
              <c:f>Sheet1!$B$1</c:f>
              <c:strCache>
                <c:ptCount val="1"/>
                <c:pt idx="0">
                  <c:v>Series 1</c:v>
                </c:pt>
              </c:strCache>
            </c:strRef>
          </c:tx>
          <c:spPr>
            <a:solidFill>
              <a:schemeClr val="accent1">
                <a:lumMod val="75000"/>
              </a:schemeClr>
            </a:solidFill>
          </c:spPr>
          <c:invertIfNegative val="0"/>
          <c:dPt>
            <c:idx val="0"/>
            <c:invertIfNegative val="0"/>
            <c:bubble3D val="0"/>
            <c:extLst>
              <c:ext xmlns:c16="http://schemas.microsoft.com/office/drawing/2014/chart" uri="{C3380CC4-5D6E-409C-BE32-E72D297353CC}">
                <c16:uniqueId val="{00000000-0AE0-4FED-B21F-DA983B67C7C7}"/>
              </c:ext>
            </c:extLst>
          </c:dPt>
          <c:dPt>
            <c:idx val="1"/>
            <c:invertIfNegative val="0"/>
            <c:bubble3D val="0"/>
            <c:spPr>
              <a:solidFill>
                <a:schemeClr val="accent2">
                  <a:lumMod val="75000"/>
                </a:schemeClr>
              </a:solidFill>
            </c:spPr>
            <c:extLst>
              <c:ext xmlns:c16="http://schemas.microsoft.com/office/drawing/2014/chart" uri="{C3380CC4-5D6E-409C-BE32-E72D297353CC}">
                <c16:uniqueId val="{00000002-0AE0-4FED-B21F-DA983B67C7C7}"/>
              </c:ext>
            </c:extLst>
          </c:dPt>
          <c:dLbls>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Sheet1!$B$2:$B$3</c:f>
              <c:numCache>
                <c:formatCode>0%</c:formatCode>
                <c:ptCount val="2"/>
                <c:pt idx="0">
                  <c:v>0.38000000000000017</c:v>
                </c:pt>
                <c:pt idx="1">
                  <c:v>0.34</c:v>
                </c:pt>
              </c:numCache>
            </c:numRef>
          </c:val>
          <c:extLst>
            <c:ext xmlns:c16="http://schemas.microsoft.com/office/drawing/2014/chart" uri="{C3380CC4-5D6E-409C-BE32-E72D297353CC}">
              <c16:uniqueId val="{00000003-0AE0-4FED-B21F-DA983B67C7C7}"/>
            </c:ext>
          </c:extLst>
        </c:ser>
        <c:ser>
          <c:idx val="1"/>
          <c:order val="1"/>
          <c:tx>
            <c:strRef>
              <c:f>Sheet1!$C$1</c:f>
              <c:strCache>
                <c:ptCount val="1"/>
                <c:pt idx="0">
                  <c:v>Series 2</c:v>
                </c:pt>
              </c:strCache>
            </c:strRef>
          </c:tx>
          <c:spPr>
            <a:solidFill>
              <a:schemeClr val="accent1"/>
            </a:solidFill>
          </c:spPr>
          <c:invertIfNegative val="0"/>
          <c:dPt>
            <c:idx val="0"/>
            <c:invertIfNegative val="0"/>
            <c:bubble3D val="0"/>
            <c:extLst>
              <c:ext xmlns:c16="http://schemas.microsoft.com/office/drawing/2014/chart" uri="{C3380CC4-5D6E-409C-BE32-E72D297353CC}">
                <c16:uniqueId val="{00000004-0AE0-4FED-B21F-DA983B67C7C7}"/>
              </c:ext>
            </c:extLst>
          </c:dPt>
          <c:dPt>
            <c:idx val="1"/>
            <c:invertIfNegative val="0"/>
            <c:bubble3D val="0"/>
            <c:spPr>
              <a:solidFill>
                <a:schemeClr val="accent2"/>
              </a:solidFill>
            </c:spPr>
            <c:extLst>
              <c:ext xmlns:c16="http://schemas.microsoft.com/office/drawing/2014/chart" uri="{C3380CC4-5D6E-409C-BE32-E72D297353CC}">
                <c16:uniqueId val="{00000006-0AE0-4FED-B21F-DA983B67C7C7}"/>
              </c:ext>
            </c:extLst>
          </c:dPt>
          <c:dLbls>
            <c:dLbl>
              <c:idx val="0"/>
              <c:layout>
                <c:manualLayout>
                  <c:x val="0"/>
                  <c:y val="3.1925927825281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AE0-4FED-B21F-DA983B67C7C7}"/>
                </c:ext>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Category 1</c:v>
                </c:pt>
                <c:pt idx="1">
                  <c:v>Category 2</c:v>
                </c:pt>
              </c:strCache>
            </c:strRef>
          </c:cat>
          <c:val>
            <c:numRef>
              <c:f>Sheet1!$C$2:$C$3</c:f>
              <c:numCache>
                <c:formatCode>0%</c:formatCode>
                <c:ptCount val="2"/>
                <c:pt idx="0">
                  <c:v>0.89</c:v>
                </c:pt>
                <c:pt idx="1">
                  <c:v>0.87000000000000033</c:v>
                </c:pt>
              </c:numCache>
            </c:numRef>
          </c:val>
          <c:extLst>
            <c:ext xmlns:c16="http://schemas.microsoft.com/office/drawing/2014/chart" uri="{C3380CC4-5D6E-409C-BE32-E72D297353CC}">
              <c16:uniqueId val="{00000007-0AE0-4FED-B21F-DA983B67C7C7}"/>
            </c:ext>
          </c:extLst>
        </c:ser>
        <c:dLbls>
          <c:showLegendKey val="0"/>
          <c:showVal val="0"/>
          <c:showCatName val="0"/>
          <c:showSerName val="0"/>
          <c:showPercent val="0"/>
          <c:showBubbleSize val="0"/>
        </c:dLbls>
        <c:gapWidth val="97"/>
        <c:overlap val="-16"/>
        <c:axId val="-927021840"/>
        <c:axId val="-927019664"/>
      </c:barChart>
      <c:catAx>
        <c:axId val="-927021840"/>
        <c:scaling>
          <c:orientation val="minMax"/>
        </c:scaling>
        <c:delete val="1"/>
        <c:axPos val="b"/>
        <c:numFmt formatCode="General" sourceLinked="0"/>
        <c:majorTickMark val="none"/>
        <c:minorTickMark val="none"/>
        <c:tickLblPos val="none"/>
        <c:crossAx val="-927019664"/>
        <c:crosses val="autoZero"/>
        <c:auto val="1"/>
        <c:lblAlgn val="ctr"/>
        <c:lblOffset val="100"/>
        <c:noMultiLvlLbl val="0"/>
      </c:catAx>
      <c:valAx>
        <c:axId val="-927019664"/>
        <c:scaling>
          <c:orientation val="minMax"/>
          <c:max val="0.9"/>
          <c:min val="0"/>
        </c:scaling>
        <c:delete val="0"/>
        <c:axPos val="l"/>
        <c:majorGridlines/>
        <c:numFmt formatCode="0%" sourceLinked="1"/>
        <c:majorTickMark val="out"/>
        <c:minorTickMark val="none"/>
        <c:tickLblPos val="nextTo"/>
        <c:spPr>
          <a:ln>
            <a:noFill/>
          </a:ln>
        </c:spPr>
        <c:txPr>
          <a:bodyPr/>
          <a:lstStyle/>
          <a:p>
            <a:pPr>
              <a:defRPr sz="900"/>
            </a:pPr>
            <a:endParaRPr lang="en-US"/>
          </a:p>
        </c:txPr>
        <c:crossAx val="-927021840"/>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919343840762893E-2"/>
          <c:y val="7.2687788732506087E-2"/>
          <c:w val="0.94578337603170248"/>
          <c:h val="0.89819619023230046"/>
        </c:manualLayout>
      </c:layout>
      <c:barChart>
        <c:barDir val="bar"/>
        <c:grouping val="clustered"/>
        <c:varyColors val="0"/>
        <c:ser>
          <c:idx val="0"/>
          <c:order val="0"/>
          <c:tx>
            <c:strRef>
              <c:f>Sheet1!$B$1</c:f>
              <c:strCache>
                <c:ptCount val="1"/>
                <c:pt idx="0">
                  <c:v>AOD %</c:v>
                </c:pt>
              </c:strCache>
            </c:strRef>
          </c:tx>
          <c:spPr>
            <a:solidFill>
              <a:schemeClr val="accent1"/>
            </a:solidFill>
          </c:spPr>
          <c:invertIfNegative val="0"/>
          <c:dLbls>
            <c:spPr>
              <a:noFill/>
              <a:ln>
                <a:noFill/>
              </a:ln>
              <a:effectLst/>
            </c:spPr>
            <c:txPr>
              <a:bodyPr/>
              <a:lstStyle/>
              <a:p>
                <a:pPr>
                  <a:defRPr sz="11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2"/>
                <c:pt idx="0">
                  <c:v>Elders</c:v>
                </c:pt>
                <c:pt idx="1">
                  <c:v>Disabled</c:v>
                </c:pt>
              </c:strCache>
            </c:strRef>
          </c:cat>
          <c:val>
            <c:numRef>
              <c:f>Sheet1!$B$2:$B$5</c:f>
              <c:numCache>
                <c:formatCode>0%</c:formatCode>
                <c:ptCount val="4"/>
                <c:pt idx="0">
                  <c:v>6.6394316164029438E-2</c:v>
                </c:pt>
                <c:pt idx="1">
                  <c:v>0.26931789579620197</c:v>
                </c:pt>
                <c:pt idx="2">
                  <c:v>0.3000000000000001</c:v>
                </c:pt>
                <c:pt idx="3">
                  <c:v>0.1</c:v>
                </c:pt>
              </c:numCache>
            </c:numRef>
          </c:val>
          <c:extLst>
            <c:ext xmlns:c16="http://schemas.microsoft.com/office/drawing/2014/chart" uri="{C3380CC4-5D6E-409C-BE32-E72D297353CC}">
              <c16:uniqueId val="{00000000-CD51-4FFB-9943-CC80CA9B061D}"/>
            </c:ext>
          </c:extLst>
        </c:ser>
        <c:ser>
          <c:idx val="1"/>
          <c:order val="1"/>
          <c:tx>
            <c:strRef>
              <c:f>Sheet1!$C$1</c:f>
              <c:strCache>
                <c:ptCount val="1"/>
                <c:pt idx="0">
                  <c:v>SMI %</c:v>
                </c:pt>
              </c:strCache>
            </c:strRef>
          </c:tx>
          <c:spPr>
            <a:solidFill>
              <a:schemeClr val="accent2"/>
            </a:solidFill>
          </c:spPr>
          <c:invertIfNegative val="0"/>
          <c:dLbls>
            <c:spPr>
              <a:noFill/>
              <a:ln>
                <a:noFill/>
              </a:ln>
              <a:effectLst/>
            </c:spPr>
            <c:txPr>
              <a:bodyPr/>
              <a:lstStyle/>
              <a:p>
                <a:pPr>
                  <a:defRPr sz="1100" b="1">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Sheet1!$A$2:$A$5</c:f>
              <c:strCache>
                <c:ptCount val="2"/>
                <c:pt idx="0">
                  <c:v>Elders</c:v>
                </c:pt>
                <c:pt idx="1">
                  <c:v>Disabled</c:v>
                </c:pt>
              </c:strCache>
            </c:strRef>
          </c:cat>
          <c:val>
            <c:numRef>
              <c:f>Sheet1!$C$2:$C$5</c:f>
              <c:numCache>
                <c:formatCode>0%</c:formatCode>
                <c:ptCount val="4"/>
                <c:pt idx="0">
                  <c:v>0.55133214919848139</c:v>
                </c:pt>
                <c:pt idx="1">
                  <c:v>0.66513969292802322</c:v>
                </c:pt>
                <c:pt idx="2">
                  <c:v>0.37000000000000011</c:v>
                </c:pt>
                <c:pt idx="3">
                  <c:v>0.1</c:v>
                </c:pt>
              </c:numCache>
            </c:numRef>
          </c:val>
          <c:extLst>
            <c:ext xmlns:c16="http://schemas.microsoft.com/office/drawing/2014/chart" uri="{C3380CC4-5D6E-409C-BE32-E72D297353CC}">
              <c16:uniqueId val="{00000001-CD51-4FFB-9943-CC80CA9B061D}"/>
            </c:ext>
          </c:extLst>
        </c:ser>
        <c:ser>
          <c:idx val="2"/>
          <c:order val="2"/>
          <c:tx>
            <c:strRef>
              <c:f>Sheet1!$D$1</c:f>
              <c:strCache>
                <c:ptCount val="1"/>
                <c:pt idx="0">
                  <c:v>LTC-DD %</c:v>
                </c:pt>
              </c:strCache>
            </c:strRef>
          </c:tx>
          <c:spPr>
            <a:solidFill>
              <a:schemeClr val="accent4"/>
            </a:solidFill>
          </c:spPr>
          <c:invertIfNegative val="0"/>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D51-4FFB-9943-CC80CA9B061D}"/>
                </c:ext>
              </c:extLst>
            </c:dLbl>
            <c:dLbl>
              <c:idx val="1"/>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D51-4FFB-9943-CC80CA9B061D}"/>
                </c:ext>
              </c:extLst>
            </c:dLbl>
            <c:dLbl>
              <c:idx val="2"/>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D51-4FFB-9943-CC80CA9B061D}"/>
                </c:ext>
              </c:extLst>
            </c:dLbl>
            <c:dLbl>
              <c:idx val="3"/>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CD51-4FFB-9943-CC80CA9B061D}"/>
                </c:ext>
              </c:extLst>
            </c:dLbl>
            <c:spPr>
              <a:noFill/>
              <a:ln>
                <a:noFill/>
              </a:ln>
              <a:effectLst/>
            </c:spPr>
            <c:txPr>
              <a:bodyPr/>
              <a:lstStyle/>
              <a:p>
                <a:pPr>
                  <a:defRPr sz="1100" b="1">
                    <a:solidFill>
                      <a:schemeClr val="tx1"/>
                    </a:solidFill>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2"/>
                <c:pt idx="0">
                  <c:v>Elders</c:v>
                </c:pt>
                <c:pt idx="1">
                  <c:v>Disabled</c:v>
                </c:pt>
              </c:strCache>
            </c:strRef>
          </c:cat>
          <c:val>
            <c:numRef>
              <c:f>Sheet1!$D$2:$D$5</c:f>
              <c:numCache>
                <c:formatCode>0%</c:formatCode>
                <c:ptCount val="4"/>
                <c:pt idx="0">
                  <c:v>0.78419182948532629</c:v>
                </c:pt>
                <c:pt idx="1">
                  <c:v>0.47475459350492188</c:v>
                </c:pt>
                <c:pt idx="2">
                  <c:v>0.25</c:v>
                </c:pt>
                <c:pt idx="3">
                  <c:v>6.0000000000000019E-2</c:v>
                </c:pt>
              </c:numCache>
            </c:numRef>
          </c:val>
          <c:extLst>
            <c:ext xmlns:c16="http://schemas.microsoft.com/office/drawing/2014/chart" uri="{C3380CC4-5D6E-409C-BE32-E72D297353CC}">
              <c16:uniqueId val="{00000006-CD51-4FFB-9943-CC80CA9B061D}"/>
            </c:ext>
          </c:extLst>
        </c:ser>
        <c:dLbls>
          <c:showLegendKey val="0"/>
          <c:showVal val="0"/>
          <c:showCatName val="0"/>
          <c:showSerName val="0"/>
          <c:showPercent val="0"/>
          <c:showBubbleSize val="0"/>
        </c:dLbls>
        <c:gapWidth val="100"/>
        <c:overlap val="-12"/>
        <c:axId val="-927021296"/>
        <c:axId val="-927016400"/>
      </c:barChart>
      <c:catAx>
        <c:axId val="-927021296"/>
        <c:scaling>
          <c:orientation val="maxMin"/>
        </c:scaling>
        <c:delete val="0"/>
        <c:axPos val="l"/>
        <c:numFmt formatCode="General" sourceLinked="0"/>
        <c:majorTickMark val="none"/>
        <c:minorTickMark val="none"/>
        <c:tickLblPos val="none"/>
        <c:crossAx val="-927016400"/>
        <c:crosses val="autoZero"/>
        <c:auto val="1"/>
        <c:lblAlgn val="ctr"/>
        <c:lblOffset val="100"/>
        <c:noMultiLvlLbl val="0"/>
      </c:catAx>
      <c:valAx>
        <c:axId val="-927016400"/>
        <c:scaling>
          <c:orientation val="minMax"/>
          <c:max val="0.9"/>
          <c:min val="0"/>
        </c:scaling>
        <c:delete val="1"/>
        <c:axPos val="t"/>
        <c:majorGridlines/>
        <c:numFmt formatCode="0%" sourceLinked="1"/>
        <c:majorTickMark val="out"/>
        <c:minorTickMark val="none"/>
        <c:tickLblPos val="none"/>
        <c:crossAx val="-927021296"/>
        <c:crosses val="autoZero"/>
        <c:crossBetween val="between"/>
        <c:majorUnit val="1"/>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24BFD-5673-410B-80EC-5EB2E986E550}"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66701FD-410A-408C-8D0F-0A59B5D7D480}">
      <dgm:prSet phldrT="[Text]"/>
      <dgm:spPr/>
      <dgm:t>
        <a:bodyPr/>
        <a:lstStyle/>
        <a:p>
          <a:r>
            <a:rPr lang="en-US" dirty="0" smtClean="0"/>
            <a:t>First Activity Period</a:t>
          </a:r>
          <a:endParaRPr lang="en-US" dirty="0"/>
        </a:p>
      </dgm:t>
    </dgm:pt>
    <dgm:pt modelId="{81728D29-471A-4892-8B7B-C5DE411B9819}" type="parTrans" cxnId="{28846EF8-682A-472B-B255-71011E77C0F1}">
      <dgm:prSet/>
      <dgm:spPr/>
      <dgm:t>
        <a:bodyPr/>
        <a:lstStyle/>
        <a:p>
          <a:endParaRPr lang="en-US"/>
        </a:p>
      </dgm:t>
    </dgm:pt>
    <dgm:pt modelId="{EF6974FA-BA1D-4DA7-BB61-E95953D79E29}" type="sibTrans" cxnId="{28846EF8-682A-472B-B255-71011E77C0F1}">
      <dgm:prSet/>
      <dgm:spPr/>
      <dgm:t>
        <a:bodyPr/>
        <a:lstStyle/>
        <a:p>
          <a:endParaRPr lang="en-US"/>
        </a:p>
      </dgm:t>
    </dgm:pt>
    <dgm:pt modelId="{26F0E6B1-26C1-4D1E-A95F-71DEF12417A9}">
      <dgm:prSet phldrT="[Text]"/>
      <dgm:spPr/>
      <dgm:t>
        <a:bodyPr/>
        <a:lstStyle/>
        <a:p>
          <a:r>
            <a:rPr lang="en-US" dirty="0" smtClean="0"/>
            <a:t>Second Activity Period</a:t>
          </a:r>
          <a:endParaRPr lang="en-US" dirty="0"/>
        </a:p>
      </dgm:t>
    </dgm:pt>
    <dgm:pt modelId="{96DB0265-FFA6-4712-8B70-B46B292FD285}" type="parTrans" cxnId="{28BFE283-E49B-4FE8-891F-82A24FE36791}">
      <dgm:prSet/>
      <dgm:spPr/>
      <dgm:t>
        <a:bodyPr/>
        <a:lstStyle/>
        <a:p>
          <a:endParaRPr lang="en-US"/>
        </a:p>
      </dgm:t>
    </dgm:pt>
    <dgm:pt modelId="{E922288C-4C0E-48E4-AD8E-AA5766905161}" type="sibTrans" cxnId="{28BFE283-E49B-4FE8-891F-82A24FE36791}">
      <dgm:prSet/>
      <dgm:spPr/>
      <dgm:t>
        <a:bodyPr/>
        <a:lstStyle/>
        <a:p>
          <a:endParaRPr lang="en-US"/>
        </a:p>
      </dgm:t>
    </dgm:pt>
    <dgm:pt modelId="{E69CE34A-D23A-4317-AB23-54FFB16A00E8}">
      <dgm:prSet phldrT="[Text]"/>
      <dgm:spPr/>
      <dgm:t>
        <a:bodyPr/>
        <a:lstStyle/>
        <a:p>
          <a:r>
            <a:rPr lang="en-US" dirty="0" smtClean="0"/>
            <a:t>Third Activity Period</a:t>
          </a:r>
          <a:endParaRPr lang="en-US" dirty="0"/>
        </a:p>
      </dgm:t>
    </dgm:pt>
    <dgm:pt modelId="{CEFDD5D0-4FCA-4617-BFE8-58AD52CFE851}" type="parTrans" cxnId="{BBC5A1F4-C56F-4BBD-8390-B250AE0EB47F}">
      <dgm:prSet/>
      <dgm:spPr/>
      <dgm:t>
        <a:bodyPr/>
        <a:lstStyle/>
        <a:p>
          <a:endParaRPr lang="en-US"/>
        </a:p>
      </dgm:t>
    </dgm:pt>
    <dgm:pt modelId="{C5AAC634-6AED-4BA1-AA7B-7DA58C64C0E3}" type="sibTrans" cxnId="{BBC5A1F4-C56F-4BBD-8390-B250AE0EB47F}">
      <dgm:prSet/>
      <dgm:spPr/>
      <dgm:t>
        <a:bodyPr/>
        <a:lstStyle/>
        <a:p>
          <a:endParaRPr lang="en-US"/>
        </a:p>
      </dgm:t>
    </dgm:pt>
    <dgm:pt modelId="{2D330254-2352-417D-9109-2AC162C54FAB}" type="pres">
      <dgm:prSet presAssocID="{52F24BFD-5673-410B-80EC-5EB2E986E550}" presName="Name0" presStyleCnt="0">
        <dgm:presLayoutVars>
          <dgm:dir/>
          <dgm:resizeHandles val="exact"/>
        </dgm:presLayoutVars>
      </dgm:prSet>
      <dgm:spPr/>
    </dgm:pt>
    <dgm:pt modelId="{09D7EF84-FAD5-461A-B0FF-27D9FBB701B9}" type="pres">
      <dgm:prSet presAssocID="{566701FD-410A-408C-8D0F-0A59B5D7D480}" presName="composite" presStyleCnt="0"/>
      <dgm:spPr/>
    </dgm:pt>
    <dgm:pt modelId="{EB4C832E-5C83-4CF5-9821-9ABCE3DC1544}" type="pres">
      <dgm:prSet presAssocID="{566701FD-410A-408C-8D0F-0A59B5D7D480}" presName="bgChev" presStyleLbl="node1" presStyleIdx="0" presStyleCnt="3"/>
      <dgm:spPr/>
    </dgm:pt>
    <dgm:pt modelId="{E9C4D4E8-1786-482F-B925-3A50B44999D0}" type="pres">
      <dgm:prSet presAssocID="{566701FD-410A-408C-8D0F-0A59B5D7D480}" presName="txNode" presStyleLbl="fgAcc1" presStyleIdx="0" presStyleCnt="3">
        <dgm:presLayoutVars>
          <dgm:bulletEnabled val="1"/>
        </dgm:presLayoutVars>
      </dgm:prSet>
      <dgm:spPr/>
      <dgm:t>
        <a:bodyPr/>
        <a:lstStyle/>
        <a:p>
          <a:endParaRPr lang="en-US"/>
        </a:p>
      </dgm:t>
    </dgm:pt>
    <dgm:pt modelId="{5A449FE9-F648-4F6E-9CFF-B05103126EF3}" type="pres">
      <dgm:prSet presAssocID="{EF6974FA-BA1D-4DA7-BB61-E95953D79E29}" presName="compositeSpace" presStyleCnt="0"/>
      <dgm:spPr/>
    </dgm:pt>
    <dgm:pt modelId="{E75F6324-5EE5-45CD-A8DC-61BA5DB653B7}" type="pres">
      <dgm:prSet presAssocID="{26F0E6B1-26C1-4D1E-A95F-71DEF12417A9}" presName="composite" presStyleCnt="0"/>
      <dgm:spPr/>
    </dgm:pt>
    <dgm:pt modelId="{1020D8E4-D911-496C-8D64-90488E537306}" type="pres">
      <dgm:prSet presAssocID="{26F0E6B1-26C1-4D1E-A95F-71DEF12417A9}" presName="bgChev" presStyleLbl="node1" presStyleIdx="1" presStyleCnt="3"/>
      <dgm:spPr/>
    </dgm:pt>
    <dgm:pt modelId="{15E90EEB-BD24-4BCB-ABC7-8D58B60B2EFD}" type="pres">
      <dgm:prSet presAssocID="{26F0E6B1-26C1-4D1E-A95F-71DEF12417A9}" presName="txNode" presStyleLbl="fgAcc1" presStyleIdx="1" presStyleCnt="3">
        <dgm:presLayoutVars>
          <dgm:bulletEnabled val="1"/>
        </dgm:presLayoutVars>
      </dgm:prSet>
      <dgm:spPr/>
      <dgm:t>
        <a:bodyPr/>
        <a:lstStyle/>
        <a:p>
          <a:endParaRPr lang="en-US"/>
        </a:p>
      </dgm:t>
    </dgm:pt>
    <dgm:pt modelId="{D4EB9576-7D5E-4AEF-9094-B980CB19600B}" type="pres">
      <dgm:prSet presAssocID="{E922288C-4C0E-48E4-AD8E-AA5766905161}" presName="compositeSpace" presStyleCnt="0"/>
      <dgm:spPr/>
    </dgm:pt>
    <dgm:pt modelId="{A4A6975D-E6DC-4145-8F67-82AD477F0303}" type="pres">
      <dgm:prSet presAssocID="{E69CE34A-D23A-4317-AB23-54FFB16A00E8}" presName="composite" presStyleCnt="0"/>
      <dgm:spPr/>
    </dgm:pt>
    <dgm:pt modelId="{253A9225-1895-4D52-A765-2C89E227D6A9}" type="pres">
      <dgm:prSet presAssocID="{E69CE34A-D23A-4317-AB23-54FFB16A00E8}" presName="bgChev" presStyleLbl="node1" presStyleIdx="2" presStyleCnt="3"/>
      <dgm:spPr/>
    </dgm:pt>
    <dgm:pt modelId="{F63773F6-0080-4B42-BAC9-E850DA81CF5E}" type="pres">
      <dgm:prSet presAssocID="{E69CE34A-D23A-4317-AB23-54FFB16A00E8}" presName="txNode" presStyleLbl="fgAcc1" presStyleIdx="2" presStyleCnt="3">
        <dgm:presLayoutVars>
          <dgm:bulletEnabled val="1"/>
        </dgm:presLayoutVars>
      </dgm:prSet>
      <dgm:spPr/>
      <dgm:t>
        <a:bodyPr/>
        <a:lstStyle/>
        <a:p>
          <a:endParaRPr lang="en-US"/>
        </a:p>
      </dgm:t>
    </dgm:pt>
  </dgm:ptLst>
  <dgm:cxnLst>
    <dgm:cxn modelId="{F66B42FA-290F-4287-A5B9-E066EF633BD2}" type="presOf" srcId="{566701FD-410A-408C-8D0F-0A59B5D7D480}" destId="{E9C4D4E8-1786-482F-B925-3A50B44999D0}" srcOrd="0" destOrd="0" presId="urn:microsoft.com/office/officeart/2005/8/layout/chevronAccent+Icon"/>
    <dgm:cxn modelId="{1B459F2D-BB9B-44E7-B759-90C1F0E52064}" type="presOf" srcId="{E69CE34A-D23A-4317-AB23-54FFB16A00E8}" destId="{F63773F6-0080-4B42-BAC9-E850DA81CF5E}" srcOrd="0" destOrd="0" presId="urn:microsoft.com/office/officeart/2005/8/layout/chevronAccent+Icon"/>
    <dgm:cxn modelId="{C945B2AB-B725-43D3-8BAF-11FB526F310A}" type="presOf" srcId="{52F24BFD-5673-410B-80EC-5EB2E986E550}" destId="{2D330254-2352-417D-9109-2AC162C54FAB}" srcOrd="0" destOrd="0" presId="urn:microsoft.com/office/officeart/2005/8/layout/chevronAccent+Icon"/>
    <dgm:cxn modelId="{BBC5A1F4-C56F-4BBD-8390-B250AE0EB47F}" srcId="{52F24BFD-5673-410B-80EC-5EB2E986E550}" destId="{E69CE34A-D23A-4317-AB23-54FFB16A00E8}" srcOrd="2" destOrd="0" parTransId="{CEFDD5D0-4FCA-4617-BFE8-58AD52CFE851}" sibTransId="{C5AAC634-6AED-4BA1-AA7B-7DA58C64C0E3}"/>
    <dgm:cxn modelId="{C212D01E-8D77-443F-8CDE-F2F565E81AB4}" type="presOf" srcId="{26F0E6B1-26C1-4D1E-A95F-71DEF12417A9}" destId="{15E90EEB-BD24-4BCB-ABC7-8D58B60B2EFD}" srcOrd="0" destOrd="0" presId="urn:microsoft.com/office/officeart/2005/8/layout/chevronAccent+Icon"/>
    <dgm:cxn modelId="{28BFE283-E49B-4FE8-891F-82A24FE36791}" srcId="{52F24BFD-5673-410B-80EC-5EB2E986E550}" destId="{26F0E6B1-26C1-4D1E-A95F-71DEF12417A9}" srcOrd="1" destOrd="0" parTransId="{96DB0265-FFA6-4712-8B70-B46B292FD285}" sibTransId="{E922288C-4C0E-48E4-AD8E-AA5766905161}"/>
    <dgm:cxn modelId="{28846EF8-682A-472B-B255-71011E77C0F1}" srcId="{52F24BFD-5673-410B-80EC-5EB2E986E550}" destId="{566701FD-410A-408C-8D0F-0A59B5D7D480}" srcOrd="0" destOrd="0" parTransId="{81728D29-471A-4892-8B7B-C5DE411B9819}" sibTransId="{EF6974FA-BA1D-4DA7-BB61-E95953D79E29}"/>
    <dgm:cxn modelId="{97847719-B8CD-411C-A869-2E1F62793181}" type="presParOf" srcId="{2D330254-2352-417D-9109-2AC162C54FAB}" destId="{09D7EF84-FAD5-461A-B0FF-27D9FBB701B9}" srcOrd="0" destOrd="0" presId="urn:microsoft.com/office/officeart/2005/8/layout/chevronAccent+Icon"/>
    <dgm:cxn modelId="{6879DC79-C6F0-48F3-9795-259D6E0B3944}" type="presParOf" srcId="{09D7EF84-FAD5-461A-B0FF-27D9FBB701B9}" destId="{EB4C832E-5C83-4CF5-9821-9ABCE3DC1544}" srcOrd="0" destOrd="0" presId="urn:microsoft.com/office/officeart/2005/8/layout/chevronAccent+Icon"/>
    <dgm:cxn modelId="{B7E907B5-A808-4EC3-9376-9A1977DA6398}" type="presParOf" srcId="{09D7EF84-FAD5-461A-B0FF-27D9FBB701B9}" destId="{E9C4D4E8-1786-482F-B925-3A50B44999D0}" srcOrd="1" destOrd="0" presId="urn:microsoft.com/office/officeart/2005/8/layout/chevronAccent+Icon"/>
    <dgm:cxn modelId="{7CEA74E7-0F8C-40C7-9589-03203194DBB5}" type="presParOf" srcId="{2D330254-2352-417D-9109-2AC162C54FAB}" destId="{5A449FE9-F648-4F6E-9CFF-B05103126EF3}" srcOrd="1" destOrd="0" presId="urn:microsoft.com/office/officeart/2005/8/layout/chevronAccent+Icon"/>
    <dgm:cxn modelId="{A2FC368C-BD18-49CD-9D87-87256DE5C72A}" type="presParOf" srcId="{2D330254-2352-417D-9109-2AC162C54FAB}" destId="{E75F6324-5EE5-45CD-A8DC-61BA5DB653B7}" srcOrd="2" destOrd="0" presId="urn:microsoft.com/office/officeart/2005/8/layout/chevronAccent+Icon"/>
    <dgm:cxn modelId="{91F0F4A9-A9F6-47DD-B14E-EFDA1F9FABFA}" type="presParOf" srcId="{E75F6324-5EE5-45CD-A8DC-61BA5DB653B7}" destId="{1020D8E4-D911-496C-8D64-90488E537306}" srcOrd="0" destOrd="0" presId="urn:microsoft.com/office/officeart/2005/8/layout/chevronAccent+Icon"/>
    <dgm:cxn modelId="{970599E1-9C41-4A1E-8A07-8D2EDA18386E}" type="presParOf" srcId="{E75F6324-5EE5-45CD-A8DC-61BA5DB653B7}" destId="{15E90EEB-BD24-4BCB-ABC7-8D58B60B2EFD}" srcOrd="1" destOrd="0" presId="urn:microsoft.com/office/officeart/2005/8/layout/chevronAccent+Icon"/>
    <dgm:cxn modelId="{CF0147F5-8929-4041-8DC6-B6E2DE43CB94}" type="presParOf" srcId="{2D330254-2352-417D-9109-2AC162C54FAB}" destId="{D4EB9576-7D5E-4AEF-9094-B980CB19600B}" srcOrd="3" destOrd="0" presId="urn:microsoft.com/office/officeart/2005/8/layout/chevronAccent+Icon"/>
    <dgm:cxn modelId="{AB9C824C-41C0-457B-8306-F7352EE5780A}" type="presParOf" srcId="{2D330254-2352-417D-9109-2AC162C54FAB}" destId="{A4A6975D-E6DC-4145-8F67-82AD477F0303}" srcOrd="4" destOrd="0" presId="urn:microsoft.com/office/officeart/2005/8/layout/chevronAccent+Icon"/>
    <dgm:cxn modelId="{3D97BC0F-945E-48E8-A02D-34225614DF54}" type="presParOf" srcId="{A4A6975D-E6DC-4145-8F67-82AD477F0303}" destId="{253A9225-1895-4D52-A765-2C89E227D6A9}" srcOrd="0" destOrd="0" presId="urn:microsoft.com/office/officeart/2005/8/layout/chevronAccent+Icon"/>
    <dgm:cxn modelId="{5CEB7531-8311-4C8B-A1E9-39599E3659AB}" type="presParOf" srcId="{A4A6975D-E6DC-4145-8F67-82AD477F0303}" destId="{F63773F6-0080-4B42-BAC9-E850DA81CF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b="1" dirty="0" smtClean="0"/>
            <a:t>Opts in 2/1/18</a:t>
          </a:r>
        </a:p>
        <a:p>
          <a:r>
            <a:rPr lang="en-US" b="1" dirty="0" smtClean="0"/>
            <a:t>First activity period </a:t>
          </a:r>
        </a:p>
        <a:p>
          <a:r>
            <a:rPr lang="en-US" b="1" dirty="0" smtClean="0"/>
            <a:t>2/1/2018- 5/31/2018 </a:t>
          </a:r>
          <a:endParaRPr lang="en-US" b="1" dirty="0"/>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b="1" dirty="0" smtClean="0"/>
            <a:t>Third activity period 10/1/2018- 1/31/2019</a:t>
          </a:r>
          <a:endParaRPr lang="en-US" b="1" dirty="0"/>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b="1" dirty="0" smtClean="0"/>
            <a:t>Start date of the next HAP is 2/1/2019</a:t>
          </a:r>
          <a:endParaRPr lang="en-US" b="1" dirty="0"/>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b="1" dirty="0" smtClean="0"/>
            <a:t>Second activity period 6/1/2018- 9/30/2018</a:t>
          </a:r>
          <a:endParaRPr lang="en-US" b="1" dirty="0"/>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t>
        <a:bodyPr/>
        <a:lstStyle/>
        <a:p>
          <a:endParaRPr lang="en-US"/>
        </a:p>
      </dgm:t>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t>
        <a:bodyPr/>
        <a:lstStyle/>
        <a:p>
          <a:endParaRPr lang="en-US"/>
        </a:p>
      </dgm:t>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t>
        <a:bodyPr/>
        <a:lstStyle/>
        <a:p>
          <a:endParaRPr lang="en-US"/>
        </a:p>
      </dgm:t>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t>
        <a:bodyPr/>
        <a:lstStyle/>
        <a:p>
          <a:endParaRPr lang="en-US"/>
        </a:p>
      </dgm:t>
    </dgm:pt>
  </dgm:ptLst>
  <dgm:cxnLst>
    <dgm:cxn modelId="{F62B4A25-0770-4184-B139-77C573A40302}" srcId="{6DE5BCDE-7974-4B6E-912B-0B6D8D86E8EE}" destId="{505B862E-D0C0-47A7-9D98-872693CC527B}" srcOrd="0" destOrd="0" parTransId="{63B99956-A926-46CE-A404-989EF443699D}" sibTransId="{F4F2BA62-2707-458B-98CF-1CF83CC1F9D5}"/>
    <dgm:cxn modelId="{B88880B3-98F8-4CD1-A3D2-0228300CE7D7}" srcId="{6DE5BCDE-7974-4B6E-912B-0B6D8D86E8EE}" destId="{2257DA7E-A8B5-494B-A97D-7864A1EB4253}" srcOrd="3" destOrd="0" parTransId="{CE015D0E-C975-4620-B345-B59C8A515FF3}" sibTransId="{31FF05C8-AC02-4E05-9F04-AEE8DC8BBEB7}"/>
    <dgm:cxn modelId="{E964E415-F3B8-40A6-93EF-56C7FF98807F}" srcId="{6DE5BCDE-7974-4B6E-912B-0B6D8D86E8EE}" destId="{EB8BBFD7-6F52-4016-9AAE-94A21881BB87}" srcOrd="2" destOrd="0" parTransId="{A2222E3F-EA2B-4DD0-8006-E7C0A15EA1FC}" sibTransId="{8810AD81-3D09-4414-BE36-CFD8068EB2B7}"/>
    <dgm:cxn modelId="{892A3D78-A6A0-4314-800E-8749E175F2BC}" srcId="{6DE5BCDE-7974-4B6E-912B-0B6D8D86E8EE}" destId="{25516EE2-190A-4C58-8B5E-DAF8A2BD9B17}" srcOrd="1" destOrd="0" parTransId="{7D07BD26-ADC1-49FA-8577-33969F7716EB}" sibTransId="{F028C589-5588-48D7-89D6-158A780B0AC9}"/>
    <dgm:cxn modelId="{7204E29D-365C-400C-9E96-423C374D133D}" type="presOf" srcId="{505B862E-D0C0-47A7-9D98-872693CC527B}" destId="{E455B655-FD0A-40B5-A841-0EB29B365585}" srcOrd="0" destOrd="0" presId="urn:microsoft.com/office/officeart/2005/8/layout/chevronAccent+Icon"/>
    <dgm:cxn modelId="{68363C85-8969-4E06-919E-EB0685ECF76B}" type="presOf" srcId="{EB8BBFD7-6F52-4016-9AAE-94A21881BB87}" destId="{12BEE01F-F7D4-43E8-B072-0B4A1A8E3FDF}" srcOrd="0" destOrd="0" presId="urn:microsoft.com/office/officeart/2005/8/layout/chevronAccent+Icon"/>
    <dgm:cxn modelId="{46E652DA-6760-4C55-A964-2E2417DF8094}" type="presOf" srcId="{6DE5BCDE-7974-4B6E-912B-0B6D8D86E8EE}" destId="{4F53BE07-07B9-48D8-8860-746BC20AAF5B}" srcOrd="0" destOrd="0" presId="urn:microsoft.com/office/officeart/2005/8/layout/chevronAccent+Icon"/>
    <dgm:cxn modelId="{6BBABDF4-268E-4DEC-B0DB-B06E79D687C9}" type="presOf" srcId="{2257DA7E-A8B5-494B-A97D-7864A1EB4253}" destId="{F75173AD-2F44-4B53-B7CA-346465DEAE5E}" srcOrd="0" destOrd="0" presId="urn:microsoft.com/office/officeart/2005/8/layout/chevronAccent+Icon"/>
    <dgm:cxn modelId="{D7D6D969-4072-45DC-8DE4-073D56934F92}" type="presOf" srcId="{25516EE2-190A-4C58-8B5E-DAF8A2BD9B17}" destId="{6BB244E1-555E-4901-B945-8E96BF1A48C2}" srcOrd="0" destOrd="0" presId="urn:microsoft.com/office/officeart/2005/8/layout/chevronAccent+Icon"/>
    <dgm:cxn modelId="{F1B23CE0-57E0-4F60-9C01-54B5675CA327}" type="presParOf" srcId="{4F53BE07-07B9-48D8-8860-746BC20AAF5B}" destId="{2BC88DA3-22D9-4212-A118-3FE992778F16}" srcOrd="0" destOrd="0" presId="urn:microsoft.com/office/officeart/2005/8/layout/chevronAccent+Icon"/>
    <dgm:cxn modelId="{E1D03B4A-B723-4828-A340-A394AA888E0D}" type="presParOf" srcId="{2BC88DA3-22D9-4212-A118-3FE992778F16}" destId="{2243D10F-97B3-4F36-9B4E-BBFADC08F8A6}" srcOrd="0" destOrd="0" presId="urn:microsoft.com/office/officeart/2005/8/layout/chevronAccent+Icon"/>
    <dgm:cxn modelId="{AD2B2B97-E85B-4BB7-A9FC-6A512A169BC5}" type="presParOf" srcId="{2BC88DA3-22D9-4212-A118-3FE992778F16}" destId="{E455B655-FD0A-40B5-A841-0EB29B365585}" srcOrd="1" destOrd="0" presId="urn:microsoft.com/office/officeart/2005/8/layout/chevronAccent+Icon"/>
    <dgm:cxn modelId="{5A9CDBBF-3FE5-4AAE-98E8-EC522C458CA2}" type="presParOf" srcId="{4F53BE07-07B9-48D8-8860-746BC20AAF5B}" destId="{7768FCCD-B99C-4083-B115-0D20E209DAED}" srcOrd="1" destOrd="0" presId="urn:microsoft.com/office/officeart/2005/8/layout/chevronAccent+Icon"/>
    <dgm:cxn modelId="{A3D859A7-7E41-4588-982B-D60CEEC631E6}" type="presParOf" srcId="{4F53BE07-07B9-48D8-8860-746BC20AAF5B}" destId="{81BC1213-1998-4CCE-981B-FB90A0201C66}" srcOrd="2" destOrd="0" presId="urn:microsoft.com/office/officeart/2005/8/layout/chevronAccent+Icon"/>
    <dgm:cxn modelId="{A9E6A049-73F8-4AF1-88FC-04AE7EE87303}" type="presParOf" srcId="{81BC1213-1998-4CCE-981B-FB90A0201C66}" destId="{0AF2EE57-D7F5-41DB-89CC-87519F0DB16C}" srcOrd="0" destOrd="0" presId="urn:microsoft.com/office/officeart/2005/8/layout/chevronAccent+Icon"/>
    <dgm:cxn modelId="{19316529-26A8-4A5D-B923-706D5CCCE016}" type="presParOf" srcId="{81BC1213-1998-4CCE-981B-FB90A0201C66}" destId="{6BB244E1-555E-4901-B945-8E96BF1A48C2}" srcOrd="1" destOrd="0" presId="urn:microsoft.com/office/officeart/2005/8/layout/chevronAccent+Icon"/>
    <dgm:cxn modelId="{E47000D5-3D7D-4190-AA9B-B8F63C50979C}" type="presParOf" srcId="{4F53BE07-07B9-48D8-8860-746BC20AAF5B}" destId="{1E7349E5-DDF3-4802-A1B8-F516BC94A5E2}" srcOrd="3" destOrd="0" presId="urn:microsoft.com/office/officeart/2005/8/layout/chevronAccent+Icon"/>
    <dgm:cxn modelId="{3F05A234-2794-4463-A6DA-5BE54EF835AC}" type="presParOf" srcId="{4F53BE07-07B9-48D8-8860-746BC20AAF5B}" destId="{E6121FD8-5C19-4EF5-AB6C-A70F01845999}" srcOrd="4" destOrd="0" presId="urn:microsoft.com/office/officeart/2005/8/layout/chevronAccent+Icon"/>
    <dgm:cxn modelId="{B2D11EBB-AAB6-49D3-965A-CB32F7A2804C}" type="presParOf" srcId="{E6121FD8-5C19-4EF5-AB6C-A70F01845999}" destId="{39DF74A6-7458-40C3-91EE-6791AC80E65F}" srcOrd="0" destOrd="0" presId="urn:microsoft.com/office/officeart/2005/8/layout/chevronAccent+Icon"/>
    <dgm:cxn modelId="{CD40FB4C-0C80-43C0-B732-16CE330FEC53}" type="presParOf" srcId="{E6121FD8-5C19-4EF5-AB6C-A70F01845999}" destId="{12BEE01F-F7D4-43E8-B072-0B4A1A8E3FDF}" srcOrd="1" destOrd="0" presId="urn:microsoft.com/office/officeart/2005/8/layout/chevronAccent+Icon"/>
    <dgm:cxn modelId="{35786EF4-3460-460B-B0FE-79D7634DC917}" type="presParOf" srcId="{4F53BE07-07B9-48D8-8860-746BC20AAF5B}" destId="{3A972C85-3D60-4366-B6F4-3511755F6E0D}" srcOrd="5" destOrd="0" presId="urn:microsoft.com/office/officeart/2005/8/layout/chevronAccent+Icon"/>
    <dgm:cxn modelId="{EBFE1B5D-8E12-404B-9D45-8EBCB8615E7B}" type="presParOf" srcId="{4F53BE07-07B9-48D8-8860-746BC20AAF5B}" destId="{0E058411-CFFA-471F-A8B5-26465543A66B}" srcOrd="6" destOrd="0" presId="urn:microsoft.com/office/officeart/2005/8/layout/chevronAccent+Icon"/>
    <dgm:cxn modelId="{194CF56C-94ED-4C98-B1C6-B2ED64C1C1FB}" type="presParOf" srcId="{0E058411-CFFA-471F-A8B5-26465543A66B}" destId="{201D781B-C92B-4CFC-8AF9-2EF8BC2B8829}" srcOrd="0" destOrd="0" presId="urn:microsoft.com/office/officeart/2005/8/layout/chevronAccent+Icon"/>
    <dgm:cxn modelId="{3B61E242-025B-4BB6-AA5D-FF5178D389DB}"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24BFD-5673-410B-80EC-5EB2E986E550}"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66701FD-410A-408C-8D0F-0A59B5D7D480}">
      <dgm:prSet phldrT="[Text]"/>
      <dgm:spPr/>
      <dgm:t>
        <a:bodyPr/>
        <a:lstStyle/>
        <a:p>
          <a:r>
            <a:rPr lang="en-US" dirty="0" smtClean="0"/>
            <a:t>First Activity Period</a:t>
          </a:r>
          <a:endParaRPr lang="en-US" dirty="0"/>
        </a:p>
      </dgm:t>
    </dgm:pt>
    <dgm:pt modelId="{81728D29-471A-4892-8B7B-C5DE411B9819}" type="parTrans" cxnId="{28846EF8-682A-472B-B255-71011E77C0F1}">
      <dgm:prSet/>
      <dgm:spPr/>
      <dgm:t>
        <a:bodyPr/>
        <a:lstStyle/>
        <a:p>
          <a:endParaRPr lang="en-US"/>
        </a:p>
      </dgm:t>
    </dgm:pt>
    <dgm:pt modelId="{EF6974FA-BA1D-4DA7-BB61-E95953D79E29}" type="sibTrans" cxnId="{28846EF8-682A-472B-B255-71011E77C0F1}">
      <dgm:prSet/>
      <dgm:spPr/>
      <dgm:t>
        <a:bodyPr/>
        <a:lstStyle/>
        <a:p>
          <a:endParaRPr lang="en-US"/>
        </a:p>
      </dgm:t>
    </dgm:pt>
    <dgm:pt modelId="{26F0E6B1-26C1-4D1E-A95F-71DEF12417A9}">
      <dgm:prSet phldrT="[Text]"/>
      <dgm:spPr/>
      <dgm:t>
        <a:bodyPr/>
        <a:lstStyle/>
        <a:p>
          <a:r>
            <a:rPr lang="en-US" dirty="0" smtClean="0"/>
            <a:t>Second Activity Period</a:t>
          </a:r>
          <a:endParaRPr lang="en-US" dirty="0"/>
        </a:p>
      </dgm:t>
    </dgm:pt>
    <dgm:pt modelId="{96DB0265-FFA6-4712-8B70-B46B292FD285}" type="parTrans" cxnId="{28BFE283-E49B-4FE8-891F-82A24FE36791}">
      <dgm:prSet/>
      <dgm:spPr/>
      <dgm:t>
        <a:bodyPr/>
        <a:lstStyle/>
        <a:p>
          <a:endParaRPr lang="en-US"/>
        </a:p>
      </dgm:t>
    </dgm:pt>
    <dgm:pt modelId="{E922288C-4C0E-48E4-AD8E-AA5766905161}" type="sibTrans" cxnId="{28BFE283-E49B-4FE8-891F-82A24FE36791}">
      <dgm:prSet/>
      <dgm:spPr/>
      <dgm:t>
        <a:bodyPr/>
        <a:lstStyle/>
        <a:p>
          <a:endParaRPr lang="en-US"/>
        </a:p>
      </dgm:t>
    </dgm:pt>
    <dgm:pt modelId="{E69CE34A-D23A-4317-AB23-54FFB16A00E8}">
      <dgm:prSet phldrT="[Text]"/>
      <dgm:spPr/>
      <dgm:t>
        <a:bodyPr/>
        <a:lstStyle/>
        <a:p>
          <a:r>
            <a:rPr lang="en-US" dirty="0" smtClean="0"/>
            <a:t>Third Activity Period</a:t>
          </a:r>
          <a:endParaRPr lang="en-US" dirty="0"/>
        </a:p>
      </dgm:t>
    </dgm:pt>
    <dgm:pt modelId="{CEFDD5D0-4FCA-4617-BFE8-58AD52CFE851}" type="parTrans" cxnId="{BBC5A1F4-C56F-4BBD-8390-B250AE0EB47F}">
      <dgm:prSet/>
      <dgm:spPr/>
      <dgm:t>
        <a:bodyPr/>
        <a:lstStyle/>
        <a:p>
          <a:endParaRPr lang="en-US"/>
        </a:p>
      </dgm:t>
    </dgm:pt>
    <dgm:pt modelId="{C5AAC634-6AED-4BA1-AA7B-7DA58C64C0E3}" type="sibTrans" cxnId="{BBC5A1F4-C56F-4BBD-8390-B250AE0EB47F}">
      <dgm:prSet/>
      <dgm:spPr/>
      <dgm:t>
        <a:bodyPr/>
        <a:lstStyle/>
        <a:p>
          <a:endParaRPr lang="en-US"/>
        </a:p>
      </dgm:t>
    </dgm:pt>
    <dgm:pt modelId="{2D330254-2352-417D-9109-2AC162C54FAB}" type="pres">
      <dgm:prSet presAssocID="{52F24BFD-5673-410B-80EC-5EB2E986E550}" presName="Name0" presStyleCnt="0">
        <dgm:presLayoutVars>
          <dgm:dir/>
          <dgm:resizeHandles val="exact"/>
        </dgm:presLayoutVars>
      </dgm:prSet>
      <dgm:spPr/>
    </dgm:pt>
    <dgm:pt modelId="{09D7EF84-FAD5-461A-B0FF-27D9FBB701B9}" type="pres">
      <dgm:prSet presAssocID="{566701FD-410A-408C-8D0F-0A59B5D7D480}" presName="composite" presStyleCnt="0"/>
      <dgm:spPr/>
    </dgm:pt>
    <dgm:pt modelId="{EB4C832E-5C83-4CF5-9821-9ABCE3DC1544}" type="pres">
      <dgm:prSet presAssocID="{566701FD-410A-408C-8D0F-0A59B5D7D480}" presName="bgChev" presStyleLbl="node1" presStyleIdx="0" presStyleCnt="3"/>
      <dgm:spPr/>
    </dgm:pt>
    <dgm:pt modelId="{E9C4D4E8-1786-482F-B925-3A50B44999D0}" type="pres">
      <dgm:prSet presAssocID="{566701FD-410A-408C-8D0F-0A59B5D7D480}" presName="txNode" presStyleLbl="fgAcc1" presStyleIdx="0" presStyleCnt="3">
        <dgm:presLayoutVars>
          <dgm:bulletEnabled val="1"/>
        </dgm:presLayoutVars>
      </dgm:prSet>
      <dgm:spPr/>
      <dgm:t>
        <a:bodyPr/>
        <a:lstStyle/>
        <a:p>
          <a:endParaRPr lang="en-US"/>
        </a:p>
      </dgm:t>
    </dgm:pt>
    <dgm:pt modelId="{5A449FE9-F648-4F6E-9CFF-B05103126EF3}" type="pres">
      <dgm:prSet presAssocID="{EF6974FA-BA1D-4DA7-BB61-E95953D79E29}" presName="compositeSpace" presStyleCnt="0"/>
      <dgm:spPr/>
    </dgm:pt>
    <dgm:pt modelId="{E75F6324-5EE5-45CD-A8DC-61BA5DB653B7}" type="pres">
      <dgm:prSet presAssocID="{26F0E6B1-26C1-4D1E-A95F-71DEF12417A9}" presName="composite" presStyleCnt="0"/>
      <dgm:spPr/>
    </dgm:pt>
    <dgm:pt modelId="{1020D8E4-D911-496C-8D64-90488E537306}" type="pres">
      <dgm:prSet presAssocID="{26F0E6B1-26C1-4D1E-A95F-71DEF12417A9}" presName="bgChev" presStyleLbl="node1" presStyleIdx="1" presStyleCnt="3"/>
      <dgm:spPr/>
    </dgm:pt>
    <dgm:pt modelId="{15E90EEB-BD24-4BCB-ABC7-8D58B60B2EFD}" type="pres">
      <dgm:prSet presAssocID="{26F0E6B1-26C1-4D1E-A95F-71DEF12417A9}" presName="txNode" presStyleLbl="fgAcc1" presStyleIdx="1" presStyleCnt="3">
        <dgm:presLayoutVars>
          <dgm:bulletEnabled val="1"/>
        </dgm:presLayoutVars>
      </dgm:prSet>
      <dgm:spPr/>
      <dgm:t>
        <a:bodyPr/>
        <a:lstStyle/>
        <a:p>
          <a:endParaRPr lang="en-US"/>
        </a:p>
      </dgm:t>
    </dgm:pt>
    <dgm:pt modelId="{D4EB9576-7D5E-4AEF-9094-B980CB19600B}" type="pres">
      <dgm:prSet presAssocID="{E922288C-4C0E-48E4-AD8E-AA5766905161}" presName="compositeSpace" presStyleCnt="0"/>
      <dgm:spPr/>
    </dgm:pt>
    <dgm:pt modelId="{A4A6975D-E6DC-4145-8F67-82AD477F0303}" type="pres">
      <dgm:prSet presAssocID="{E69CE34A-D23A-4317-AB23-54FFB16A00E8}" presName="composite" presStyleCnt="0"/>
      <dgm:spPr/>
    </dgm:pt>
    <dgm:pt modelId="{253A9225-1895-4D52-A765-2C89E227D6A9}" type="pres">
      <dgm:prSet presAssocID="{E69CE34A-D23A-4317-AB23-54FFB16A00E8}" presName="bgChev" presStyleLbl="node1" presStyleIdx="2" presStyleCnt="3"/>
      <dgm:spPr/>
    </dgm:pt>
    <dgm:pt modelId="{F63773F6-0080-4B42-BAC9-E850DA81CF5E}" type="pres">
      <dgm:prSet presAssocID="{E69CE34A-D23A-4317-AB23-54FFB16A00E8}" presName="txNode" presStyleLbl="fgAcc1" presStyleIdx="2" presStyleCnt="3">
        <dgm:presLayoutVars>
          <dgm:bulletEnabled val="1"/>
        </dgm:presLayoutVars>
      </dgm:prSet>
      <dgm:spPr/>
      <dgm:t>
        <a:bodyPr/>
        <a:lstStyle/>
        <a:p>
          <a:endParaRPr lang="en-US"/>
        </a:p>
      </dgm:t>
    </dgm:pt>
  </dgm:ptLst>
  <dgm:cxnLst>
    <dgm:cxn modelId="{BB803751-95EC-4B5A-8B5F-34FB9C9A9710}" type="presOf" srcId="{566701FD-410A-408C-8D0F-0A59B5D7D480}" destId="{E9C4D4E8-1786-482F-B925-3A50B44999D0}" srcOrd="0" destOrd="0" presId="urn:microsoft.com/office/officeart/2005/8/layout/chevronAccent+Icon"/>
    <dgm:cxn modelId="{8D54078A-926F-4426-95E3-7B24D280FDB6}" type="presOf" srcId="{52F24BFD-5673-410B-80EC-5EB2E986E550}" destId="{2D330254-2352-417D-9109-2AC162C54FAB}" srcOrd="0" destOrd="0" presId="urn:microsoft.com/office/officeart/2005/8/layout/chevronAccent+Icon"/>
    <dgm:cxn modelId="{28846EF8-682A-472B-B255-71011E77C0F1}" srcId="{52F24BFD-5673-410B-80EC-5EB2E986E550}" destId="{566701FD-410A-408C-8D0F-0A59B5D7D480}" srcOrd="0" destOrd="0" parTransId="{81728D29-471A-4892-8B7B-C5DE411B9819}" sibTransId="{EF6974FA-BA1D-4DA7-BB61-E95953D79E29}"/>
    <dgm:cxn modelId="{5D28B0E8-B3FB-41F5-8CEB-986CCE7DAEDF}" type="presOf" srcId="{E69CE34A-D23A-4317-AB23-54FFB16A00E8}" destId="{F63773F6-0080-4B42-BAC9-E850DA81CF5E}" srcOrd="0" destOrd="0" presId="urn:microsoft.com/office/officeart/2005/8/layout/chevronAccent+Icon"/>
    <dgm:cxn modelId="{BBC5A1F4-C56F-4BBD-8390-B250AE0EB47F}" srcId="{52F24BFD-5673-410B-80EC-5EB2E986E550}" destId="{E69CE34A-D23A-4317-AB23-54FFB16A00E8}" srcOrd="2" destOrd="0" parTransId="{CEFDD5D0-4FCA-4617-BFE8-58AD52CFE851}" sibTransId="{C5AAC634-6AED-4BA1-AA7B-7DA58C64C0E3}"/>
    <dgm:cxn modelId="{28BFE283-E49B-4FE8-891F-82A24FE36791}" srcId="{52F24BFD-5673-410B-80EC-5EB2E986E550}" destId="{26F0E6B1-26C1-4D1E-A95F-71DEF12417A9}" srcOrd="1" destOrd="0" parTransId="{96DB0265-FFA6-4712-8B70-B46B292FD285}" sibTransId="{E922288C-4C0E-48E4-AD8E-AA5766905161}"/>
    <dgm:cxn modelId="{BB472B2E-E04D-4CC6-AD1C-53A3BB767AE0}" type="presOf" srcId="{26F0E6B1-26C1-4D1E-A95F-71DEF12417A9}" destId="{15E90EEB-BD24-4BCB-ABC7-8D58B60B2EFD}" srcOrd="0" destOrd="0" presId="urn:microsoft.com/office/officeart/2005/8/layout/chevronAccent+Icon"/>
    <dgm:cxn modelId="{92953DDA-BF66-424F-B2F7-3CE3B796856F}" type="presParOf" srcId="{2D330254-2352-417D-9109-2AC162C54FAB}" destId="{09D7EF84-FAD5-461A-B0FF-27D9FBB701B9}" srcOrd="0" destOrd="0" presId="urn:microsoft.com/office/officeart/2005/8/layout/chevronAccent+Icon"/>
    <dgm:cxn modelId="{69841665-D5DA-4EB6-96D4-3E504575A55F}" type="presParOf" srcId="{09D7EF84-FAD5-461A-B0FF-27D9FBB701B9}" destId="{EB4C832E-5C83-4CF5-9821-9ABCE3DC1544}" srcOrd="0" destOrd="0" presId="urn:microsoft.com/office/officeart/2005/8/layout/chevronAccent+Icon"/>
    <dgm:cxn modelId="{45F95803-3E50-4801-AFB9-68E360EC0564}" type="presParOf" srcId="{09D7EF84-FAD5-461A-B0FF-27D9FBB701B9}" destId="{E9C4D4E8-1786-482F-B925-3A50B44999D0}" srcOrd="1" destOrd="0" presId="urn:microsoft.com/office/officeart/2005/8/layout/chevronAccent+Icon"/>
    <dgm:cxn modelId="{EEEBF067-5C2D-459A-A5E7-35417F138421}" type="presParOf" srcId="{2D330254-2352-417D-9109-2AC162C54FAB}" destId="{5A449FE9-F648-4F6E-9CFF-B05103126EF3}" srcOrd="1" destOrd="0" presId="urn:microsoft.com/office/officeart/2005/8/layout/chevronAccent+Icon"/>
    <dgm:cxn modelId="{A9CE3685-5FE0-42E5-81EF-EDD391DE3B09}" type="presParOf" srcId="{2D330254-2352-417D-9109-2AC162C54FAB}" destId="{E75F6324-5EE5-45CD-A8DC-61BA5DB653B7}" srcOrd="2" destOrd="0" presId="urn:microsoft.com/office/officeart/2005/8/layout/chevronAccent+Icon"/>
    <dgm:cxn modelId="{18106D62-F192-4DC3-B310-1EC021328B27}" type="presParOf" srcId="{E75F6324-5EE5-45CD-A8DC-61BA5DB653B7}" destId="{1020D8E4-D911-496C-8D64-90488E537306}" srcOrd="0" destOrd="0" presId="urn:microsoft.com/office/officeart/2005/8/layout/chevronAccent+Icon"/>
    <dgm:cxn modelId="{A8766AAA-89C7-419F-B9F7-F5EE8A4383E2}" type="presParOf" srcId="{E75F6324-5EE5-45CD-A8DC-61BA5DB653B7}" destId="{15E90EEB-BD24-4BCB-ABC7-8D58B60B2EFD}" srcOrd="1" destOrd="0" presId="urn:microsoft.com/office/officeart/2005/8/layout/chevronAccent+Icon"/>
    <dgm:cxn modelId="{DD65972B-BBF9-4476-8078-E9D618E19F78}" type="presParOf" srcId="{2D330254-2352-417D-9109-2AC162C54FAB}" destId="{D4EB9576-7D5E-4AEF-9094-B980CB19600B}" srcOrd="3" destOrd="0" presId="urn:microsoft.com/office/officeart/2005/8/layout/chevronAccent+Icon"/>
    <dgm:cxn modelId="{713C0217-90D7-4D43-B07D-6913FCE81471}" type="presParOf" srcId="{2D330254-2352-417D-9109-2AC162C54FAB}" destId="{A4A6975D-E6DC-4145-8F67-82AD477F0303}" srcOrd="4" destOrd="0" presId="urn:microsoft.com/office/officeart/2005/8/layout/chevronAccent+Icon"/>
    <dgm:cxn modelId="{F234BC3C-517A-4F2C-8660-4F730898251F}" type="presParOf" srcId="{A4A6975D-E6DC-4145-8F67-82AD477F0303}" destId="{253A9225-1895-4D52-A765-2C89E227D6A9}" srcOrd="0" destOrd="0" presId="urn:microsoft.com/office/officeart/2005/8/layout/chevronAccent+Icon"/>
    <dgm:cxn modelId="{10C6980D-5C3A-42EC-A097-B951F8D7BAFA}" type="presParOf" srcId="{A4A6975D-E6DC-4145-8F67-82AD477F0303}" destId="{F63773F6-0080-4B42-BAC9-E850DA81CF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dirty="0" smtClean="0"/>
            <a:t>Opts in 5/1/18 </a:t>
          </a:r>
        </a:p>
        <a:p>
          <a:r>
            <a:rPr lang="en-US" dirty="0" smtClean="0"/>
            <a:t>First activity period for initial HAP </a:t>
          </a:r>
        </a:p>
        <a:p>
          <a:r>
            <a:rPr lang="en-US" dirty="0" smtClean="0"/>
            <a:t> </a:t>
          </a:r>
          <a:endParaRPr lang="en-US" dirty="0"/>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dirty="0" smtClean="0"/>
            <a:t>Third activity period</a:t>
          </a:r>
          <a:endParaRPr lang="en-US" dirty="0"/>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dirty="0" smtClean="0"/>
            <a:t>Start date of the new HAP       yearly cycle </a:t>
          </a:r>
          <a:endParaRPr lang="en-US" dirty="0"/>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dirty="0" smtClean="0"/>
            <a:t>Second activity period </a:t>
          </a:r>
          <a:endParaRPr lang="en-US" dirty="0"/>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t>
        <a:bodyPr/>
        <a:lstStyle/>
        <a:p>
          <a:endParaRPr lang="en-US"/>
        </a:p>
      </dgm:t>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t>
        <a:bodyPr/>
        <a:lstStyle/>
        <a:p>
          <a:endParaRPr lang="en-US"/>
        </a:p>
      </dgm:t>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t>
        <a:bodyPr/>
        <a:lstStyle/>
        <a:p>
          <a:endParaRPr lang="en-US"/>
        </a:p>
      </dgm:t>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t>
        <a:bodyPr/>
        <a:lstStyle/>
        <a:p>
          <a:endParaRPr lang="en-US"/>
        </a:p>
      </dgm:t>
    </dgm:pt>
  </dgm:ptLst>
  <dgm:cxnLst>
    <dgm:cxn modelId="{FB1C5BDB-9209-4506-BC45-81608D606ED0}" type="presOf" srcId="{505B862E-D0C0-47A7-9D98-872693CC527B}" destId="{E455B655-FD0A-40B5-A841-0EB29B365585}" srcOrd="0" destOrd="0" presId="urn:microsoft.com/office/officeart/2005/8/layout/chevronAccent+Icon"/>
    <dgm:cxn modelId="{59EE72CE-0C79-4A10-A0EE-B4B28DD804E0}" type="presOf" srcId="{EB8BBFD7-6F52-4016-9AAE-94A21881BB87}" destId="{12BEE01F-F7D4-43E8-B072-0B4A1A8E3FDF}" srcOrd="0" destOrd="0" presId="urn:microsoft.com/office/officeart/2005/8/layout/chevronAccent+Icon"/>
    <dgm:cxn modelId="{F62B4A25-0770-4184-B139-77C573A40302}" srcId="{6DE5BCDE-7974-4B6E-912B-0B6D8D86E8EE}" destId="{505B862E-D0C0-47A7-9D98-872693CC527B}" srcOrd="0" destOrd="0" parTransId="{63B99956-A926-46CE-A404-989EF443699D}" sibTransId="{F4F2BA62-2707-458B-98CF-1CF83CC1F9D5}"/>
    <dgm:cxn modelId="{7D5C8841-FE8E-4743-A175-DD57512FA294}" type="presOf" srcId="{2257DA7E-A8B5-494B-A97D-7864A1EB4253}" destId="{F75173AD-2F44-4B53-B7CA-346465DEAE5E}" srcOrd="0" destOrd="0" presId="urn:microsoft.com/office/officeart/2005/8/layout/chevronAccent+Icon"/>
    <dgm:cxn modelId="{B617F5E2-2911-4AF5-997F-032D354A80B3}" type="presOf" srcId="{6DE5BCDE-7974-4B6E-912B-0B6D8D86E8EE}" destId="{4F53BE07-07B9-48D8-8860-746BC20AAF5B}" srcOrd="0" destOrd="0" presId="urn:microsoft.com/office/officeart/2005/8/layout/chevronAccent+Icon"/>
    <dgm:cxn modelId="{B88880B3-98F8-4CD1-A3D2-0228300CE7D7}" srcId="{6DE5BCDE-7974-4B6E-912B-0B6D8D86E8EE}" destId="{2257DA7E-A8B5-494B-A97D-7864A1EB4253}" srcOrd="3" destOrd="0" parTransId="{CE015D0E-C975-4620-B345-B59C8A515FF3}" sibTransId="{31FF05C8-AC02-4E05-9F04-AEE8DC8BBEB7}"/>
    <dgm:cxn modelId="{E964E415-F3B8-40A6-93EF-56C7FF98807F}" srcId="{6DE5BCDE-7974-4B6E-912B-0B6D8D86E8EE}" destId="{EB8BBFD7-6F52-4016-9AAE-94A21881BB87}" srcOrd="2" destOrd="0" parTransId="{A2222E3F-EA2B-4DD0-8006-E7C0A15EA1FC}" sibTransId="{8810AD81-3D09-4414-BE36-CFD8068EB2B7}"/>
    <dgm:cxn modelId="{892A3D78-A6A0-4314-800E-8749E175F2BC}" srcId="{6DE5BCDE-7974-4B6E-912B-0B6D8D86E8EE}" destId="{25516EE2-190A-4C58-8B5E-DAF8A2BD9B17}" srcOrd="1" destOrd="0" parTransId="{7D07BD26-ADC1-49FA-8577-33969F7716EB}" sibTransId="{F028C589-5588-48D7-89D6-158A780B0AC9}"/>
    <dgm:cxn modelId="{AEF83ADB-FA8B-466E-B3B1-F14FD0E874C4}" type="presOf" srcId="{25516EE2-190A-4C58-8B5E-DAF8A2BD9B17}" destId="{6BB244E1-555E-4901-B945-8E96BF1A48C2}" srcOrd="0" destOrd="0" presId="urn:microsoft.com/office/officeart/2005/8/layout/chevronAccent+Icon"/>
    <dgm:cxn modelId="{2DF0CF19-67FC-4E6D-A5B9-DADAA7079F2A}" type="presParOf" srcId="{4F53BE07-07B9-48D8-8860-746BC20AAF5B}" destId="{2BC88DA3-22D9-4212-A118-3FE992778F16}" srcOrd="0" destOrd="0" presId="urn:microsoft.com/office/officeart/2005/8/layout/chevronAccent+Icon"/>
    <dgm:cxn modelId="{F6308DCD-6546-458B-865B-16073CE7034A}" type="presParOf" srcId="{2BC88DA3-22D9-4212-A118-3FE992778F16}" destId="{2243D10F-97B3-4F36-9B4E-BBFADC08F8A6}" srcOrd="0" destOrd="0" presId="urn:microsoft.com/office/officeart/2005/8/layout/chevronAccent+Icon"/>
    <dgm:cxn modelId="{5B0F21E8-4E30-478F-8F7C-38493D4E88F0}" type="presParOf" srcId="{2BC88DA3-22D9-4212-A118-3FE992778F16}" destId="{E455B655-FD0A-40B5-A841-0EB29B365585}" srcOrd="1" destOrd="0" presId="urn:microsoft.com/office/officeart/2005/8/layout/chevronAccent+Icon"/>
    <dgm:cxn modelId="{74946E1B-EFEB-4CDC-9E3B-F57DD58E6785}" type="presParOf" srcId="{4F53BE07-07B9-48D8-8860-746BC20AAF5B}" destId="{7768FCCD-B99C-4083-B115-0D20E209DAED}" srcOrd="1" destOrd="0" presId="urn:microsoft.com/office/officeart/2005/8/layout/chevronAccent+Icon"/>
    <dgm:cxn modelId="{29762E59-D994-4226-BDA8-6FBAABE7C014}" type="presParOf" srcId="{4F53BE07-07B9-48D8-8860-746BC20AAF5B}" destId="{81BC1213-1998-4CCE-981B-FB90A0201C66}" srcOrd="2" destOrd="0" presId="urn:microsoft.com/office/officeart/2005/8/layout/chevronAccent+Icon"/>
    <dgm:cxn modelId="{7FFD6649-E82F-477B-B286-B401DB294022}" type="presParOf" srcId="{81BC1213-1998-4CCE-981B-FB90A0201C66}" destId="{0AF2EE57-D7F5-41DB-89CC-87519F0DB16C}" srcOrd="0" destOrd="0" presId="urn:microsoft.com/office/officeart/2005/8/layout/chevronAccent+Icon"/>
    <dgm:cxn modelId="{9B0883FA-A633-41EB-AFC2-961A2B220516}" type="presParOf" srcId="{81BC1213-1998-4CCE-981B-FB90A0201C66}" destId="{6BB244E1-555E-4901-B945-8E96BF1A48C2}" srcOrd="1" destOrd="0" presId="urn:microsoft.com/office/officeart/2005/8/layout/chevronAccent+Icon"/>
    <dgm:cxn modelId="{AFF9E896-9C63-410D-8513-8036B83AD9D3}" type="presParOf" srcId="{4F53BE07-07B9-48D8-8860-746BC20AAF5B}" destId="{1E7349E5-DDF3-4802-A1B8-F516BC94A5E2}" srcOrd="3" destOrd="0" presId="urn:microsoft.com/office/officeart/2005/8/layout/chevronAccent+Icon"/>
    <dgm:cxn modelId="{7E7AE64B-FB71-42F5-A621-055A9E35DB5C}" type="presParOf" srcId="{4F53BE07-07B9-48D8-8860-746BC20AAF5B}" destId="{E6121FD8-5C19-4EF5-AB6C-A70F01845999}" srcOrd="4" destOrd="0" presId="urn:microsoft.com/office/officeart/2005/8/layout/chevronAccent+Icon"/>
    <dgm:cxn modelId="{993E0CF0-05AE-4275-A8B7-6BFD2EC64663}" type="presParOf" srcId="{E6121FD8-5C19-4EF5-AB6C-A70F01845999}" destId="{39DF74A6-7458-40C3-91EE-6791AC80E65F}" srcOrd="0" destOrd="0" presId="urn:microsoft.com/office/officeart/2005/8/layout/chevronAccent+Icon"/>
    <dgm:cxn modelId="{93F49A52-8348-4CB8-ABC0-C86DCD35563B}" type="presParOf" srcId="{E6121FD8-5C19-4EF5-AB6C-A70F01845999}" destId="{12BEE01F-F7D4-43E8-B072-0B4A1A8E3FDF}" srcOrd="1" destOrd="0" presId="urn:microsoft.com/office/officeart/2005/8/layout/chevronAccent+Icon"/>
    <dgm:cxn modelId="{3044D95F-B6AD-4609-8C21-ED5EA61E0408}" type="presParOf" srcId="{4F53BE07-07B9-48D8-8860-746BC20AAF5B}" destId="{3A972C85-3D60-4366-B6F4-3511755F6E0D}" srcOrd="5" destOrd="0" presId="urn:microsoft.com/office/officeart/2005/8/layout/chevronAccent+Icon"/>
    <dgm:cxn modelId="{3A799FFB-6D8A-492B-AE43-8C6C03CAB7C6}" type="presParOf" srcId="{4F53BE07-07B9-48D8-8860-746BC20AAF5B}" destId="{0E058411-CFFA-471F-A8B5-26465543A66B}" srcOrd="6" destOrd="0" presId="urn:microsoft.com/office/officeart/2005/8/layout/chevronAccent+Icon"/>
    <dgm:cxn modelId="{14DE67E7-E029-4EDA-8DB6-4F2405F8F8AE}" type="presParOf" srcId="{0E058411-CFFA-471F-A8B5-26465543A66B}" destId="{201D781B-C92B-4CFC-8AF9-2EF8BC2B8829}" srcOrd="0" destOrd="0" presId="urn:microsoft.com/office/officeart/2005/8/layout/chevronAccent+Icon"/>
    <dgm:cxn modelId="{184CD6AF-681A-4993-858B-B42581D220AA}"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dirty="0" smtClean="0"/>
            <a:t>Opts in 5/1/18 </a:t>
          </a:r>
        </a:p>
        <a:p>
          <a:r>
            <a:rPr lang="en-US" dirty="0" smtClean="0"/>
            <a:t>First activity period for initial HAP </a:t>
          </a:r>
        </a:p>
        <a:p>
          <a:r>
            <a:rPr lang="en-US" dirty="0" smtClean="0"/>
            <a:t> </a:t>
          </a:r>
          <a:endParaRPr lang="en-US" dirty="0"/>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dirty="0" smtClean="0"/>
            <a:t>Third activity period</a:t>
          </a:r>
          <a:endParaRPr lang="en-US" dirty="0"/>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dirty="0" smtClean="0"/>
            <a:t>Start date of the new HAP       yearly cycle </a:t>
          </a:r>
          <a:endParaRPr lang="en-US" dirty="0"/>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dirty="0" smtClean="0"/>
            <a:t>Second activity period </a:t>
          </a:r>
          <a:endParaRPr lang="en-US" dirty="0"/>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t>
        <a:bodyPr/>
        <a:lstStyle/>
        <a:p>
          <a:endParaRPr lang="en-US"/>
        </a:p>
      </dgm:t>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t>
        <a:bodyPr/>
        <a:lstStyle/>
        <a:p>
          <a:endParaRPr lang="en-US"/>
        </a:p>
      </dgm:t>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t>
        <a:bodyPr/>
        <a:lstStyle/>
        <a:p>
          <a:endParaRPr lang="en-US"/>
        </a:p>
      </dgm:t>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t>
        <a:bodyPr/>
        <a:lstStyle/>
        <a:p>
          <a:endParaRPr lang="en-US"/>
        </a:p>
      </dgm:t>
    </dgm:pt>
  </dgm:ptLst>
  <dgm:cxnLst>
    <dgm:cxn modelId="{892A3D78-A6A0-4314-800E-8749E175F2BC}" srcId="{6DE5BCDE-7974-4B6E-912B-0B6D8D86E8EE}" destId="{25516EE2-190A-4C58-8B5E-DAF8A2BD9B17}" srcOrd="1" destOrd="0" parTransId="{7D07BD26-ADC1-49FA-8577-33969F7716EB}" sibTransId="{F028C589-5588-48D7-89D6-158A780B0AC9}"/>
    <dgm:cxn modelId="{6F7378D6-2D66-433E-ACE0-570DD971DB39}" type="presOf" srcId="{25516EE2-190A-4C58-8B5E-DAF8A2BD9B17}" destId="{6BB244E1-555E-4901-B945-8E96BF1A48C2}" srcOrd="0" destOrd="0" presId="urn:microsoft.com/office/officeart/2005/8/layout/chevronAccent+Icon"/>
    <dgm:cxn modelId="{459E755A-6A00-4993-8F57-6D6911771A36}" type="presOf" srcId="{6DE5BCDE-7974-4B6E-912B-0B6D8D86E8EE}" destId="{4F53BE07-07B9-48D8-8860-746BC20AAF5B}" srcOrd="0" destOrd="0" presId="urn:microsoft.com/office/officeart/2005/8/layout/chevronAccent+Icon"/>
    <dgm:cxn modelId="{B88880B3-98F8-4CD1-A3D2-0228300CE7D7}" srcId="{6DE5BCDE-7974-4B6E-912B-0B6D8D86E8EE}" destId="{2257DA7E-A8B5-494B-A97D-7864A1EB4253}" srcOrd="3" destOrd="0" parTransId="{CE015D0E-C975-4620-B345-B59C8A515FF3}" sibTransId="{31FF05C8-AC02-4E05-9F04-AEE8DC8BBEB7}"/>
    <dgm:cxn modelId="{F62B4A25-0770-4184-B139-77C573A40302}" srcId="{6DE5BCDE-7974-4B6E-912B-0B6D8D86E8EE}" destId="{505B862E-D0C0-47A7-9D98-872693CC527B}" srcOrd="0" destOrd="0" parTransId="{63B99956-A926-46CE-A404-989EF443699D}" sibTransId="{F4F2BA62-2707-458B-98CF-1CF83CC1F9D5}"/>
    <dgm:cxn modelId="{81EBE365-05B2-45C6-97C0-E899E39C7ED6}" type="presOf" srcId="{505B862E-D0C0-47A7-9D98-872693CC527B}" destId="{E455B655-FD0A-40B5-A841-0EB29B365585}" srcOrd="0" destOrd="0" presId="urn:microsoft.com/office/officeart/2005/8/layout/chevronAccent+Icon"/>
    <dgm:cxn modelId="{320076EE-A3DD-4DCA-9FD1-9AAAFF038EA1}" type="presOf" srcId="{EB8BBFD7-6F52-4016-9AAE-94A21881BB87}" destId="{12BEE01F-F7D4-43E8-B072-0B4A1A8E3FDF}" srcOrd="0" destOrd="0" presId="urn:microsoft.com/office/officeart/2005/8/layout/chevronAccent+Icon"/>
    <dgm:cxn modelId="{E964E415-F3B8-40A6-93EF-56C7FF98807F}" srcId="{6DE5BCDE-7974-4B6E-912B-0B6D8D86E8EE}" destId="{EB8BBFD7-6F52-4016-9AAE-94A21881BB87}" srcOrd="2" destOrd="0" parTransId="{A2222E3F-EA2B-4DD0-8006-E7C0A15EA1FC}" sibTransId="{8810AD81-3D09-4414-BE36-CFD8068EB2B7}"/>
    <dgm:cxn modelId="{5E4CF7A6-AAC1-488F-AEE7-DB56392BACD5}" type="presOf" srcId="{2257DA7E-A8B5-494B-A97D-7864A1EB4253}" destId="{F75173AD-2F44-4B53-B7CA-346465DEAE5E}" srcOrd="0" destOrd="0" presId="urn:microsoft.com/office/officeart/2005/8/layout/chevronAccent+Icon"/>
    <dgm:cxn modelId="{FDDD9CBF-197E-4BE0-A5A4-F1E9294023A5}" type="presParOf" srcId="{4F53BE07-07B9-48D8-8860-746BC20AAF5B}" destId="{2BC88DA3-22D9-4212-A118-3FE992778F16}" srcOrd="0" destOrd="0" presId="urn:microsoft.com/office/officeart/2005/8/layout/chevronAccent+Icon"/>
    <dgm:cxn modelId="{81E65D7C-3B47-4C2A-B80C-D91C69EBC366}" type="presParOf" srcId="{2BC88DA3-22D9-4212-A118-3FE992778F16}" destId="{2243D10F-97B3-4F36-9B4E-BBFADC08F8A6}" srcOrd="0" destOrd="0" presId="urn:microsoft.com/office/officeart/2005/8/layout/chevronAccent+Icon"/>
    <dgm:cxn modelId="{1C1E587D-7581-4964-9C17-14901ABC77C1}" type="presParOf" srcId="{2BC88DA3-22D9-4212-A118-3FE992778F16}" destId="{E455B655-FD0A-40B5-A841-0EB29B365585}" srcOrd="1" destOrd="0" presId="urn:microsoft.com/office/officeart/2005/8/layout/chevronAccent+Icon"/>
    <dgm:cxn modelId="{1735A874-3235-40BE-AB05-F5A7F3329673}" type="presParOf" srcId="{4F53BE07-07B9-48D8-8860-746BC20AAF5B}" destId="{7768FCCD-B99C-4083-B115-0D20E209DAED}" srcOrd="1" destOrd="0" presId="urn:microsoft.com/office/officeart/2005/8/layout/chevronAccent+Icon"/>
    <dgm:cxn modelId="{57F1F99A-C779-4BD3-8CF2-021D0DAF533E}" type="presParOf" srcId="{4F53BE07-07B9-48D8-8860-746BC20AAF5B}" destId="{81BC1213-1998-4CCE-981B-FB90A0201C66}" srcOrd="2" destOrd="0" presId="urn:microsoft.com/office/officeart/2005/8/layout/chevronAccent+Icon"/>
    <dgm:cxn modelId="{E84E6777-9F09-47B1-9E0C-EF0EE98DC22E}" type="presParOf" srcId="{81BC1213-1998-4CCE-981B-FB90A0201C66}" destId="{0AF2EE57-D7F5-41DB-89CC-87519F0DB16C}" srcOrd="0" destOrd="0" presId="urn:microsoft.com/office/officeart/2005/8/layout/chevronAccent+Icon"/>
    <dgm:cxn modelId="{E146020F-E7F5-4EFE-B44D-4B26E30D83DC}" type="presParOf" srcId="{81BC1213-1998-4CCE-981B-FB90A0201C66}" destId="{6BB244E1-555E-4901-B945-8E96BF1A48C2}" srcOrd="1" destOrd="0" presId="urn:microsoft.com/office/officeart/2005/8/layout/chevronAccent+Icon"/>
    <dgm:cxn modelId="{5361E34B-25BB-4293-B38A-19077E64A837}" type="presParOf" srcId="{4F53BE07-07B9-48D8-8860-746BC20AAF5B}" destId="{1E7349E5-DDF3-4802-A1B8-F516BC94A5E2}" srcOrd="3" destOrd="0" presId="urn:microsoft.com/office/officeart/2005/8/layout/chevronAccent+Icon"/>
    <dgm:cxn modelId="{AC1B9799-97C7-444E-97C1-E8D239FEF272}" type="presParOf" srcId="{4F53BE07-07B9-48D8-8860-746BC20AAF5B}" destId="{E6121FD8-5C19-4EF5-AB6C-A70F01845999}" srcOrd="4" destOrd="0" presId="urn:microsoft.com/office/officeart/2005/8/layout/chevronAccent+Icon"/>
    <dgm:cxn modelId="{237C7AC4-B99B-49E9-BCD3-EC310B3CB7BC}" type="presParOf" srcId="{E6121FD8-5C19-4EF5-AB6C-A70F01845999}" destId="{39DF74A6-7458-40C3-91EE-6791AC80E65F}" srcOrd="0" destOrd="0" presId="urn:microsoft.com/office/officeart/2005/8/layout/chevronAccent+Icon"/>
    <dgm:cxn modelId="{64A94353-E8AF-46A8-8070-70EE61018EDA}" type="presParOf" srcId="{E6121FD8-5C19-4EF5-AB6C-A70F01845999}" destId="{12BEE01F-F7D4-43E8-B072-0B4A1A8E3FDF}" srcOrd="1" destOrd="0" presId="urn:microsoft.com/office/officeart/2005/8/layout/chevronAccent+Icon"/>
    <dgm:cxn modelId="{AFE9FAE2-7CF8-4ECE-B78C-9E6E27E9B5CB}" type="presParOf" srcId="{4F53BE07-07B9-48D8-8860-746BC20AAF5B}" destId="{3A972C85-3D60-4366-B6F4-3511755F6E0D}" srcOrd="5" destOrd="0" presId="urn:microsoft.com/office/officeart/2005/8/layout/chevronAccent+Icon"/>
    <dgm:cxn modelId="{2707748D-4C52-46B4-A8E3-10AE55A59822}" type="presParOf" srcId="{4F53BE07-07B9-48D8-8860-746BC20AAF5B}" destId="{0E058411-CFFA-471F-A8B5-26465543A66B}" srcOrd="6" destOrd="0" presId="urn:microsoft.com/office/officeart/2005/8/layout/chevronAccent+Icon"/>
    <dgm:cxn modelId="{C1A05C16-4CF4-4BB4-8ED1-FA4B6EC3DDB0}" type="presParOf" srcId="{0E058411-CFFA-471F-A8B5-26465543A66B}" destId="{201D781B-C92B-4CFC-8AF9-2EF8BC2B8829}" srcOrd="0" destOrd="0" presId="urn:microsoft.com/office/officeart/2005/8/layout/chevronAccent+Icon"/>
    <dgm:cxn modelId="{AE9D0415-4635-4E5D-92BF-79E0FAB233D2}"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dirty="0" smtClean="0"/>
            <a:t>Opts in 7/13/18 </a:t>
          </a:r>
        </a:p>
        <a:p>
          <a:r>
            <a:rPr lang="en-US" dirty="0" smtClean="0"/>
            <a:t>First activity period for initial HAP </a:t>
          </a:r>
        </a:p>
        <a:p>
          <a:r>
            <a:rPr lang="en-US" dirty="0" smtClean="0"/>
            <a:t> </a:t>
          </a:r>
          <a:endParaRPr lang="en-US" dirty="0"/>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dirty="0" smtClean="0"/>
            <a:t>Third activity period</a:t>
          </a:r>
          <a:endParaRPr lang="en-US" dirty="0"/>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dirty="0" smtClean="0"/>
            <a:t>Start date of the new HAP       yearly cycle </a:t>
          </a:r>
          <a:endParaRPr lang="en-US" dirty="0"/>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dirty="0" smtClean="0"/>
            <a:t>Second activity period </a:t>
          </a:r>
          <a:endParaRPr lang="en-US" dirty="0"/>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t>
        <a:bodyPr/>
        <a:lstStyle/>
        <a:p>
          <a:endParaRPr lang="en-US"/>
        </a:p>
      </dgm:t>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t>
        <a:bodyPr/>
        <a:lstStyle/>
        <a:p>
          <a:endParaRPr lang="en-US"/>
        </a:p>
      </dgm:t>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t>
        <a:bodyPr/>
        <a:lstStyle/>
        <a:p>
          <a:endParaRPr lang="en-US"/>
        </a:p>
      </dgm:t>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t>
        <a:bodyPr/>
        <a:lstStyle/>
        <a:p>
          <a:endParaRPr lang="en-US"/>
        </a:p>
      </dgm:t>
    </dgm:pt>
  </dgm:ptLst>
  <dgm:cxnLst>
    <dgm:cxn modelId="{A3966DD2-4D6F-4A79-B1DC-E14689D615BB}" type="presOf" srcId="{EB8BBFD7-6F52-4016-9AAE-94A21881BB87}" destId="{12BEE01F-F7D4-43E8-B072-0B4A1A8E3FDF}" srcOrd="0" destOrd="0" presId="urn:microsoft.com/office/officeart/2005/8/layout/chevronAccent+Icon"/>
    <dgm:cxn modelId="{F66ACE6B-F180-4B5D-ADC1-36B3924BE2EE}" type="presOf" srcId="{2257DA7E-A8B5-494B-A97D-7864A1EB4253}" destId="{F75173AD-2F44-4B53-B7CA-346465DEAE5E}" srcOrd="0" destOrd="0" presId="urn:microsoft.com/office/officeart/2005/8/layout/chevronAccent+Icon"/>
    <dgm:cxn modelId="{F62B4A25-0770-4184-B139-77C573A40302}" srcId="{6DE5BCDE-7974-4B6E-912B-0B6D8D86E8EE}" destId="{505B862E-D0C0-47A7-9D98-872693CC527B}" srcOrd="0" destOrd="0" parTransId="{63B99956-A926-46CE-A404-989EF443699D}" sibTransId="{F4F2BA62-2707-458B-98CF-1CF83CC1F9D5}"/>
    <dgm:cxn modelId="{B88880B3-98F8-4CD1-A3D2-0228300CE7D7}" srcId="{6DE5BCDE-7974-4B6E-912B-0B6D8D86E8EE}" destId="{2257DA7E-A8B5-494B-A97D-7864A1EB4253}" srcOrd="3" destOrd="0" parTransId="{CE015D0E-C975-4620-B345-B59C8A515FF3}" sibTransId="{31FF05C8-AC02-4E05-9F04-AEE8DC8BBEB7}"/>
    <dgm:cxn modelId="{892A3D78-A6A0-4314-800E-8749E175F2BC}" srcId="{6DE5BCDE-7974-4B6E-912B-0B6D8D86E8EE}" destId="{25516EE2-190A-4C58-8B5E-DAF8A2BD9B17}" srcOrd="1" destOrd="0" parTransId="{7D07BD26-ADC1-49FA-8577-33969F7716EB}" sibTransId="{F028C589-5588-48D7-89D6-158A780B0AC9}"/>
    <dgm:cxn modelId="{E964E415-F3B8-40A6-93EF-56C7FF98807F}" srcId="{6DE5BCDE-7974-4B6E-912B-0B6D8D86E8EE}" destId="{EB8BBFD7-6F52-4016-9AAE-94A21881BB87}" srcOrd="2" destOrd="0" parTransId="{A2222E3F-EA2B-4DD0-8006-E7C0A15EA1FC}" sibTransId="{8810AD81-3D09-4414-BE36-CFD8068EB2B7}"/>
    <dgm:cxn modelId="{19171CB5-78B3-4957-BD1F-AA3308318473}" type="presOf" srcId="{505B862E-D0C0-47A7-9D98-872693CC527B}" destId="{E455B655-FD0A-40B5-A841-0EB29B365585}" srcOrd="0" destOrd="0" presId="urn:microsoft.com/office/officeart/2005/8/layout/chevronAccent+Icon"/>
    <dgm:cxn modelId="{D20E1D50-74A6-425F-B28A-989D42FD1274}" type="presOf" srcId="{6DE5BCDE-7974-4B6E-912B-0B6D8D86E8EE}" destId="{4F53BE07-07B9-48D8-8860-746BC20AAF5B}" srcOrd="0" destOrd="0" presId="urn:microsoft.com/office/officeart/2005/8/layout/chevronAccent+Icon"/>
    <dgm:cxn modelId="{D483AAE5-004A-45B9-A645-DB5F6FA11703}" type="presOf" srcId="{25516EE2-190A-4C58-8B5E-DAF8A2BD9B17}" destId="{6BB244E1-555E-4901-B945-8E96BF1A48C2}" srcOrd="0" destOrd="0" presId="urn:microsoft.com/office/officeart/2005/8/layout/chevronAccent+Icon"/>
    <dgm:cxn modelId="{B2F79974-C243-4DD7-8DBC-9977EAF1B445}" type="presParOf" srcId="{4F53BE07-07B9-48D8-8860-746BC20AAF5B}" destId="{2BC88DA3-22D9-4212-A118-3FE992778F16}" srcOrd="0" destOrd="0" presId="urn:microsoft.com/office/officeart/2005/8/layout/chevronAccent+Icon"/>
    <dgm:cxn modelId="{6490E977-4705-42FD-A288-2F4BE350FF27}" type="presParOf" srcId="{2BC88DA3-22D9-4212-A118-3FE992778F16}" destId="{2243D10F-97B3-4F36-9B4E-BBFADC08F8A6}" srcOrd="0" destOrd="0" presId="urn:microsoft.com/office/officeart/2005/8/layout/chevronAccent+Icon"/>
    <dgm:cxn modelId="{C0292F00-145B-4188-8F19-A4668CB71886}" type="presParOf" srcId="{2BC88DA3-22D9-4212-A118-3FE992778F16}" destId="{E455B655-FD0A-40B5-A841-0EB29B365585}" srcOrd="1" destOrd="0" presId="urn:microsoft.com/office/officeart/2005/8/layout/chevronAccent+Icon"/>
    <dgm:cxn modelId="{EF7A07E1-F9CD-46D7-999C-A63053042392}" type="presParOf" srcId="{4F53BE07-07B9-48D8-8860-746BC20AAF5B}" destId="{7768FCCD-B99C-4083-B115-0D20E209DAED}" srcOrd="1" destOrd="0" presId="urn:microsoft.com/office/officeart/2005/8/layout/chevronAccent+Icon"/>
    <dgm:cxn modelId="{C5BBC623-5FC1-44DE-9D81-11B21AE357C3}" type="presParOf" srcId="{4F53BE07-07B9-48D8-8860-746BC20AAF5B}" destId="{81BC1213-1998-4CCE-981B-FB90A0201C66}" srcOrd="2" destOrd="0" presId="urn:microsoft.com/office/officeart/2005/8/layout/chevronAccent+Icon"/>
    <dgm:cxn modelId="{14B80E81-46EF-43AA-8BA5-9778ABE58D6B}" type="presParOf" srcId="{81BC1213-1998-4CCE-981B-FB90A0201C66}" destId="{0AF2EE57-D7F5-41DB-89CC-87519F0DB16C}" srcOrd="0" destOrd="0" presId="urn:microsoft.com/office/officeart/2005/8/layout/chevronAccent+Icon"/>
    <dgm:cxn modelId="{462EE7A7-3005-451D-8DDE-E85E72015729}" type="presParOf" srcId="{81BC1213-1998-4CCE-981B-FB90A0201C66}" destId="{6BB244E1-555E-4901-B945-8E96BF1A48C2}" srcOrd="1" destOrd="0" presId="urn:microsoft.com/office/officeart/2005/8/layout/chevronAccent+Icon"/>
    <dgm:cxn modelId="{018C39CE-D84E-4353-9B8A-A560522D4785}" type="presParOf" srcId="{4F53BE07-07B9-48D8-8860-746BC20AAF5B}" destId="{1E7349E5-DDF3-4802-A1B8-F516BC94A5E2}" srcOrd="3" destOrd="0" presId="urn:microsoft.com/office/officeart/2005/8/layout/chevronAccent+Icon"/>
    <dgm:cxn modelId="{1B4B4489-DC97-436A-8876-E2C44795EC18}" type="presParOf" srcId="{4F53BE07-07B9-48D8-8860-746BC20AAF5B}" destId="{E6121FD8-5C19-4EF5-AB6C-A70F01845999}" srcOrd="4" destOrd="0" presId="urn:microsoft.com/office/officeart/2005/8/layout/chevronAccent+Icon"/>
    <dgm:cxn modelId="{A29F00B7-68BB-4110-B9FC-546CDE891BCE}" type="presParOf" srcId="{E6121FD8-5C19-4EF5-AB6C-A70F01845999}" destId="{39DF74A6-7458-40C3-91EE-6791AC80E65F}" srcOrd="0" destOrd="0" presId="urn:microsoft.com/office/officeart/2005/8/layout/chevronAccent+Icon"/>
    <dgm:cxn modelId="{4A47D9B3-B0F1-4CAD-BBDA-3E335E9C035E}" type="presParOf" srcId="{E6121FD8-5C19-4EF5-AB6C-A70F01845999}" destId="{12BEE01F-F7D4-43E8-B072-0B4A1A8E3FDF}" srcOrd="1" destOrd="0" presId="urn:microsoft.com/office/officeart/2005/8/layout/chevronAccent+Icon"/>
    <dgm:cxn modelId="{343B61D7-402C-4EBD-B8AD-E7E57603468F}" type="presParOf" srcId="{4F53BE07-07B9-48D8-8860-746BC20AAF5B}" destId="{3A972C85-3D60-4366-B6F4-3511755F6E0D}" srcOrd="5" destOrd="0" presId="urn:microsoft.com/office/officeart/2005/8/layout/chevronAccent+Icon"/>
    <dgm:cxn modelId="{561C9EBB-06BC-4CE5-9E18-C06F96ADEB18}" type="presParOf" srcId="{4F53BE07-07B9-48D8-8860-746BC20AAF5B}" destId="{0E058411-CFFA-471F-A8B5-26465543A66B}" srcOrd="6" destOrd="0" presId="urn:microsoft.com/office/officeart/2005/8/layout/chevronAccent+Icon"/>
    <dgm:cxn modelId="{2BBC146C-4210-47A1-BAA4-357CB2233CDD}" type="presParOf" srcId="{0E058411-CFFA-471F-A8B5-26465543A66B}" destId="{201D781B-C92B-4CFC-8AF9-2EF8BC2B8829}" srcOrd="0" destOrd="0" presId="urn:microsoft.com/office/officeart/2005/8/layout/chevronAccent+Icon"/>
    <dgm:cxn modelId="{4AF4F342-2C46-46F4-834C-7B3E86111484}"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505B862E-D0C0-47A7-9D98-872693CC527B}">
      <dgm:prSet phldrT="[Text]"/>
      <dgm:spPr/>
      <dgm:t>
        <a:bodyPr/>
        <a:lstStyle/>
        <a:p>
          <a:r>
            <a:rPr lang="en-US" dirty="0" smtClean="0"/>
            <a:t>Opts in 7/13/18 </a:t>
          </a:r>
        </a:p>
        <a:p>
          <a:r>
            <a:rPr lang="en-US" dirty="0" smtClean="0"/>
            <a:t>First activity period for initial HAP </a:t>
          </a:r>
        </a:p>
        <a:p>
          <a:r>
            <a:rPr lang="en-US" dirty="0" smtClean="0"/>
            <a:t> </a:t>
          </a:r>
          <a:endParaRPr lang="en-US" dirty="0"/>
        </a:p>
      </dgm:t>
    </dgm:pt>
    <dgm:pt modelId="{63B99956-A926-46CE-A404-989EF443699D}" type="parTrans" cxnId="{F62B4A25-0770-4184-B139-77C573A40302}">
      <dgm:prSet/>
      <dgm:spPr/>
      <dgm:t>
        <a:bodyPr/>
        <a:lstStyle/>
        <a:p>
          <a:endParaRPr lang="en-US"/>
        </a:p>
      </dgm:t>
    </dgm:pt>
    <dgm:pt modelId="{F4F2BA62-2707-458B-98CF-1CF83CC1F9D5}" type="sibTrans" cxnId="{F62B4A25-0770-4184-B139-77C573A40302}">
      <dgm:prSet/>
      <dgm:spPr/>
      <dgm:t>
        <a:bodyPr/>
        <a:lstStyle/>
        <a:p>
          <a:endParaRPr lang="en-US"/>
        </a:p>
      </dgm:t>
    </dgm:pt>
    <dgm:pt modelId="{EB8BBFD7-6F52-4016-9AAE-94A21881BB87}">
      <dgm:prSet phldrT="[Text]"/>
      <dgm:spPr/>
      <dgm:t>
        <a:bodyPr/>
        <a:lstStyle/>
        <a:p>
          <a:r>
            <a:rPr lang="en-US" dirty="0" smtClean="0"/>
            <a:t>Third activity period</a:t>
          </a:r>
          <a:endParaRPr lang="en-US" dirty="0"/>
        </a:p>
      </dgm:t>
    </dgm:pt>
    <dgm:pt modelId="{A2222E3F-EA2B-4DD0-8006-E7C0A15EA1FC}" type="parTrans" cxnId="{E964E415-F3B8-40A6-93EF-56C7FF98807F}">
      <dgm:prSet/>
      <dgm:spPr/>
      <dgm:t>
        <a:bodyPr/>
        <a:lstStyle/>
        <a:p>
          <a:endParaRPr lang="en-US"/>
        </a:p>
      </dgm:t>
    </dgm:pt>
    <dgm:pt modelId="{8810AD81-3D09-4414-BE36-CFD8068EB2B7}" type="sibTrans" cxnId="{E964E415-F3B8-40A6-93EF-56C7FF98807F}">
      <dgm:prSet/>
      <dgm:spPr/>
      <dgm:t>
        <a:bodyPr/>
        <a:lstStyle/>
        <a:p>
          <a:endParaRPr lang="en-US"/>
        </a:p>
      </dgm:t>
    </dgm:pt>
    <dgm:pt modelId="{2257DA7E-A8B5-494B-A97D-7864A1EB4253}">
      <dgm:prSet phldrT="[Text]"/>
      <dgm:spPr/>
      <dgm:t>
        <a:bodyPr/>
        <a:lstStyle/>
        <a:p>
          <a:r>
            <a:rPr lang="en-US" dirty="0" smtClean="0"/>
            <a:t>Start date of the new HAP       yearly cycle  </a:t>
          </a:r>
          <a:endParaRPr lang="en-US" dirty="0"/>
        </a:p>
      </dgm:t>
    </dgm:pt>
    <dgm:pt modelId="{CE015D0E-C975-4620-B345-B59C8A515FF3}" type="parTrans" cxnId="{B88880B3-98F8-4CD1-A3D2-0228300CE7D7}">
      <dgm:prSet/>
      <dgm:spPr/>
      <dgm:t>
        <a:bodyPr/>
        <a:lstStyle/>
        <a:p>
          <a:endParaRPr lang="en-US"/>
        </a:p>
      </dgm:t>
    </dgm:pt>
    <dgm:pt modelId="{31FF05C8-AC02-4E05-9F04-AEE8DC8BBEB7}" type="sibTrans" cxnId="{B88880B3-98F8-4CD1-A3D2-0228300CE7D7}">
      <dgm:prSet/>
      <dgm:spPr/>
      <dgm:t>
        <a:bodyPr/>
        <a:lstStyle/>
        <a:p>
          <a:endParaRPr lang="en-US"/>
        </a:p>
      </dgm:t>
    </dgm:pt>
    <dgm:pt modelId="{25516EE2-190A-4C58-8B5E-DAF8A2BD9B17}">
      <dgm:prSet/>
      <dgm:spPr/>
      <dgm:t>
        <a:bodyPr/>
        <a:lstStyle/>
        <a:p>
          <a:r>
            <a:rPr lang="en-US" dirty="0" smtClean="0"/>
            <a:t>Second activity period </a:t>
          </a:r>
          <a:endParaRPr lang="en-US" dirty="0"/>
        </a:p>
      </dgm:t>
    </dgm:pt>
    <dgm:pt modelId="{7D07BD26-ADC1-49FA-8577-33969F7716EB}" type="parTrans" cxnId="{892A3D78-A6A0-4314-800E-8749E175F2BC}">
      <dgm:prSet/>
      <dgm:spPr/>
      <dgm:t>
        <a:bodyPr/>
        <a:lstStyle/>
        <a:p>
          <a:endParaRPr lang="en-US"/>
        </a:p>
      </dgm:t>
    </dgm:pt>
    <dgm:pt modelId="{F028C589-5588-48D7-89D6-158A780B0AC9}" type="sibTrans" cxnId="{892A3D78-A6A0-4314-800E-8749E175F2BC}">
      <dgm:prSet/>
      <dgm:spPr/>
      <dgm:t>
        <a:bodyPr/>
        <a:lstStyle/>
        <a:p>
          <a:endParaRPr lang="en-US"/>
        </a:p>
      </dgm:t>
    </dgm:pt>
    <dgm:pt modelId="{4F53BE07-07B9-48D8-8860-746BC20AAF5B}" type="pres">
      <dgm:prSet presAssocID="{6DE5BCDE-7974-4B6E-912B-0B6D8D86E8EE}" presName="Name0" presStyleCnt="0">
        <dgm:presLayoutVars>
          <dgm:dir/>
          <dgm:resizeHandles val="exact"/>
        </dgm:presLayoutVars>
      </dgm:prSet>
      <dgm:spPr/>
    </dgm:pt>
    <dgm:pt modelId="{2BC88DA3-22D9-4212-A118-3FE992778F16}" type="pres">
      <dgm:prSet presAssocID="{505B862E-D0C0-47A7-9D98-872693CC527B}" presName="composite" presStyleCnt="0"/>
      <dgm:spPr/>
    </dgm:pt>
    <dgm:pt modelId="{2243D10F-97B3-4F36-9B4E-BBFADC08F8A6}" type="pres">
      <dgm:prSet presAssocID="{505B862E-D0C0-47A7-9D98-872693CC527B}" presName="bgChev" presStyleLbl="node1" presStyleIdx="0" presStyleCnt="4"/>
      <dgm:spPr/>
    </dgm:pt>
    <dgm:pt modelId="{E455B655-FD0A-40B5-A841-0EB29B365585}" type="pres">
      <dgm:prSet presAssocID="{505B862E-D0C0-47A7-9D98-872693CC527B}" presName="txNode" presStyleLbl="fgAcc1" presStyleIdx="0" presStyleCnt="4">
        <dgm:presLayoutVars>
          <dgm:bulletEnabled val="1"/>
        </dgm:presLayoutVars>
      </dgm:prSet>
      <dgm:spPr/>
      <dgm:t>
        <a:bodyPr/>
        <a:lstStyle/>
        <a:p>
          <a:endParaRPr lang="en-US"/>
        </a:p>
      </dgm:t>
    </dgm:pt>
    <dgm:pt modelId="{7768FCCD-B99C-4083-B115-0D20E209DAED}" type="pres">
      <dgm:prSet presAssocID="{F4F2BA62-2707-458B-98CF-1CF83CC1F9D5}" presName="compositeSpace" presStyleCnt="0"/>
      <dgm:spPr/>
    </dgm:pt>
    <dgm:pt modelId="{81BC1213-1998-4CCE-981B-FB90A0201C66}" type="pres">
      <dgm:prSet presAssocID="{25516EE2-190A-4C58-8B5E-DAF8A2BD9B17}" presName="composite" presStyleCnt="0"/>
      <dgm:spPr/>
    </dgm:pt>
    <dgm:pt modelId="{0AF2EE57-D7F5-41DB-89CC-87519F0DB16C}" type="pres">
      <dgm:prSet presAssocID="{25516EE2-190A-4C58-8B5E-DAF8A2BD9B17}" presName="bgChev" presStyleLbl="node1" presStyleIdx="1" presStyleCnt="4"/>
      <dgm:spPr/>
    </dgm:pt>
    <dgm:pt modelId="{6BB244E1-555E-4901-B945-8E96BF1A48C2}" type="pres">
      <dgm:prSet presAssocID="{25516EE2-190A-4C58-8B5E-DAF8A2BD9B17}" presName="txNode" presStyleLbl="fgAcc1" presStyleIdx="1" presStyleCnt="4">
        <dgm:presLayoutVars>
          <dgm:bulletEnabled val="1"/>
        </dgm:presLayoutVars>
      </dgm:prSet>
      <dgm:spPr/>
      <dgm:t>
        <a:bodyPr/>
        <a:lstStyle/>
        <a:p>
          <a:endParaRPr lang="en-US"/>
        </a:p>
      </dgm:t>
    </dgm:pt>
    <dgm:pt modelId="{1E7349E5-DDF3-4802-A1B8-F516BC94A5E2}" type="pres">
      <dgm:prSet presAssocID="{F028C589-5588-48D7-89D6-158A780B0AC9}" presName="compositeSpace" presStyleCnt="0"/>
      <dgm:spPr/>
    </dgm:pt>
    <dgm:pt modelId="{E6121FD8-5C19-4EF5-AB6C-A70F01845999}" type="pres">
      <dgm:prSet presAssocID="{EB8BBFD7-6F52-4016-9AAE-94A21881BB87}" presName="composite" presStyleCnt="0"/>
      <dgm:spPr/>
    </dgm:pt>
    <dgm:pt modelId="{39DF74A6-7458-40C3-91EE-6791AC80E65F}" type="pres">
      <dgm:prSet presAssocID="{EB8BBFD7-6F52-4016-9AAE-94A21881BB87}" presName="bgChev" presStyleLbl="node1" presStyleIdx="2" presStyleCnt="4"/>
      <dgm:spPr/>
    </dgm:pt>
    <dgm:pt modelId="{12BEE01F-F7D4-43E8-B072-0B4A1A8E3FDF}" type="pres">
      <dgm:prSet presAssocID="{EB8BBFD7-6F52-4016-9AAE-94A21881BB87}" presName="txNode" presStyleLbl="fgAcc1" presStyleIdx="2" presStyleCnt="4">
        <dgm:presLayoutVars>
          <dgm:bulletEnabled val="1"/>
        </dgm:presLayoutVars>
      </dgm:prSet>
      <dgm:spPr/>
      <dgm:t>
        <a:bodyPr/>
        <a:lstStyle/>
        <a:p>
          <a:endParaRPr lang="en-US"/>
        </a:p>
      </dgm:t>
    </dgm:pt>
    <dgm:pt modelId="{3A972C85-3D60-4366-B6F4-3511755F6E0D}" type="pres">
      <dgm:prSet presAssocID="{8810AD81-3D09-4414-BE36-CFD8068EB2B7}" presName="compositeSpace" presStyleCnt="0"/>
      <dgm:spPr/>
    </dgm:pt>
    <dgm:pt modelId="{0E058411-CFFA-471F-A8B5-26465543A66B}" type="pres">
      <dgm:prSet presAssocID="{2257DA7E-A8B5-494B-A97D-7864A1EB4253}" presName="composite" presStyleCnt="0"/>
      <dgm:spPr/>
    </dgm:pt>
    <dgm:pt modelId="{201D781B-C92B-4CFC-8AF9-2EF8BC2B8829}" type="pres">
      <dgm:prSet presAssocID="{2257DA7E-A8B5-494B-A97D-7864A1EB4253}" presName="bgChev" presStyleLbl="node1" presStyleIdx="3" presStyleCnt="4"/>
      <dgm:spPr/>
    </dgm:pt>
    <dgm:pt modelId="{F75173AD-2F44-4B53-B7CA-346465DEAE5E}" type="pres">
      <dgm:prSet presAssocID="{2257DA7E-A8B5-494B-A97D-7864A1EB4253}" presName="txNode" presStyleLbl="fgAcc1" presStyleIdx="3" presStyleCnt="4">
        <dgm:presLayoutVars>
          <dgm:bulletEnabled val="1"/>
        </dgm:presLayoutVars>
      </dgm:prSet>
      <dgm:spPr/>
      <dgm:t>
        <a:bodyPr/>
        <a:lstStyle/>
        <a:p>
          <a:endParaRPr lang="en-US"/>
        </a:p>
      </dgm:t>
    </dgm:pt>
  </dgm:ptLst>
  <dgm:cxnLst>
    <dgm:cxn modelId="{210DC6B6-A735-4EC7-A63B-2963FBA97619}" type="presOf" srcId="{2257DA7E-A8B5-494B-A97D-7864A1EB4253}" destId="{F75173AD-2F44-4B53-B7CA-346465DEAE5E}" srcOrd="0" destOrd="0" presId="urn:microsoft.com/office/officeart/2005/8/layout/chevronAccent+Icon"/>
    <dgm:cxn modelId="{54890573-6760-44A6-801F-9D6F1B801E76}" type="presOf" srcId="{505B862E-D0C0-47A7-9D98-872693CC527B}" destId="{E455B655-FD0A-40B5-A841-0EB29B365585}" srcOrd="0" destOrd="0" presId="urn:microsoft.com/office/officeart/2005/8/layout/chevronAccent+Icon"/>
    <dgm:cxn modelId="{F62B4A25-0770-4184-B139-77C573A40302}" srcId="{6DE5BCDE-7974-4B6E-912B-0B6D8D86E8EE}" destId="{505B862E-D0C0-47A7-9D98-872693CC527B}" srcOrd="0" destOrd="0" parTransId="{63B99956-A926-46CE-A404-989EF443699D}" sibTransId="{F4F2BA62-2707-458B-98CF-1CF83CC1F9D5}"/>
    <dgm:cxn modelId="{B88880B3-98F8-4CD1-A3D2-0228300CE7D7}" srcId="{6DE5BCDE-7974-4B6E-912B-0B6D8D86E8EE}" destId="{2257DA7E-A8B5-494B-A97D-7864A1EB4253}" srcOrd="3" destOrd="0" parTransId="{CE015D0E-C975-4620-B345-B59C8A515FF3}" sibTransId="{31FF05C8-AC02-4E05-9F04-AEE8DC8BBEB7}"/>
    <dgm:cxn modelId="{E964E415-F3B8-40A6-93EF-56C7FF98807F}" srcId="{6DE5BCDE-7974-4B6E-912B-0B6D8D86E8EE}" destId="{EB8BBFD7-6F52-4016-9AAE-94A21881BB87}" srcOrd="2" destOrd="0" parTransId="{A2222E3F-EA2B-4DD0-8006-E7C0A15EA1FC}" sibTransId="{8810AD81-3D09-4414-BE36-CFD8068EB2B7}"/>
    <dgm:cxn modelId="{892A3D78-A6A0-4314-800E-8749E175F2BC}" srcId="{6DE5BCDE-7974-4B6E-912B-0B6D8D86E8EE}" destId="{25516EE2-190A-4C58-8B5E-DAF8A2BD9B17}" srcOrd="1" destOrd="0" parTransId="{7D07BD26-ADC1-49FA-8577-33969F7716EB}" sibTransId="{F028C589-5588-48D7-89D6-158A780B0AC9}"/>
    <dgm:cxn modelId="{341D1918-C14D-4E01-B4BD-0C0F5D48FB77}" type="presOf" srcId="{EB8BBFD7-6F52-4016-9AAE-94A21881BB87}" destId="{12BEE01F-F7D4-43E8-B072-0B4A1A8E3FDF}" srcOrd="0" destOrd="0" presId="urn:microsoft.com/office/officeart/2005/8/layout/chevronAccent+Icon"/>
    <dgm:cxn modelId="{004F9168-93A5-4F3D-B47C-8B2EE4FEC01F}" type="presOf" srcId="{6DE5BCDE-7974-4B6E-912B-0B6D8D86E8EE}" destId="{4F53BE07-07B9-48D8-8860-746BC20AAF5B}" srcOrd="0" destOrd="0" presId="urn:microsoft.com/office/officeart/2005/8/layout/chevronAccent+Icon"/>
    <dgm:cxn modelId="{A6C34697-ED45-4A98-8871-A87F8B72A4D2}" type="presOf" srcId="{25516EE2-190A-4C58-8B5E-DAF8A2BD9B17}" destId="{6BB244E1-555E-4901-B945-8E96BF1A48C2}" srcOrd="0" destOrd="0" presId="urn:microsoft.com/office/officeart/2005/8/layout/chevronAccent+Icon"/>
    <dgm:cxn modelId="{0D7926EE-4BAE-41C5-A56D-8D4B648E3011}" type="presParOf" srcId="{4F53BE07-07B9-48D8-8860-746BC20AAF5B}" destId="{2BC88DA3-22D9-4212-A118-3FE992778F16}" srcOrd="0" destOrd="0" presId="urn:microsoft.com/office/officeart/2005/8/layout/chevronAccent+Icon"/>
    <dgm:cxn modelId="{7B4FF564-4EBF-477A-8D8F-C8738E58D591}" type="presParOf" srcId="{2BC88DA3-22D9-4212-A118-3FE992778F16}" destId="{2243D10F-97B3-4F36-9B4E-BBFADC08F8A6}" srcOrd="0" destOrd="0" presId="urn:microsoft.com/office/officeart/2005/8/layout/chevronAccent+Icon"/>
    <dgm:cxn modelId="{09299852-9726-4D8F-9352-A3E6B68F50E4}" type="presParOf" srcId="{2BC88DA3-22D9-4212-A118-3FE992778F16}" destId="{E455B655-FD0A-40B5-A841-0EB29B365585}" srcOrd="1" destOrd="0" presId="urn:microsoft.com/office/officeart/2005/8/layout/chevronAccent+Icon"/>
    <dgm:cxn modelId="{5FF86084-29DC-4FB0-87F9-CC607D769DF2}" type="presParOf" srcId="{4F53BE07-07B9-48D8-8860-746BC20AAF5B}" destId="{7768FCCD-B99C-4083-B115-0D20E209DAED}" srcOrd="1" destOrd="0" presId="urn:microsoft.com/office/officeart/2005/8/layout/chevronAccent+Icon"/>
    <dgm:cxn modelId="{E8739EBE-6867-44CE-905F-79A736D7E540}" type="presParOf" srcId="{4F53BE07-07B9-48D8-8860-746BC20AAF5B}" destId="{81BC1213-1998-4CCE-981B-FB90A0201C66}" srcOrd="2" destOrd="0" presId="urn:microsoft.com/office/officeart/2005/8/layout/chevronAccent+Icon"/>
    <dgm:cxn modelId="{42ED2BCD-24FA-4E48-AC94-074C0D329141}" type="presParOf" srcId="{81BC1213-1998-4CCE-981B-FB90A0201C66}" destId="{0AF2EE57-D7F5-41DB-89CC-87519F0DB16C}" srcOrd="0" destOrd="0" presId="urn:microsoft.com/office/officeart/2005/8/layout/chevronAccent+Icon"/>
    <dgm:cxn modelId="{4690C7FA-87A2-44A8-AB63-FB52398E44CD}" type="presParOf" srcId="{81BC1213-1998-4CCE-981B-FB90A0201C66}" destId="{6BB244E1-555E-4901-B945-8E96BF1A48C2}" srcOrd="1" destOrd="0" presId="urn:microsoft.com/office/officeart/2005/8/layout/chevronAccent+Icon"/>
    <dgm:cxn modelId="{9E047A8D-176F-4EB2-A0DD-9D6F8C6E5780}" type="presParOf" srcId="{4F53BE07-07B9-48D8-8860-746BC20AAF5B}" destId="{1E7349E5-DDF3-4802-A1B8-F516BC94A5E2}" srcOrd="3" destOrd="0" presId="urn:microsoft.com/office/officeart/2005/8/layout/chevronAccent+Icon"/>
    <dgm:cxn modelId="{35CEAF31-A3F0-4FF1-B47F-B7EB1C4F992D}" type="presParOf" srcId="{4F53BE07-07B9-48D8-8860-746BC20AAF5B}" destId="{E6121FD8-5C19-4EF5-AB6C-A70F01845999}" srcOrd="4" destOrd="0" presId="urn:microsoft.com/office/officeart/2005/8/layout/chevronAccent+Icon"/>
    <dgm:cxn modelId="{44FDC6EB-6AA3-4BA1-A9AB-B98FB05A69B4}" type="presParOf" srcId="{E6121FD8-5C19-4EF5-AB6C-A70F01845999}" destId="{39DF74A6-7458-40C3-91EE-6791AC80E65F}" srcOrd="0" destOrd="0" presId="urn:microsoft.com/office/officeart/2005/8/layout/chevronAccent+Icon"/>
    <dgm:cxn modelId="{16DA7F0F-90B0-4816-B1D0-24AD0FFEC438}" type="presParOf" srcId="{E6121FD8-5C19-4EF5-AB6C-A70F01845999}" destId="{12BEE01F-F7D4-43E8-B072-0B4A1A8E3FDF}" srcOrd="1" destOrd="0" presId="urn:microsoft.com/office/officeart/2005/8/layout/chevronAccent+Icon"/>
    <dgm:cxn modelId="{DFA01400-442C-4A5B-88A6-2DF22588B05A}" type="presParOf" srcId="{4F53BE07-07B9-48D8-8860-746BC20AAF5B}" destId="{3A972C85-3D60-4366-B6F4-3511755F6E0D}" srcOrd="5" destOrd="0" presId="urn:microsoft.com/office/officeart/2005/8/layout/chevronAccent+Icon"/>
    <dgm:cxn modelId="{2EB27C29-C146-4DCD-A960-580ABDE353E9}" type="presParOf" srcId="{4F53BE07-07B9-48D8-8860-746BC20AAF5B}" destId="{0E058411-CFFA-471F-A8B5-26465543A66B}" srcOrd="6" destOrd="0" presId="urn:microsoft.com/office/officeart/2005/8/layout/chevronAccent+Icon"/>
    <dgm:cxn modelId="{4112ED84-E359-47BA-A1AE-9FF14047923B}" type="presParOf" srcId="{0E058411-CFFA-471F-A8B5-26465543A66B}" destId="{201D781B-C92B-4CFC-8AF9-2EF8BC2B8829}" srcOrd="0" destOrd="0" presId="urn:microsoft.com/office/officeart/2005/8/layout/chevronAccent+Icon"/>
    <dgm:cxn modelId="{013F87C7-2BD9-4AF5-A09E-5940D16AEBCF}" type="presParOf" srcId="{0E058411-CFFA-471F-A8B5-26465543A66B}" destId="{F75173AD-2F44-4B53-B7CA-346465DEAE5E}"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E5BCDE-7974-4B6E-912B-0B6D8D86E8EE}" type="doc">
      <dgm:prSet loTypeId="urn:microsoft.com/office/officeart/2005/8/layout/chevronAccent+Icon" loCatId="process" qsTypeId="urn:microsoft.com/office/officeart/2005/8/quickstyle/simple4" qsCatId="simple" csTypeId="urn:microsoft.com/office/officeart/2005/8/colors/colorful1" csCatId="colorful" phldr="1"/>
      <dgm:spPr/>
    </dgm:pt>
    <dgm:pt modelId="{4F53BE07-07B9-48D8-8860-746BC20AAF5B}" type="pres">
      <dgm:prSet presAssocID="{6DE5BCDE-7974-4B6E-912B-0B6D8D86E8EE}" presName="Name0" presStyleCnt="0">
        <dgm:presLayoutVars>
          <dgm:dir/>
          <dgm:resizeHandles val="exact"/>
        </dgm:presLayoutVars>
      </dgm:prSet>
      <dgm:spPr/>
    </dgm:pt>
  </dgm:ptLst>
  <dgm:cxnLst>
    <dgm:cxn modelId="{F507EA68-0EBA-4470-9EED-E737C1001F55}" type="presOf" srcId="{6DE5BCDE-7974-4B6E-912B-0B6D8D86E8EE}" destId="{4F53BE07-07B9-48D8-8860-746BC20AAF5B}" srcOrd="0"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55160EB-1437-4071-90AC-0AF5F90BD10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040C95DD-F314-4BAD-B67C-163FF28E8CD9}">
      <dgm:prSet phldrT="[Text]"/>
      <dgm:spPr/>
      <dgm:t>
        <a:bodyPr/>
        <a:lstStyle/>
        <a:p>
          <a:r>
            <a:rPr lang="en-US" dirty="0" smtClean="0"/>
            <a:t>SMART Goals</a:t>
          </a:r>
          <a:endParaRPr lang="en-US" dirty="0"/>
        </a:p>
      </dgm:t>
    </dgm:pt>
    <dgm:pt modelId="{6E5D2BD0-19CD-4A85-BB2C-0639F17170AC}" type="parTrans" cxnId="{0AB9CF72-8CA5-424E-B6A8-2FEB65BD9373}">
      <dgm:prSet/>
      <dgm:spPr/>
      <dgm:t>
        <a:bodyPr/>
        <a:lstStyle/>
        <a:p>
          <a:endParaRPr lang="en-US"/>
        </a:p>
      </dgm:t>
    </dgm:pt>
    <dgm:pt modelId="{F0689ECD-0D02-4A5D-BD09-F25608E8B898}" type="sibTrans" cxnId="{0AB9CF72-8CA5-424E-B6A8-2FEB65BD9373}">
      <dgm:prSet/>
      <dgm:spPr/>
      <dgm:t>
        <a:bodyPr/>
        <a:lstStyle/>
        <a:p>
          <a:endParaRPr lang="en-US"/>
        </a:p>
      </dgm:t>
    </dgm:pt>
    <dgm:pt modelId="{740206BD-69F8-4A99-B8C4-2BE06BAC32C7}">
      <dgm:prSet phldrT="[Text]"/>
      <dgm:spPr>
        <a:solidFill>
          <a:schemeClr val="accent4">
            <a:lumMod val="40000"/>
            <a:lumOff val="60000"/>
            <a:alpha val="50000"/>
          </a:schemeClr>
        </a:solidFill>
      </dgm:spPr>
      <dgm:t>
        <a:bodyPr/>
        <a:lstStyle/>
        <a:p>
          <a:r>
            <a:rPr lang="en-US" dirty="0" smtClean="0"/>
            <a:t>Level of Activation</a:t>
          </a:r>
          <a:endParaRPr lang="en-US" dirty="0"/>
        </a:p>
      </dgm:t>
    </dgm:pt>
    <dgm:pt modelId="{29536117-CC1B-4CD9-B7DD-71CCFBF7E791}" type="parTrans" cxnId="{068D462D-4BAF-4DA1-9A88-EE7BC5AD9BAD}">
      <dgm:prSet/>
      <dgm:spPr/>
      <dgm:t>
        <a:bodyPr/>
        <a:lstStyle/>
        <a:p>
          <a:endParaRPr lang="en-US"/>
        </a:p>
      </dgm:t>
    </dgm:pt>
    <dgm:pt modelId="{BA993E67-30B3-4A26-9B87-96B35663C596}" type="sibTrans" cxnId="{068D462D-4BAF-4DA1-9A88-EE7BC5AD9BAD}">
      <dgm:prSet/>
      <dgm:spPr/>
      <dgm:t>
        <a:bodyPr/>
        <a:lstStyle/>
        <a:p>
          <a:endParaRPr lang="en-US"/>
        </a:p>
      </dgm:t>
    </dgm:pt>
    <dgm:pt modelId="{B29925B7-D120-4114-9572-B01979C96164}">
      <dgm:prSet phldrT="[Text]"/>
      <dgm:spPr>
        <a:solidFill>
          <a:schemeClr val="accent3">
            <a:lumMod val="40000"/>
            <a:lumOff val="60000"/>
            <a:alpha val="50000"/>
          </a:schemeClr>
        </a:solidFill>
      </dgm:spPr>
      <dgm:t>
        <a:bodyPr/>
        <a:lstStyle/>
        <a:p>
          <a:r>
            <a:rPr lang="en-US" dirty="0" smtClean="0"/>
            <a:t>Confidence</a:t>
          </a:r>
          <a:endParaRPr lang="en-US" dirty="0"/>
        </a:p>
      </dgm:t>
    </dgm:pt>
    <dgm:pt modelId="{0DD90B09-530D-428C-9EB4-B10130B649D1}" type="parTrans" cxnId="{F99903EE-0DFF-4A7F-B18C-83954B22346B}">
      <dgm:prSet/>
      <dgm:spPr/>
      <dgm:t>
        <a:bodyPr/>
        <a:lstStyle/>
        <a:p>
          <a:endParaRPr lang="en-US"/>
        </a:p>
      </dgm:t>
    </dgm:pt>
    <dgm:pt modelId="{F653EAD1-D282-4558-9188-A2BEB1C443FB}" type="sibTrans" cxnId="{F99903EE-0DFF-4A7F-B18C-83954B22346B}">
      <dgm:prSet/>
      <dgm:spPr/>
      <dgm:t>
        <a:bodyPr/>
        <a:lstStyle/>
        <a:p>
          <a:endParaRPr lang="en-US"/>
        </a:p>
      </dgm:t>
    </dgm:pt>
    <dgm:pt modelId="{3DCF30D0-7B1E-4903-B21F-D74D7CCB1E74}">
      <dgm:prSet phldrT="[Text]"/>
      <dgm:spPr>
        <a:solidFill>
          <a:srgbClr val="C2BDD3">
            <a:alpha val="50000"/>
          </a:srgbClr>
        </a:solidFill>
      </dgm:spPr>
      <dgm:t>
        <a:bodyPr/>
        <a:lstStyle/>
        <a:p>
          <a:r>
            <a:rPr lang="en-US" dirty="0" smtClean="0"/>
            <a:t>Readiness</a:t>
          </a:r>
          <a:endParaRPr lang="en-US" dirty="0"/>
        </a:p>
      </dgm:t>
    </dgm:pt>
    <dgm:pt modelId="{B739254A-AC35-4CE6-96C7-A9ECD9A55E7C}" type="parTrans" cxnId="{E2FB248D-9A20-4E72-9AA2-EABA4C7FCAF5}">
      <dgm:prSet/>
      <dgm:spPr/>
      <dgm:t>
        <a:bodyPr/>
        <a:lstStyle/>
        <a:p>
          <a:endParaRPr lang="en-US"/>
        </a:p>
      </dgm:t>
    </dgm:pt>
    <dgm:pt modelId="{92391C36-DAA5-4180-84F4-1DFA024B5EF9}" type="sibTrans" cxnId="{E2FB248D-9A20-4E72-9AA2-EABA4C7FCAF5}">
      <dgm:prSet/>
      <dgm:spPr/>
      <dgm:t>
        <a:bodyPr/>
        <a:lstStyle/>
        <a:p>
          <a:endParaRPr lang="en-US"/>
        </a:p>
      </dgm:t>
    </dgm:pt>
    <dgm:pt modelId="{A33E729B-F934-45E4-9273-A70097959523}">
      <dgm:prSet phldrT="[Text]"/>
      <dgm:spPr>
        <a:solidFill>
          <a:schemeClr val="accent1">
            <a:lumMod val="40000"/>
            <a:lumOff val="60000"/>
            <a:alpha val="50000"/>
          </a:schemeClr>
        </a:solidFill>
      </dgm:spPr>
      <dgm:t>
        <a:bodyPr/>
        <a:lstStyle/>
        <a:p>
          <a:r>
            <a:rPr lang="en-US" dirty="0" smtClean="0"/>
            <a:t>Importance to the client</a:t>
          </a:r>
          <a:endParaRPr lang="en-US" dirty="0"/>
        </a:p>
      </dgm:t>
    </dgm:pt>
    <dgm:pt modelId="{9B7D0520-C9A2-4477-AC4C-ED7D5935BF44}" type="parTrans" cxnId="{13081E3B-5ECF-40E6-A931-C7A1002152D7}">
      <dgm:prSet/>
      <dgm:spPr/>
      <dgm:t>
        <a:bodyPr/>
        <a:lstStyle/>
        <a:p>
          <a:endParaRPr lang="en-US"/>
        </a:p>
      </dgm:t>
    </dgm:pt>
    <dgm:pt modelId="{8367899B-8878-4B91-B019-E36BD5F4F747}" type="sibTrans" cxnId="{13081E3B-5ECF-40E6-A931-C7A1002152D7}">
      <dgm:prSet/>
      <dgm:spPr/>
      <dgm:t>
        <a:bodyPr/>
        <a:lstStyle/>
        <a:p>
          <a:endParaRPr lang="en-US"/>
        </a:p>
      </dgm:t>
    </dgm:pt>
    <dgm:pt modelId="{1E420C9E-ADEE-423A-9440-87811B6E6A8D}" type="pres">
      <dgm:prSet presAssocID="{155160EB-1437-4071-90AC-0AF5F90BD106}" presName="composite" presStyleCnt="0">
        <dgm:presLayoutVars>
          <dgm:chMax val="1"/>
          <dgm:dir/>
          <dgm:resizeHandles val="exact"/>
        </dgm:presLayoutVars>
      </dgm:prSet>
      <dgm:spPr/>
      <dgm:t>
        <a:bodyPr/>
        <a:lstStyle/>
        <a:p>
          <a:endParaRPr lang="en-US"/>
        </a:p>
      </dgm:t>
    </dgm:pt>
    <dgm:pt modelId="{145E99CB-8FE7-4E36-937C-5B20712E8477}" type="pres">
      <dgm:prSet presAssocID="{155160EB-1437-4071-90AC-0AF5F90BD106}" presName="radial" presStyleCnt="0">
        <dgm:presLayoutVars>
          <dgm:animLvl val="ctr"/>
        </dgm:presLayoutVars>
      </dgm:prSet>
      <dgm:spPr/>
    </dgm:pt>
    <dgm:pt modelId="{38E01325-0E37-49E4-9499-942A6B4AA719}" type="pres">
      <dgm:prSet presAssocID="{040C95DD-F314-4BAD-B67C-163FF28E8CD9}" presName="centerShape" presStyleLbl="vennNode1" presStyleIdx="0" presStyleCnt="5"/>
      <dgm:spPr/>
      <dgm:t>
        <a:bodyPr/>
        <a:lstStyle/>
        <a:p>
          <a:endParaRPr lang="en-US"/>
        </a:p>
      </dgm:t>
    </dgm:pt>
    <dgm:pt modelId="{E4D1CA00-D297-4A18-996B-74F6A8B4EC8D}" type="pres">
      <dgm:prSet presAssocID="{740206BD-69F8-4A99-B8C4-2BE06BAC32C7}" presName="node" presStyleLbl="vennNode1" presStyleIdx="1" presStyleCnt="5">
        <dgm:presLayoutVars>
          <dgm:bulletEnabled val="1"/>
        </dgm:presLayoutVars>
      </dgm:prSet>
      <dgm:spPr/>
      <dgm:t>
        <a:bodyPr/>
        <a:lstStyle/>
        <a:p>
          <a:endParaRPr lang="en-US"/>
        </a:p>
      </dgm:t>
    </dgm:pt>
    <dgm:pt modelId="{26611BB2-43EE-4F94-9F16-D35FA3282F25}" type="pres">
      <dgm:prSet presAssocID="{B29925B7-D120-4114-9572-B01979C96164}" presName="node" presStyleLbl="vennNode1" presStyleIdx="2" presStyleCnt="5">
        <dgm:presLayoutVars>
          <dgm:bulletEnabled val="1"/>
        </dgm:presLayoutVars>
      </dgm:prSet>
      <dgm:spPr/>
      <dgm:t>
        <a:bodyPr/>
        <a:lstStyle/>
        <a:p>
          <a:endParaRPr lang="en-US"/>
        </a:p>
      </dgm:t>
    </dgm:pt>
    <dgm:pt modelId="{1785C206-23C5-4331-AA24-61FFF17F9260}" type="pres">
      <dgm:prSet presAssocID="{3DCF30D0-7B1E-4903-B21F-D74D7CCB1E74}" presName="node" presStyleLbl="vennNode1" presStyleIdx="3" presStyleCnt="5">
        <dgm:presLayoutVars>
          <dgm:bulletEnabled val="1"/>
        </dgm:presLayoutVars>
      </dgm:prSet>
      <dgm:spPr/>
      <dgm:t>
        <a:bodyPr/>
        <a:lstStyle/>
        <a:p>
          <a:endParaRPr lang="en-US"/>
        </a:p>
      </dgm:t>
    </dgm:pt>
    <dgm:pt modelId="{F5092624-AF7C-4279-A6BE-F232E3C2A606}" type="pres">
      <dgm:prSet presAssocID="{A33E729B-F934-45E4-9273-A70097959523}" presName="node" presStyleLbl="vennNode1" presStyleIdx="4" presStyleCnt="5">
        <dgm:presLayoutVars>
          <dgm:bulletEnabled val="1"/>
        </dgm:presLayoutVars>
      </dgm:prSet>
      <dgm:spPr/>
      <dgm:t>
        <a:bodyPr/>
        <a:lstStyle/>
        <a:p>
          <a:endParaRPr lang="en-US"/>
        </a:p>
      </dgm:t>
    </dgm:pt>
  </dgm:ptLst>
  <dgm:cxnLst>
    <dgm:cxn modelId="{E0081C2A-551F-4493-B76E-CAA6263C87E3}" type="presOf" srcId="{155160EB-1437-4071-90AC-0AF5F90BD106}" destId="{1E420C9E-ADEE-423A-9440-87811B6E6A8D}" srcOrd="0" destOrd="0" presId="urn:microsoft.com/office/officeart/2005/8/layout/radial3"/>
    <dgm:cxn modelId="{97CAA9C9-4F90-4CBA-9B86-6B6B93D3BBAE}" type="presOf" srcId="{A33E729B-F934-45E4-9273-A70097959523}" destId="{F5092624-AF7C-4279-A6BE-F232E3C2A606}" srcOrd="0" destOrd="0" presId="urn:microsoft.com/office/officeart/2005/8/layout/radial3"/>
    <dgm:cxn modelId="{068D462D-4BAF-4DA1-9A88-EE7BC5AD9BAD}" srcId="{040C95DD-F314-4BAD-B67C-163FF28E8CD9}" destId="{740206BD-69F8-4A99-B8C4-2BE06BAC32C7}" srcOrd="0" destOrd="0" parTransId="{29536117-CC1B-4CD9-B7DD-71CCFBF7E791}" sibTransId="{BA993E67-30B3-4A26-9B87-96B35663C596}"/>
    <dgm:cxn modelId="{F99903EE-0DFF-4A7F-B18C-83954B22346B}" srcId="{040C95DD-F314-4BAD-B67C-163FF28E8CD9}" destId="{B29925B7-D120-4114-9572-B01979C96164}" srcOrd="1" destOrd="0" parTransId="{0DD90B09-530D-428C-9EB4-B10130B649D1}" sibTransId="{F653EAD1-D282-4558-9188-A2BEB1C443FB}"/>
    <dgm:cxn modelId="{833338DF-3183-4C1D-B007-C346BB050A6B}" type="presOf" srcId="{040C95DD-F314-4BAD-B67C-163FF28E8CD9}" destId="{38E01325-0E37-49E4-9499-942A6B4AA719}" srcOrd="0" destOrd="0" presId="urn:microsoft.com/office/officeart/2005/8/layout/radial3"/>
    <dgm:cxn modelId="{F7256758-291C-43B7-8AA4-54305ED56B32}" type="presOf" srcId="{3DCF30D0-7B1E-4903-B21F-D74D7CCB1E74}" destId="{1785C206-23C5-4331-AA24-61FFF17F9260}" srcOrd="0" destOrd="0" presId="urn:microsoft.com/office/officeart/2005/8/layout/radial3"/>
    <dgm:cxn modelId="{AEEB2D17-E933-4F5D-87DF-A3385A0AB9E2}" type="presOf" srcId="{740206BD-69F8-4A99-B8C4-2BE06BAC32C7}" destId="{E4D1CA00-D297-4A18-996B-74F6A8B4EC8D}" srcOrd="0" destOrd="0" presId="urn:microsoft.com/office/officeart/2005/8/layout/radial3"/>
    <dgm:cxn modelId="{0AB9CF72-8CA5-424E-B6A8-2FEB65BD9373}" srcId="{155160EB-1437-4071-90AC-0AF5F90BD106}" destId="{040C95DD-F314-4BAD-B67C-163FF28E8CD9}" srcOrd="0" destOrd="0" parTransId="{6E5D2BD0-19CD-4A85-BB2C-0639F17170AC}" sibTransId="{F0689ECD-0D02-4A5D-BD09-F25608E8B898}"/>
    <dgm:cxn modelId="{491B43A7-2666-4D37-A695-C370E4E78B7D}" type="presOf" srcId="{B29925B7-D120-4114-9572-B01979C96164}" destId="{26611BB2-43EE-4F94-9F16-D35FA3282F25}" srcOrd="0" destOrd="0" presId="urn:microsoft.com/office/officeart/2005/8/layout/radial3"/>
    <dgm:cxn modelId="{13081E3B-5ECF-40E6-A931-C7A1002152D7}" srcId="{040C95DD-F314-4BAD-B67C-163FF28E8CD9}" destId="{A33E729B-F934-45E4-9273-A70097959523}" srcOrd="3" destOrd="0" parTransId="{9B7D0520-C9A2-4477-AC4C-ED7D5935BF44}" sibTransId="{8367899B-8878-4B91-B019-E36BD5F4F747}"/>
    <dgm:cxn modelId="{E2FB248D-9A20-4E72-9AA2-EABA4C7FCAF5}" srcId="{040C95DD-F314-4BAD-B67C-163FF28E8CD9}" destId="{3DCF30D0-7B1E-4903-B21F-D74D7CCB1E74}" srcOrd="2" destOrd="0" parTransId="{B739254A-AC35-4CE6-96C7-A9ECD9A55E7C}" sibTransId="{92391C36-DAA5-4180-84F4-1DFA024B5EF9}"/>
    <dgm:cxn modelId="{4CF972F1-249A-437A-9588-A648ECA5C8BE}" type="presParOf" srcId="{1E420C9E-ADEE-423A-9440-87811B6E6A8D}" destId="{145E99CB-8FE7-4E36-937C-5B20712E8477}" srcOrd="0" destOrd="0" presId="urn:microsoft.com/office/officeart/2005/8/layout/radial3"/>
    <dgm:cxn modelId="{5C409722-7391-48BA-94C9-891637850A2A}" type="presParOf" srcId="{145E99CB-8FE7-4E36-937C-5B20712E8477}" destId="{38E01325-0E37-49E4-9499-942A6B4AA719}" srcOrd="0" destOrd="0" presId="urn:microsoft.com/office/officeart/2005/8/layout/radial3"/>
    <dgm:cxn modelId="{2F3FBB2E-D178-42F4-9B59-AE9EFA280A4D}" type="presParOf" srcId="{145E99CB-8FE7-4E36-937C-5B20712E8477}" destId="{E4D1CA00-D297-4A18-996B-74F6A8B4EC8D}" srcOrd="1" destOrd="0" presId="urn:microsoft.com/office/officeart/2005/8/layout/radial3"/>
    <dgm:cxn modelId="{0CBD8A19-8127-4090-9196-6825F1759B5B}" type="presParOf" srcId="{145E99CB-8FE7-4E36-937C-5B20712E8477}" destId="{26611BB2-43EE-4F94-9F16-D35FA3282F25}" srcOrd="2" destOrd="0" presId="urn:microsoft.com/office/officeart/2005/8/layout/radial3"/>
    <dgm:cxn modelId="{C4631A06-124A-4803-B43D-9E09272AD835}" type="presParOf" srcId="{145E99CB-8FE7-4E36-937C-5B20712E8477}" destId="{1785C206-23C5-4331-AA24-61FFF17F9260}" srcOrd="3" destOrd="0" presId="urn:microsoft.com/office/officeart/2005/8/layout/radial3"/>
    <dgm:cxn modelId="{810757F2-A505-48F1-B953-062C32462725}" type="presParOf" srcId="{145E99CB-8FE7-4E36-937C-5B20712E8477}" destId="{F5092624-AF7C-4279-A6BE-F232E3C2A606}"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832E-5C83-4CF5-9821-9ABCE3DC1544}">
      <dsp:nvSpPr>
        <dsp:cNvPr id="0" name=""/>
        <dsp:cNvSpPr/>
      </dsp:nvSpPr>
      <dsp:spPr>
        <a:xfrm>
          <a:off x="1231" y="1092471"/>
          <a:ext cx="3095211" cy="1194751"/>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9C4D4E8-1786-482F-B925-3A50B44999D0}">
      <dsp:nvSpPr>
        <dsp:cNvPr id="0" name=""/>
        <dsp:cNvSpPr/>
      </dsp:nvSpPr>
      <dsp:spPr>
        <a:xfrm>
          <a:off x="826621" y="1391159"/>
          <a:ext cx="2613733" cy="11947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First Activity Period</a:t>
          </a:r>
          <a:endParaRPr lang="en-US" sz="2600" kern="1200" dirty="0"/>
        </a:p>
      </dsp:txBody>
      <dsp:txXfrm>
        <a:off x="861614" y="1426152"/>
        <a:ext cx="2543747" cy="1124765"/>
      </dsp:txXfrm>
    </dsp:sp>
    <dsp:sp modelId="{1020D8E4-D911-496C-8D64-90488E537306}">
      <dsp:nvSpPr>
        <dsp:cNvPr id="0" name=""/>
        <dsp:cNvSpPr/>
      </dsp:nvSpPr>
      <dsp:spPr>
        <a:xfrm>
          <a:off x="3536650" y="1092471"/>
          <a:ext cx="3095211" cy="1194751"/>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E90EEB-BD24-4BCB-ABC7-8D58B60B2EFD}">
      <dsp:nvSpPr>
        <dsp:cNvPr id="0" name=""/>
        <dsp:cNvSpPr/>
      </dsp:nvSpPr>
      <dsp:spPr>
        <a:xfrm>
          <a:off x="4362040" y="1391159"/>
          <a:ext cx="2613733" cy="1194751"/>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Second Activity Period</a:t>
          </a:r>
          <a:endParaRPr lang="en-US" sz="2600" kern="1200" dirty="0"/>
        </a:p>
      </dsp:txBody>
      <dsp:txXfrm>
        <a:off x="4397033" y="1426152"/>
        <a:ext cx="2543747" cy="1124765"/>
      </dsp:txXfrm>
    </dsp:sp>
    <dsp:sp modelId="{253A9225-1895-4D52-A765-2C89E227D6A9}">
      <dsp:nvSpPr>
        <dsp:cNvPr id="0" name=""/>
        <dsp:cNvSpPr/>
      </dsp:nvSpPr>
      <dsp:spPr>
        <a:xfrm>
          <a:off x="7072069" y="1092471"/>
          <a:ext cx="3095211" cy="1194751"/>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3773F6-0080-4B42-BAC9-E850DA81CF5E}">
      <dsp:nvSpPr>
        <dsp:cNvPr id="0" name=""/>
        <dsp:cNvSpPr/>
      </dsp:nvSpPr>
      <dsp:spPr>
        <a:xfrm>
          <a:off x="7897459" y="1391159"/>
          <a:ext cx="2613733" cy="119475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Third Activity Period</a:t>
          </a:r>
          <a:endParaRPr lang="en-US" sz="2600" kern="1200" dirty="0"/>
        </a:p>
      </dsp:txBody>
      <dsp:txXfrm>
        <a:off x="7932452" y="1426152"/>
        <a:ext cx="2543747" cy="11247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5168" y="739719"/>
          <a:ext cx="2432553" cy="938965"/>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653849" y="974460"/>
          <a:ext cx="2054156" cy="938965"/>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Opts in 2/1/18</a:t>
          </a:r>
        </a:p>
        <a:p>
          <a:pPr lvl="0" algn="ctr" defTabSz="577850">
            <a:lnSpc>
              <a:spcPct val="90000"/>
            </a:lnSpc>
            <a:spcBef>
              <a:spcPct val="0"/>
            </a:spcBef>
            <a:spcAft>
              <a:spcPct val="35000"/>
            </a:spcAft>
          </a:pPr>
          <a:r>
            <a:rPr lang="en-US" sz="1300" b="1" kern="1200" dirty="0" smtClean="0"/>
            <a:t>First activity period </a:t>
          </a:r>
        </a:p>
        <a:p>
          <a:pPr lvl="0" algn="ctr" defTabSz="577850">
            <a:lnSpc>
              <a:spcPct val="90000"/>
            </a:lnSpc>
            <a:spcBef>
              <a:spcPct val="0"/>
            </a:spcBef>
            <a:spcAft>
              <a:spcPct val="35000"/>
            </a:spcAft>
          </a:pPr>
          <a:r>
            <a:rPr lang="en-US" sz="1300" b="1" kern="1200" dirty="0" smtClean="0"/>
            <a:t>2/1/2018- 5/31/2018 </a:t>
          </a:r>
          <a:endParaRPr lang="en-US" sz="1300" b="1" kern="1200" dirty="0"/>
        </a:p>
      </dsp:txBody>
      <dsp:txXfrm>
        <a:off x="681350" y="1001961"/>
        <a:ext cx="1999154" cy="883963"/>
      </dsp:txXfrm>
    </dsp:sp>
    <dsp:sp modelId="{0AF2EE57-D7F5-41DB-89CC-87519F0DB16C}">
      <dsp:nvSpPr>
        <dsp:cNvPr id="0" name=""/>
        <dsp:cNvSpPr/>
      </dsp:nvSpPr>
      <dsp:spPr>
        <a:xfrm>
          <a:off x="2783684" y="739719"/>
          <a:ext cx="2432553" cy="938965"/>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3432365" y="974460"/>
          <a:ext cx="2054156" cy="93896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Second activity period 6/1/2018- 9/30/2018</a:t>
          </a:r>
          <a:endParaRPr lang="en-US" sz="1300" b="1" kern="1200" dirty="0"/>
        </a:p>
      </dsp:txBody>
      <dsp:txXfrm>
        <a:off x="3459866" y="1001961"/>
        <a:ext cx="1999154" cy="883963"/>
      </dsp:txXfrm>
    </dsp:sp>
    <dsp:sp modelId="{39DF74A6-7458-40C3-91EE-6791AC80E65F}">
      <dsp:nvSpPr>
        <dsp:cNvPr id="0" name=""/>
        <dsp:cNvSpPr/>
      </dsp:nvSpPr>
      <dsp:spPr>
        <a:xfrm>
          <a:off x="5562201" y="739719"/>
          <a:ext cx="2432553" cy="938965"/>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6210882" y="974460"/>
          <a:ext cx="2054156" cy="93896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Third activity period 10/1/2018- 1/31/2019</a:t>
          </a:r>
          <a:endParaRPr lang="en-US" sz="1300" b="1" kern="1200" dirty="0"/>
        </a:p>
      </dsp:txBody>
      <dsp:txXfrm>
        <a:off x="6238383" y="1001961"/>
        <a:ext cx="1999154" cy="883963"/>
      </dsp:txXfrm>
    </dsp:sp>
    <dsp:sp modelId="{201D781B-C92B-4CFC-8AF9-2EF8BC2B8829}">
      <dsp:nvSpPr>
        <dsp:cNvPr id="0" name=""/>
        <dsp:cNvSpPr/>
      </dsp:nvSpPr>
      <dsp:spPr>
        <a:xfrm>
          <a:off x="8340717" y="739719"/>
          <a:ext cx="2432553" cy="938965"/>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8989398" y="974460"/>
          <a:ext cx="2054156" cy="938965"/>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b="1" kern="1200" dirty="0" smtClean="0"/>
            <a:t>Start date of the next HAP is 2/1/2019</a:t>
          </a:r>
          <a:endParaRPr lang="en-US" sz="1300" b="1" kern="1200" dirty="0"/>
        </a:p>
      </dsp:txBody>
      <dsp:txXfrm>
        <a:off x="9016899" y="1001961"/>
        <a:ext cx="1999154" cy="883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C832E-5C83-4CF5-9821-9ABCE3DC1544}">
      <dsp:nvSpPr>
        <dsp:cNvPr id="0" name=""/>
        <dsp:cNvSpPr/>
      </dsp:nvSpPr>
      <dsp:spPr>
        <a:xfrm>
          <a:off x="940" y="473202"/>
          <a:ext cx="2362882" cy="912072"/>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9C4D4E8-1786-482F-B925-3A50B44999D0}">
      <dsp:nvSpPr>
        <dsp:cNvPr id="0" name=""/>
        <dsp:cNvSpPr/>
      </dsp:nvSpPr>
      <dsp:spPr>
        <a:xfrm>
          <a:off x="631042" y="701220"/>
          <a:ext cx="1995323" cy="91207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First Activity Period</a:t>
          </a:r>
          <a:endParaRPr lang="en-US" sz="2000" kern="1200" dirty="0"/>
        </a:p>
      </dsp:txBody>
      <dsp:txXfrm>
        <a:off x="657756" y="727934"/>
        <a:ext cx="1941895" cy="858644"/>
      </dsp:txXfrm>
    </dsp:sp>
    <dsp:sp modelId="{1020D8E4-D911-496C-8D64-90488E537306}">
      <dsp:nvSpPr>
        <dsp:cNvPr id="0" name=""/>
        <dsp:cNvSpPr/>
      </dsp:nvSpPr>
      <dsp:spPr>
        <a:xfrm>
          <a:off x="2699877" y="473202"/>
          <a:ext cx="2362882" cy="912072"/>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5E90EEB-BD24-4BCB-ABC7-8D58B60B2EFD}">
      <dsp:nvSpPr>
        <dsp:cNvPr id="0" name=""/>
        <dsp:cNvSpPr/>
      </dsp:nvSpPr>
      <dsp:spPr>
        <a:xfrm>
          <a:off x="3329979" y="701220"/>
          <a:ext cx="1995323" cy="91207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Second Activity Period</a:t>
          </a:r>
          <a:endParaRPr lang="en-US" sz="2000" kern="1200" dirty="0"/>
        </a:p>
      </dsp:txBody>
      <dsp:txXfrm>
        <a:off x="3356693" y="727934"/>
        <a:ext cx="1941895" cy="858644"/>
      </dsp:txXfrm>
    </dsp:sp>
    <dsp:sp modelId="{253A9225-1895-4D52-A765-2C89E227D6A9}">
      <dsp:nvSpPr>
        <dsp:cNvPr id="0" name=""/>
        <dsp:cNvSpPr/>
      </dsp:nvSpPr>
      <dsp:spPr>
        <a:xfrm>
          <a:off x="5398815" y="473202"/>
          <a:ext cx="2362882" cy="912072"/>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63773F6-0080-4B42-BAC9-E850DA81CF5E}">
      <dsp:nvSpPr>
        <dsp:cNvPr id="0" name=""/>
        <dsp:cNvSpPr/>
      </dsp:nvSpPr>
      <dsp:spPr>
        <a:xfrm>
          <a:off x="6028917" y="701220"/>
          <a:ext cx="1995323" cy="91207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Third Activity Period</a:t>
          </a:r>
          <a:endParaRPr lang="en-US" sz="2000" kern="1200" dirty="0"/>
        </a:p>
      </dsp:txBody>
      <dsp:txXfrm>
        <a:off x="6055631" y="727934"/>
        <a:ext cx="1941895" cy="8586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5032" y="667550"/>
          <a:ext cx="2368751" cy="91433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63669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Opts in 5/1/18 </a:t>
          </a:r>
        </a:p>
        <a:p>
          <a:pPr lvl="0" algn="ctr" defTabSz="444500">
            <a:lnSpc>
              <a:spcPct val="90000"/>
            </a:lnSpc>
            <a:spcBef>
              <a:spcPct val="0"/>
            </a:spcBef>
            <a:spcAft>
              <a:spcPct val="35000"/>
            </a:spcAft>
          </a:pPr>
          <a:r>
            <a:rPr lang="en-US" sz="1000" kern="1200" dirty="0" smtClean="0"/>
            <a:t>First activity period for initial HAP </a:t>
          </a:r>
        </a:p>
        <a:p>
          <a:pPr lvl="0" algn="ctr" defTabSz="444500">
            <a:lnSpc>
              <a:spcPct val="90000"/>
            </a:lnSpc>
            <a:spcBef>
              <a:spcPct val="0"/>
            </a:spcBef>
            <a:spcAft>
              <a:spcPct val="35000"/>
            </a:spcAft>
          </a:pPr>
          <a:r>
            <a:rPr lang="en-US" sz="1000" kern="1200" dirty="0" smtClean="0"/>
            <a:t> </a:t>
          </a:r>
          <a:endParaRPr lang="en-US" sz="1000" kern="1200" dirty="0"/>
        </a:p>
      </dsp:txBody>
      <dsp:txXfrm>
        <a:off x="663479" y="922915"/>
        <a:ext cx="1946718" cy="860777"/>
      </dsp:txXfrm>
    </dsp:sp>
    <dsp:sp modelId="{0AF2EE57-D7F5-41DB-89CC-87519F0DB16C}">
      <dsp:nvSpPr>
        <dsp:cNvPr id="0" name=""/>
        <dsp:cNvSpPr/>
      </dsp:nvSpPr>
      <dsp:spPr>
        <a:xfrm>
          <a:off x="2710672" y="667550"/>
          <a:ext cx="2368751" cy="91433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334233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Second activity period </a:t>
          </a:r>
          <a:endParaRPr lang="en-US" sz="1000" kern="1200" dirty="0"/>
        </a:p>
      </dsp:txBody>
      <dsp:txXfrm>
        <a:off x="3369119" y="922915"/>
        <a:ext cx="1946718" cy="860777"/>
      </dsp:txXfrm>
    </dsp:sp>
    <dsp:sp modelId="{39DF74A6-7458-40C3-91EE-6791AC80E65F}">
      <dsp:nvSpPr>
        <dsp:cNvPr id="0" name=""/>
        <dsp:cNvSpPr/>
      </dsp:nvSpPr>
      <dsp:spPr>
        <a:xfrm>
          <a:off x="5416313" y="667550"/>
          <a:ext cx="2368751" cy="91433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604798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Third activity period</a:t>
          </a:r>
          <a:endParaRPr lang="en-US" sz="1000" kern="1200" dirty="0"/>
        </a:p>
      </dsp:txBody>
      <dsp:txXfrm>
        <a:off x="6074760" y="922915"/>
        <a:ext cx="1946718" cy="860777"/>
      </dsp:txXfrm>
    </dsp:sp>
    <dsp:sp modelId="{201D781B-C92B-4CFC-8AF9-2EF8BC2B8829}">
      <dsp:nvSpPr>
        <dsp:cNvPr id="0" name=""/>
        <dsp:cNvSpPr/>
      </dsp:nvSpPr>
      <dsp:spPr>
        <a:xfrm>
          <a:off x="8121953" y="667550"/>
          <a:ext cx="2368751" cy="91433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875362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Start date of the new HAP       yearly cycle </a:t>
          </a:r>
          <a:endParaRPr lang="en-US" sz="1000" kern="1200" dirty="0"/>
        </a:p>
      </dsp:txBody>
      <dsp:txXfrm>
        <a:off x="8780400" y="922915"/>
        <a:ext cx="1946718" cy="8607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5032" y="667550"/>
          <a:ext cx="2368751" cy="91433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63669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Opts in 5/1/18 </a:t>
          </a:r>
        </a:p>
        <a:p>
          <a:pPr lvl="0" algn="ctr" defTabSz="444500">
            <a:lnSpc>
              <a:spcPct val="90000"/>
            </a:lnSpc>
            <a:spcBef>
              <a:spcPct val="0"/>
            </a:spcBef>
            <a:spcAft>
              <a:spcPct val="35000"/>
            </a:spcAft>
          </a:pPr>
          <a:r>
            <a:rPr lang="en-US" sz="1000" kern="1200" dirty="0" smtClean="0"/>
            <a:t>First activity period for initial HAP </a:t>
          </a:r>
        </a:p>
        <a:p>
          <a:pPr lvl="0" algn="ctr" defTabSz="444500">
            <a:lnSpc>
              <a:spcPct val="90000"/>
            </a:lnSpc>
            <a:spcBef>
              <a:spcPct val="0"/>
            </a:spcBef>
            <a:spcAft>
              <a:spcPct val="35000"/>
            </a:spcAft>
          </a:pPr>
          <a:r>
            <a:rPr lang="en-US" sz="1000" kern="1200" dirty="0" smtClean="0"/>
            <a:t> </a:t>
          </a:r>
          <a:endParaRPr lang="en-US" sz="1000" kern="1200" dirty="0"/>
        </a:p>
      </dsp:txBody>
      <dsp:txXfrm>
        <a:off x="663479" y="922915"/>
        <a:ext cx="1946718" cy="860777"/>
      </dsp:txXfrm>
    </dsp:sp>
    <dsp:sp modelId="{0AF2EE57-D7F5-41DB-89CC-87519F0DB16C}">
      <dsp:nvSpPr>
        <dsp:cNvPr id="0" name=""/>
        <dsp:cNvSpPr/>
      </dsp:nvSpPr>
      <dsp:spPr>
        <a:xfrm>
          <a:off x="2710672" y="667550"/>
          <a:ext cx="2368751" cy="91433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334233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Second activity period </a:t>
          </a:r>
          <a:endParaRPr lang="en-US" sz="1000" kern="1200" dirty="0"/>
        </a:p>
      </dsp:txBody>
      <dsp:txXfrm>
        <a:off x="3369119" y="922915"/>
        <a:ext cx="1946718" cy="860777"/>
      </dsp:txXfrm>
    </dsp:sp>
    <dsp:sp modelId="{39DF74A6-7458-40C3-91EE-6791AC80E65F}">
      <dsp:nvSpPr>
        <dsp:cNvPr id="0" name=""/>
        <dsp:cNvSpPr/>
      </dsp:nvSpPr>
      <dsp:spPr>
        <a:xfrm>
          <a:off x="5416313" y="667550"/>
          <a:ext cx="2368751" cy="91433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604798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Third activity period</a:t>
          </a:r>
          <a:endParaRPr lang="en-US" sz="1000" kern="1200" dirty="0"/>
        </a:p>
      </dsp:txBody>
      <dsp:txXfrm>
        <a:off x="6074760" y="922915"/>
        <a:ext cx="1946718" cy="860777"/>
      </dsp:txXfrm>
    </dsp:sp>
    <dsp:sp modelId="{201D781B-C92B-4CFC-8AF9-2EF8BC2B8829}">
      <dsp:nvSpPr>
        <dsp:cNvPr id="0" name=""/>
        <dsp:cNvSpPr/>
      </dsp:nvSpPr>
      <dsp:spPr>
        <a:xfrm>
          <a:off x="8121953" y="667550"/>
          <a:ext cx="2368751" cy="91433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875362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Start date of the new HAP       yearly cycle </a:t>
          </a:r>
          <a:endParaRPr lang="en-US" sz="1000" kern="1200" dirty="0"/>
        </a:p>
      </dsp:txBody>
      <dsp:txXfrm>
        <a:off x="8780400" y="922915"/>
        <a:ext cx="1946718" cy="860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5032" y="667550"/>
          <a:ext cx="2368751" cy="91433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63669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Opts in 7/13/18 </a:t>
          </a:r>
        </a:p>
        <a:p>
          <a:pPr lvl="0" algn="ctr" defTabSz="444500">
            <a:lnSpc>
              <a:spcPct val="90000"/>
            </a:lnSpc>
            <a:spcBef>
              <a:spcPct val="0"/>
            </a:spcBef>
            <a:spcAft>
              <a:spcPct val="35000"/>
            </a:spcAft>
          </a:pPr>
          <a:r>
            <a:rPr lang="en-US" sz="1000" kern="1200" dirty="0" smtClean="0"/>
            <a:t>First activity period for initial HAP </a:t>
          </a:r>
        </a:p>
        <a:p>
          <a:pPr lvl="0" algn="ctr" defTabSz="444500">
            <a:lnSpc>
              <a:spcPct val="90000"/>
            </a:lnSpc>
            <a:spcBef>
              <a:spcPct val="0"/>
            </a:spcBef>
            <a:spcAft>
              <a:spcPct val="35000"/>
            </a:spcAft>
          </a:pPr>
          <a:r>
            <a:rPr lang="en-US" sz="1000" kern="1200" dirty="0" smtClean="0"/>
            <a:t> </a:t>
          </a:r>
          <a:endParaRPr lang="en-US" sz="1000" kern="1200" dirty="0"/>
        </a:p>
      </dsp:txBody>
      <dsp:txXfrm>
        <a:off x="663479" y="922915"/>
        <a:ext cx="1946718" cy="860777"/>
      </dsp:txXfrm>
    </dsp:sp>
    <dsp:sp modelId="{0AF2EE57-D7F5-41DB-89CC-87519F0DB16C}">
      <dsp:nvSpPr>
        <dsp:cNvPr id="0" name=""/>
        <dsp:cNvSpPr/>
      </dsp:nvSpPr>
      <dsp:spPr>
        <a:xfrm>
          <a:off x="2710672" y="667550"/>
          <a:ext cx="2368751" cy="91433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334233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Second activity period </a:t>
          </a:r>
          <a:endParaRPr lang="en-US" sz="1000" kern="1200" dirty="0"/>
        </a:p>
      </dsp:txBody>
      <dsp:txXfrm>
        <a:off x="3369119" y="922915"/>
        <a:ext cx="1946718" cy="860777"/>
      </dsp:txXfrm>
    </dsp:sp>
    <dsp:sp modelId="{39DF74A6-7458-40C3-91EE-6791AC80E65F}">
      <dsp:nvSpPr>
        <dsp:cNvPr id="0" name=""/>
        <dsp:cNvSpPr/>
      </dsp:nvSpPr>
      <dsp:spPr>
        <a:xfrm>
          <a:off x="5416313" y="667550"/>
          <a:ext cx="2368751" cy="91433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604798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Third activity period</a:t>
          </a:r>
          <a:endParaRPr lang="en-US" sz="1000" kern="1200" dirty="0"/>
        </a:p>
      </dsp:txBody>
      <dsp:txXfrm>
        <a:off x="6074760" y="922915"/>
        <a:ext cx="1946718" cy="860777"/>
      </dsp:txXfrm>
    </dsp:sp>
    <dsp:sp modelId="{201D781B-C92B-4CFC-8AF9-2EF8BC2B8829}">
      <dsp:nvSpPr>
        <dsp:cNvPr id="0" name=""/>
        <dsp:cNvSpPr/>
      </dsp:nvSpPr>
      <dsp:spPr>
        <a:xfrm>
          <a:off x="8121953" y="667550"/>
          <a:ext cx="2368751" cy="91433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875362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Start date of the new HAP       yearly cycle </a:t>
          </a:r>
          <a:endParaRPr lang="en-US" sz="1000" kern="1200" dirty="0"/>
        </a:p>
      </dsp:txBody>
      <dsp:txXfrm>
        <a:off x="8780400" y="922915"/>
        <a:ext cx="1946718" cy="8607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43D10F-97B3-4F36-9B4E-BBFADC08F8A6}">
      <dsp:nvSpPr>
        <dsp:cNvPr id="0" name=""/>
        <dsp:cNvSpPr/>
      </dsp:nvSpPr>
      <dsp:spPr>
        <a:xfrm>
          <a:off x="5032" y="667550"/>
          <a:ext cx="2368751" cy="914337"/>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55B655-FD0A-40B5-A841-0EB29B365585}">
      <dsp:nvSpPr>
        <dsp:cNvPr id="0" name=""/>
        <dsp:cNvSpPr/>
      </dsp:nvSpPr>
      <dsp:spPr>
        <a:xfrm>
          <a:off x="63669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Opts in 7/13/18 </a:t>
          </a:r>
        </a:p>
        <a:p>
          <a:pPr lvl="0" algn="ctr" defTabSz="444500">
            <a:lnSpc>
              <a:spcPct val="90000"/>
            </a:lnSpc>
            <a:spcBef>
              <a:spcPct val="0"/>
            </a:spcBef>
            <a:spcAft>
              <a:spcPct val="35000"/>
            </a:spcAft>
          </a:pPr>
          <a:r>
            <a:rPr lang="en-US" sz="1000" kern="1200" dirty="0" smtClean="0"/>
            <a:t>First activity period for initial HAP </a:t>
          </a:r>
        </a:p>
        <a:p>
          <a:pPr lvl="0" algn="ctr" defTabSz="444500">
            <a:lnSpc>
              <a:spcPct val="90000"/>
            </a:lnSpc>
            <a:spcBef>
              <a:spcPct val="0"/>
            </a:spcBef>
            <a:spcAft>
              <a:spcPct val="35000"/>
            </a:spcAft>
          </a:pPr>
          <a:r>
            <a:rPr lang="en-US" sz="1000" kern="1200" dirty="0" smtClean="0"/>
            <a:t> </a:t>
          </a:r>
          <a:endParaRPr lang="en-US" sz="1000" kern="1200" dirty="0"/>
        </a:p>
      </dsp:txBody>
      <dsp:txXfrm>
        <a:off x="663479" y="922915"/>
        <a:ext cx="1946718" cy="860777"/>
      </dsp:txXfrm>
    </dsp:sp>
    <dsp:sp modelId="{0AF2EE57-D7F5-41DB-89CC-87519F0DB16C}">
      <dsp:nvSpPr>
        <dsp:cNvPr id="0" name=""/>
        <dsp:cNvSpPr/>
      </dsp:nvSpPr>
      <dsp:spPr>
        <a:xfrm>
          <a:off x="2710672" y="667550"/>
          <a:ext cx="2368751" cy="914337"/>
        </a:xfrm>
        <a:prstGeom prst="chevron">
          <a:avLst>
            <a:gd name="adj" fmla="val 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B244E1-555E-4901-B945-8E96BF1A48C2}">
      <dsp:nvSpPr>
        <dsp:cNvPr id="0" name=""/>
        <dsp:cNvSpPr/>
      </dsp:nvSpPr>
      <dsp:spPr>
        <a:xfrm>
          <a:off x="3342339"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Second activity period </a:t>
          </a:r>
          <a:endParaRPr lang="en-US" sz="1000" kern="1200" dirty="0"/>
        </a:p>
      </dsp:txBody>
      <dsp:txXfrm>
        <a:off x="3369119" y="922915"/>
        <a:ext cx="1946718" cy="860777"/>
      </dsp:txXfrm>
    </dsp:sp>
    <dsp:sp modelId="{39DF74A6-7458-40C3-91EE-6791AC80E65F}">
      <dsp:nvSpPr>
        <dsp:cNvPr id="0" name=""/>
        <dsp:cNvSpPr/>
      </dsp:nvSpPr>
      <dsp:spPr>
        <a:xfrm>
          <a:off x="5416313" y="667550"/>
          <a:ext cx="2368751" cy="914337"/>
        </a:xfrm>
        <a:prstGeom prst="chevron">
          <a:avLst>
            <a:gd name="adj" fmla="val 4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BEE01F-F7D4-43E8-B072-0B4A1A8E3FDF}">
      <dsp:nvSpPr>
        <dsp:cNvPr id="0" name=""/>
        <dsp:cNvSpPr/>
      </dsp:nvSpPr>
      <dsp:spPr>
        <a:xfrm>
          <a:off x="604798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Third activity period</a:t>
          </a:r>
          <a:endParaRPr lang="en-US" sz="1000" kern="1200" dirty="0"/>
        </a:p>
      </dsp:txBody>
      <dsp:txXfrm>
        <a:off x="6074760" y="922915"/>
        <a:ext cx="1946718" cy="860777"/>
      </dsp:txXfrm>
    </dsp:sp>
    <dsp:sp modelId="{201D781B-C92B-4CFC-8AF9-2EF8BC2B8829}">
      <dsp:nvSpPr>
        <dsp:cNvPr id="0" name=""/>
        <dsp:cNvSpPr/>
      </dsp:nvSpPr>
      <dsp:spPr>
        <a:xfrm>
          <a:off x="8121953" y="667550"/>
          <a:ext cx="2368751" cy="914337"/>
        </a:xfrm>
        <a:prstGeom prst="chevron">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75173AD-2F44-4B53-B7CA-346465DEAE5E}">
      <dsp:nvSpPr>
        <dsp:cNvPr id="0" name=""/>
        <dsp:cNvSpPr/>
      </dsp:nvSpPr>
      <dsp:spPr>
        <a:xfrm>
          <a:off x="8753620" y="896135"/>
          <a:ext cx="2000278" cy="914337"/>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t>Start date of the new HAP       yearly cycle  </a:t>
          </a:r>
          <a:endParaRPr lang="en-US" sz="1000" kern="1200" dirty="0"/>
        </a:p>
      </dsp:txBody>
      <dsp:txXfrm>
        <a:off x="8780400" y="922915"/>
        <a:ext cx="1946718" cy="8607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01325-0E37-49E4-9499-942A6B4AA719}">
      <dsp:nvSpPr>
        <dsp:cNvPr id="0" name=""/>
        <dsp:cNvSpPr/>
      </dsp:nvSpPr>
      <dsp:spPr>
        <a:xfrm>
          <a:off x="2464997" y="1103413"/>
          <a:ext cx="2748854" cy="274885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r>
            <a:rPr lang="en-US" sz="4900" kern="1200" dirty="0" smtClean="0"/>
            <a:t>SMART Goals</a:t>
          </a:r>
          <a:endParaRPr lang="en-US" sz="4900" kern="1200" dirty="0"/>
        </a:p>
      </dsp:txBody>
      <dsp:txXfrm>
        <a:off x="2867557" y="1505973"/>
        <a:ext cx="1943734" cy="1943734"/>
      </dsp:txXfrm>
    </dsp:sp>
    <dsp:sp modelId="{E4D1CA00-D297-4A18-996B-74F6A8B4EC8D}">
      <dsp:nvSpPr>
        <dsp:cNvPr id="0" name=""/>
        <dsp:cNvSpPr/>
      </dsp:nvSpPr>
      <dsp:spPr>
        <a:xfrm>
          <a:off x="3152210" y="490"/>
          <a:ext cx="1374427" cy="1374427"/>
        </a:xfrm>
        <a:prstGeom prst="ellipse">
          <a:avLst/>
        </a:prstGeom>
        <a:solidFill>
          <a:schemeClr val="accent4">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Level of Activation</a:t>
          </a:r>
          <a:endParaRPr lang="en-US" sz="1500" kern="1200" dirty="0"/>
        </a:p>
      </dsp:txBody>
      <dsp:txXfrm>
        <a:off x="3353490" y="201770"/>
        <a:ext cx="971867" cy="971867"/>
      </dsp:txXfrm>
    </dsp:sp>
    <dsp:sp modelId="{26611BB2-43EE-4F94-9F16-D35FA3282F25}">
      <dsp:nvSpPr>
        <dsp:cNvPr id="0" name=""/>
        <dsp:cNvSpPr/>
      </dsp:nvSpPr>
      <dsp:spPr>
        <a:xfrm>
          <a:off x="4942347" y="1790627"/>
          <a:ext cx="1374427" cy="1374427"/>
        </a:xfrm>
        <a:prstGeom prst="ellipse">
          <a:avLst/>
        </a:prstGeom>
        <a:solidFill>
          <a:schemeClr val="accent3">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Confidence</a:t>
          </a:r>
          <a:endParaRPr lang="en-US" sz="1500" kern="1200" dirty="0"/>
        </a:p>
      </dsp:txBody>
      <dsp:txXfrm>
        <a:off x="5143627" y="1991907"/>
        <a:ext cx="971867" cy="971867"/>
      </dsp:txXfrm>
    </dsp:sp>
    <dsp:sp modelId="{1785C206-23C5-4331-AA24-61FFF17F9260}">
      <dsp:nvSpPr>
        <dsp:cNvPr id="0" name=""/>
        <dsp:cNvSpPr/>
      </dsp:nvSpPr>
      <dsp:spPr>
        <a:xfrm>
          <a:off x="3152210" y="3580763"/>
          <a:ext cx="1374427" cy="1374427"/>
        </a:xfrm>
        <a:prstGeom prst="ellipse">
          <a:avLst/>
        </a:prstGeom>
        <a:solidFill>
          <a:srgbClr val="C2BDD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Readiness</a:t>
          </a:r>
          <a:endParaRPr lang="en-US" sz="1500" kern="1200" dirty="0"/>
        </a:p>
      </dsp:txBody>
      <dsp:txXfrm>
        <a:off x="3353490" y="3782043"/>
        <a:ext cx="971867" cy="971867"/>
      </dsp:txXfrm>
    </dsp:sp>
    <dsp:sp modelId="{F5092624-AF7C-4279-A6BE-F232E3C2A606}">
      <dsp:nvSpPr>
        <dsp:cNvPr id="0" name=""/>
        <dsp:cNvSpPr/>
      </dsp:nvSpPr>
      <dsp:spPr>
        <a:xfrm>
          <a:off x="1362074" y="1790627"/>
          <a:ext cx="1374427" cy="1374427"/>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Importance to the client</a:t>
          </a:r>
          <a:endParaRPr lang="en-US" sz="1500" kern="1200" dirty="0"/>
        </a:p>
      </dsp:txBody>
      <dsp:txXfrm>
        <a:off x="1563354" y="1991907"/>
        <a:ext cx="971867" cy="97186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2AC46F1-2227-458B-BEE9-913667400F52}" type="datetimeFigureOut">
              <a:rPr lang="en-US" smtClean="0"/>
              <a:t>5/16/2018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C33349-9E78-4E7C-9D07-2B65B8C77BA7}" type="slidenum">
              <a:rPr lang="en-US" smtClean="0"/>
              <a:t>‹#›</a:t>
            </a:fld>
            <a:endParaRPr lang="en-US" dirty="0"/>
          </a:p>
        </p:txBody>
      </p:sp>
    </p:spTree>
    <p:extLst>
      <p:ext uri="{BB962C8B-B14F-4D97-AF65-F5344CB8AC3E}">
        <p14:creationId xmlns:p14="http://schemas.microsoft.com/office/powerpoint/2010/main" val="808075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CDFBB03-A4F5-4245-905E-8A2AEE078595}" type="datetimeFigureOut">
              <a:rPr lang="en-US" smtClean="0"/>
              <a:t>5/16/2018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9D47F79-644B-4B31-AB37-F2B7611E546C}" type="slidenum">
              <a:rPr lang="en-US" smtClean="0"/>
              <a:t>‹#›</a:t>
            </a:fld>
            <a:endParaRPr lang="en-US" dirty="0"/>
          </a:p>
        </p:txBody>
      </p:sp>
    </p:spTree>
    <p:extLst>
      <p:ext uri="{BB962C8B-B14F-4D97-AF65-F5344CB8AC3E}">
        <p14:creationId xmlns:p14="http://schemas.microsoft.com/office/powerpoint/2010/main" val="105697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3" Type="http://schemas.openxmlformats.org/officeDocument/2006/relationships/hyperlink" Target="https://healthhomes.insigniahealth.com/" TargetMode="External"/><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 your professional</a:t>
            </a:r>
            <a:r>
              <a:rPr lang="en-US" baseline="0" dirty="0" smtClean="0"/>
              <a:t> experience, and experience with the Health Home Program.</a:t>
            </a:r>
            <a:endParaRPr lang="en-US" dirty="0" smtClean="0"/>
          </a:p>
          <a:p>
            <a:endParaRPr lang="en-US" dirty="0" smtClean="0"/>
          </a:p>
          <a:p>
            <a:r>
              <a:rPr lang="en-US" dirty="0" smtClean="0"/>
              <a:t>Provide</a:t>
            </a:r>
            <a:r>
              <a:rPr lang="en-US" baseline="0" dirty="0" smtClean="0"/>
              <a:t> logistics: </a:t>
            </a:r>
          </a:p>
          <a:p>
            <a:pPr marL="174708" indent="-174708">
              <a:buFont typeface="Arial" panose="020B0604020202020204" pitchFamily="34" charset="0"/>
              <a:buChar char="•"/>
            </a:pPr>
            <a:r>
              <a:rPr lang="en-US" baseline="0" dirty="0" smtClean="0"/>
              <a:t>bathrooms, emergency exits</a:t>
            </a:r>
          </a:p>
          <a:p>
            <a:pPr marL="174708" indent="-174708">
              <a:buFont typeface="Arial" panose="020B0604020202020204" pitchFamily="34" charset="0"/>
              <a:buChar char="•"/>
            </a:pPr>
            <a:r>
              <a:rPr lang="en-US" baseline="0" dirty="0" smtClean="0"/>
              <a:t>breaks</a:t>
            </a:r>
          </a:p>
          <a:p>
            <a:pPr marL="174708" indent="-174708">
              <a:buFont typeface="Arial" panose="020B0604020202020204" pitchFamily="34" charset="0"/>
              <a:buChar char="•"/>
            </a:pPr>
            <a:r>
              <a:rPr lang="en-US" baseline="0" dirty="0" smtClean="0"/>
              <a:t>options for lunch and/or coffee</a:t>
            </a:r>
          </a:p>
          <a:p>
            <a:pPr marL="174708" indent="-174708">
              <a:buFont typeface="Arial" panose="020B0604020202020204" pitchFamily="34" charset="0"/>
              <a:buChar char="•"/>
            </a:pPr>
            <a:r>
              <a:rPr lang="en-US" baseline="0" dirty="0" smtClean="0"/>
              <a:t>special security considerations of the venue if applicable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a:t>
            </a:fld>
            <a:endParaRPr lang="en-US" dirty="0"/>
          </a:p>
        </p:txBody>
      </p:sp>
    </p:spTree>
    <p:extLst>
      <p:ext uri="{BB962C8B-B14F-4D97-AF65-F5344CB8AC3E}">
        <p14:creationId xmlns:p14="http://schemas.microsoft.com/office/powerpoint/2010/main" val="4192805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a:t>
            </a:fld>
            <a:endParaRPr lang="en-US" dirty="0"/>
          </a:p>
        </p:txBody>
      </p:sp>
    </p:spTree>
    <p:extLst>
      <p:ext uri="{BB962C8B-B14F-4D97-AF65-F5344CB8AC3E}">
        <p14:creationId xmlns:p14="http://schemas.microsoft.com/office/powerpoint/2010/main" val="29434957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17269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bold – you can’t hurt or</a:t>
            </a:r>
            <a:r>
              <a:rPr lang="en-US" baseline="0" dirty="0" smtClean="0"/>
              <a:t> change anything in PRISM, so feel free to click on the tabs and hyperlinks, those items with a blue underline, that you need to understand the needs of the client you are working with.</a:t>
            </a:r>
          </a:p>
          <a:p>
            <a:endParaRPr lang="en-US" b="0" u="sng" dirty="0" smtClean="0"/>
          </a:p>
          <a:p>
            <a:r>
              <a:rPr lang="en-US" b="0" u="sng" dirty="0" smtClean="0"/>
              <a:t>Tips for interpreting PRISM data:</a:t>
            </a:r>
          </a:p>
          <a:p>
            <a:pPr marL="174428" indent="-174428">
              <a:buFont typeface="Arial" pitchFamily="34" charset="0"/>
              <a:buChar char="•"/>
            </a:pPr>
            <a:r>
              <a:rPr lang="en-US" dirty="0" smtClean="0"/>
              <a:t>Consider the client’s Medicaid eligibility</a:t>
            </a:r>
            <a:r>
              <a:rPr lang="en-US" baseline="0" dirty="0" smtClean="0"/>
              <a:t> </a:t>
            </a:r>
            <a:r>
              <a:rPr lang="en-US" dirty="0" smtClean="0"/>
              <a:t>coverage status. PRISM contains data for services paid for by the Washington State Health Care Authority and the Washington State Department of Social and Health Services. Services paid out of pocket, through private insurance or received for free will not be reflected in PRISM. Check the eligibility screen first to find gaps in Medicaid coverage. </a:t>
            </a:r>
          </a:p>
          <a:p>
            <a:pPr marL="174428" indent="-174428">
              <a:buFont typeface="Arial" pitchFamily="34" charset="0"/>
              <a:buChar char="•"/>
            </a:pPr>
            <a:r>
              <a:rPr lang="en-US" dirty="0" smtClean="0"/>
              <a:t>Use information with care. PRISM displays information recorded on reimbursement claim forms. In some cases, it is possible that diagnoses recorded may not accurately reflect a patient’s current health conditions. For example, lab claims may capture “rule out” diagnoses for conditions that are ultimately determined not to be present. </a:t>
            </a:r>
          </a:p>
          <a:p>
            <a:pPr marL="174428" indent="-174428" defTabSz="465887">
              <a:buFont typeface="Arial" pitchFamily="34" charset="0"/>
              <a:buChar char="•"/>
              <a:defRPr/>
            </a:pPr>
            <a:r>
              <a:rPr lang="en-US" baseline="0" dirty="0" smtClean="0"/>
              <a:t>Don’t assume that the medication is being used for a specific diagnosis. For example, gabapentin is prescribed for seizures but it also used for mental health and diabetic nerve pain. So use of gabapentin  may not indicate that the client has seizures.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74004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t>Tip for interpreting PRISM: </a:t>
            </a:r>
          </a:p>
          <a:p>
            <a:endParaRPr lang="en-US" dirty="0" smtClean="0"/>
          </a:p>
          <a:p>
            <a:pPr marL="174708" indent="-174708" defTabSz="465887">
              <a:buFont typeface="Arial" panose="020B0604020202020204" pitchFamily="34" charset="0"/>
              <a:buChar char="•"/>
              <a:defRPr/>
            </a:pPr>
            <a:r>
              <a:rPr lang="en-US" dirty="0" smtClean="0"/>
              <a:t>Consider lag times. Although PRISM is generally updated on a weekly basis, lags in processing claims will result in lags in data availability. As a consequence, you may not be able to view all of the client’s most recent health service events. </a:t>
            </a:r>
          </a:p>
          <a:p>
            <a:endParaRPr lang="en-US" dirty="0" smtClean="0"/>
          </a:p>
          <a:p>
            <a:pPr marL="174708" indent="-174708">
              <a:buFont typeface="Arial" pitchFamily="34" charset="0"/>
              <a:buChar char="•"/>
            </a:pPr>
            <a:r>
              <a:rPr lang="en-US" dirty="0" smtClean="0"/>
              <a:t>Use information with care. PRISM displays information recorded on paid claims and accepted encounter data. In some cases, it is possible that diagnoses recorded in claims and encounters may not accurately reflect a patient’s current health conditions. For example, lab claims may capture “rule out” diagnoses for conditions that are ultimately determined not to be present. Also different billing practices (up-coding) may imply a greater health intervention or problem than occurred. </a:t>
            </a:r>
          </a:p>
          <a:p>
            <a:endParaRPr lang="en-US" dirty="0" smtClean="0"/>
          </a:p>
          <a:p>
            <a:pPr marL="174708" indent="-174708" defTabSz="465887">
              <a:buFont typeface="Arial" panose="020B0604020202020204" pitchFamily="34" charset="0"/>
              <a:buChar char="•"/>
              <a:defRPr/>
            </a:pPr>
            <a:r>
              <a:rPr lang="en-US" dirty="0" smtClean="0"/>
              <a:t>Alcohol/drug treatment information is not available. Alcohol/drug treatment information is not displayed due to federal law. Indicators of alcohol and drug use disorders are derived from diagnoses from other health service events. You will not be able to determine whether clients with indications of substance use problems have been or currently are in treatment. </a:t>
            </a:r>
          </a:p>
          <a:p>
            <a:endParaRPr lang="en-US" dirty="0" smtClean="0"/>
          </a:p>
          <a:p>
            <a:endParaRPr lang="en-US" dirty="0"/>
          </a:p>
        </p:txBody>
      </p:sp>
    </p:spTree>
    <p:extLst>
      <p:ext uri="{BB962C8B-B14F-4D97-AF65-F5344CB8AC3E}">
        <p14:creationId xmlns:p14="http://schemas.microsoft.com/office/powerpoint/2010/main" val="262339777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dirty="0" smtClean="0"/>
              <a:t>Tip for interpreting PRISM: </a:t>
            </a:r>
          </a:p>
          <a:p>
            <a:endParaRPr lang="en-US" dirty="0" smtClean="0"/>
          </a:p>
          <a:p>
            <a:pPr marL="174708" indent="-174708" defTabSz="465887">
              <a:buFont typeface="Arial" panose="020B0604020202020204" pitchFamily="34" charset="0"/>
              <a:buChar char="•"/>
              <a:defRPr/>
            </a:pPr>
            <a:r>
              <a:rPr lang="en-US" dirty="0" smtClean="0"/>
              <a:t>Consider lag times. Although PRISM is generally updated on a weekly basis, lags in processing claims will result in lags in data availability. As a consequence, you may not be able to view all of the client’s most recent health service events. </a:t>
            </a:r>
          </a:p>
          <a:p>
            <a:endParaRPr lang="en-US" dirty="0" smtClean="0"/>
          </a:p>
          <a:p>
            <a:pPr marL="174708" indent="-174708">
              <a:buFont typeface="Arial" pitchFamily="34" charset="0"/>
              <a:buChar char="•"/>
            </a:pPr>
            <a:r>
              <a:rPr lang="en-US" dirty="0" smtClean="0"/>
              <a:t>Use information with care. PRISM displays information recorded on paid claims and accepted encounter data. In some cases, it is possible that diagnoses recorded in claims and encounters may not accurately reflect a patient’s current health conditions. For example, lab claims may capture “rule out” diagnoses for conditions that are ultimately determined not to be present. Also different billing practices (up-coding) may imply a greater health intervention or problem than occurred. </a:t>
            </a:r>
          </a:p>
          <a:p>
            <a:endParaRPr lang="en-US" dirty="0" smtClean="0"/>
          </a:p>
          <a:p>
            <a:pPr marL="174708" indent="-174708" defTabSz="465887">
              <a:buFont typeface="Arial" panose="020B0604020202020204" pitchFamily="34" charset="0"/>
              <a:buChar char="•"/>
              <a:defRPr/>
            </a:pPr>
            <a:r>
              <a:rPr lang="en-US" dirty="0" smtClean="0"/>
              <a:t>Alcohol/drug treatment information is not available. Alcohol/drug treatment information is not displayed due to federal law. Indicators of alcohol and drug use disorders are derived from diagnoses from other health service events. You will not be able to determine whether clients with indications of substance use problems have been or currently are in treatment. </a:t>
            </a:r>
          </a:p>
          <a:p>
            <a:pPr marL="174708" indent="-174708" defTabSz="465887">
              <a:buFont typeface="Arial" panose="020B0604020202020204" pitchFamily="34" charset="0"/>
              <a:buChar char="•"/>
              <a:defRPr/>
            </a:pPr>
            <a:endParaRPr lang="en-US" dirty="0" smtClean="0"/>
          </a:p>
          <a:p>
            <a:pPr defTabSz="465887">
              <a:defRPr/>
            </a:pPr>
            <a:r>
              <a:rPr lang="en-US" dirty="0" smtClean="0"/>
              <a:t>When reviewing PRISM data consider how</a:t>
            </a:r>
            <a:r>
              <a:rPr lang="en-US" baseline="0" dirty="0" smtClean="0"/>
              <a:t> the client may react if they know that you have access to all of this information about their health and healthcare. Would it be more effective to be aware of hospital or ED use and instead of pointing this out ask a more open ended question that does not imply judgment such as, “can you tell me about your healthcare providers?” “Where do you first go when you need to see a doctor?”</a:t>
            </a:r>
            <a:r>
              <a:rPr lang="en-US" dirty="0" smtClean="0"/>
              <a:t>  </a:t>
            </a:r>
          </a:p>
          <a:p>
            <a:endParaRPr lang="en-US" dirty="0" smtClean="0"/>
          </a:p>
          <a:p>
            <a:endParaRPr lang="en-US" dirty="0"/>
          </a:p>
        </p:txBody>
      </p:sp>
    </p:spTree>
    <p:extLst>
      <p:ext uri="{BB962C8B-B14F-4D97-AF65-F5344CB8AC3E}">
        <p14:creationId xmlns:p14="http://schemas.microsoft.com/office/powerpoint/2010/main" val="185541359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104</a:t>
            </a:fld>
            <a:endParaRPr lang="en-US" dirty="0"/>
          </a:p>
        </p:txBody>
      </p:sp>
    </p:spTree>
    <p:extLst>
      <p:ext uri="{BB962C8B-B14F-4D97-AF65-F5344CB8AC3E}">
        <p14:creationId xmlns:p14="http://schemas.microsoft.com/office/powerpoint/2010/main" val="30994296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These are the categories and tabs for the ribbon across the top of the PRISM screen. Note that there are tabs for AOD (Alcohol or Drug) and PAM (Patient Activation Measure) but these fields are no longer functional.</a:t>
            </a:r>
          </a:p>
          <a:p>
            <a:pPr defTabSz="465887">
              <a:defRPr/>
            </a:pPr>
            <a:endParaRPr lang="en-US" baseline="0" dirty="0" smtClean="0"/>
          </a:p>
          <a:p>
            <a:pPr defTabSz="465887">
              <a:defRPr/>
            </a:pPr>
            <a:r>
              <a:rPr lang="en-US" baseline="0" dirty="0" smtClean="0"/>
              <a:t>HRI or Health Risk Indicators can be used to identify if the child is keeping up with immunizations and other routine care.</a:t>
            </a:r>
          </a:p>
          <a:p>
            <a:pPr defTabSz="465887">
              <a:defRPr/>
            </a:pPr>
            <a:endParaRPr lang="en-US" baseline="0" dirty="0" smtClean="0"/>
          </a:p>
          <a:p>
            <a:pPr defTabSz="465887">
              <a:defRPr/>
            </a:pPr>
            <a:r>
              <a:rPr lang="en-US" baseline="0" dirty="0" smtClean="0"/>
              <a:t>Some PRISM screens will contain information about payments authorized in 2015 using the Social Service Payment System known as SSPS under the LTC tab. This payment system is no longer used and providers for LTSS services are now being paid by ProviderOne. ProviderOne downloads claims data to the PRISM system. </a:t>
            </a:r>
          </a:p>
          <a:p>
            <a:pPr defTabSz="465887">
              <a:defRPr/>
            </a:pPr>
            <a:endParaRPr lang="en-US" baseline="0" dirty="0" smtClean="0"/>
          </a:p>
          <a:p>
            <a:pPr defTabSz="465887">
              <a:defRPr/>
            </a:pPr>
            <a:r>
              <a:rPr lang="en-US" baseline="0" dirty="0" smtClean="0"/>
              <a:t>At this time only medical claims for services will display within the Claims section of PRISM. For example, nurse delegation and client training claims can be seen. These medical providers will also pull up if you go to the Providers section of PRISM.</a:t>
            </a:r>
          </a:p>
          <a:p>
            <a:pPr defTabSz="465887">
              <a:defRPr/>
            </a:pPr>
            <a:endParaRPr lang="en-US" baseline="0" dirty="0" smtClean="0"/>
          </a:p>
          <a:p>
            <a:pPr defTabSz="465887">
              <a:defRPr/>
            </a:pPr>
            <a:r>
              <a:rPr lang="en-US" baseline="0" dirty="0" smtClean="0"/>
              <a:t>Non-medical claims do not currently show in the Claims section. So, for example, you will not be able to see claims for an individual provider providing in-home services to an LTSS client. Non-medical claims for payment to adult family homes and assisted living facilities are also not shown. </a:t>
            </a:r>
          </a:p>
          <a:p>
            <a:pPr defTabSz="465887">
              <a:defRPr/>
            </a:pPr>
            <a:endParaRPr lang="en-US" baseline="0" dirty="0" smtClean="0"/>
          </a:p>
          <a:p>
            <a:pPr defTabSz="465887">
              <a:defRPr/>
            </a:pPr>
            <a:r>
              <a:rPr lang="en-US" baseline="0" dirty="0" smtClean="0"/>
              <a:t>Adding non-medical claims for LTSS services in PRISM is under consideration at this time</a:t>
            </a:r>
          </a:p>
          <a:p>
            <a:pPr defTabSz="465887">
              <a:defRPr/>
            </a:pPr>
            <a:endParaRPr lang="en-US" baseline="0" dirty="0" smtClean="0"/>
          </a:p>
          <a:p>
            <a:endParaRPr lang="en-US" dirty="0" smtClean="0"/>
          </a:p>
          <a:p>
            <a:endParaRPr lang="en-US" dirty="0"/>
          </a:p>
        </p:txBody>
      </p:sp>
    </p:spTree>
    <p:extLst>
      <p:ext uri="{BB962C8B-B14F-4D97-AF65-F5344CB8AC3E}">
        <p14:creationId xmlns:p14="http://schemas.microsoft.com/office/powerpoint/2010/main" val="42916048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If the video is not used then the instructor must open one of the PRISM spreadsheets for the</a:t>
            </a:r>
            <a:r>
              <a:rPr lang="en-US" b="1" baseline="0" dirty="0" smtClean="0"/>
              <a:t> vignettes and review each tab</a:t>
            </a:r>
            <a:r>
              <a:rPr lang="en-US" baseline="0" dirty="0" smtClean="0"/>
              <a:t>. Sacha’s PRISM report is contained in the Classroom Training Manual and students should be instructed to refer to this during review of a case. Instructors should consider reviewing Sacha’s PRISM report since it is contained in the manual.</a:t>
            </a:r>
          </a:p>
          <a:p>
            <a:r>
              <a:rPr lang="en-US" dirty="0" smtClean="0"/>
              <a:t> </a:t>
            </a:r>
          </a:p>
          <a:p>
            <a:r>
              <a:rPr lang="en-US" baseline="0" dirty="0" smtClean="0"/>
              <a:t>Here is Sacha’s PRISM data. In her case the total risk score is 4.08, so her expected future cost of medical care is 4 times that of the average client.</a:t>
            </a:r>
          </a:p>
          <a:p>
            <a:endParaRPr lang="en-US" baseline="0" dirty="0" smtClean="0"/>
          </a:p>
          <a:p>
            <a:pPr marL="174969" indent="-174969">
              <a:buFont typeface="Arial" pitchFamily="34" charset="0"/>
              <a:buChar char="•"/>
            </a:pPr>
            <a:r>
              <a:rPr lang="en-US" baseline="0" dirty="0" smtClean="0"/>
              <a:t>The largest contributors to the clients future expected costs are cardiovascular diagnoses at 17%, followed by renal, skeletal and pulmonary conditions.</a:t>
            </a:r>
          </a:p>
          <a:p>
            <a:endParaRPr lang="en-US" baseline="0" dirty="0" smtClean="0"/>
          </a:p>
          <a:p>
            <a:pPr marL="174969" indent="-174969">
              <a:buFont typeface="Arial" pitchFamily="34" charset="0"/>
              <a:buChar char="•"/>
            </a:pPr>
            <a:r>
              <a:rPr lang="en-US" dirty="0" smtClean="0"/>
              <a:t>Because</a:t>
            </a:r>
            <a:r>
              <a:rPr lang="en-US" baseline="0" dirty="0" smtClean="0"/>
              <a:t> of their importance as underlying drivers of behavior, a mental illness flag and substance abuse flag are added to the risk profile.</a:t>
            </a:r>
          </a:p>
          <a:p>
            <a:endParaRPr lang="en-US" dirty="0" smtClean="0"/>
          </a:p>
          <a:p>
            <a:pPr marL="174708" indent="-174708">
              <a:buFont typeface="Arial" pitchFamily="34" charset="0"/>
              <a:buChar char="•"/>
            </a:pPr>
            <a:r>
              <a:rPr lang="en-US" baseline="0" dirty="0" smtClean="0"/>
              <a:t>While the risk factors and other indicators point to what statistics tell us are most strongly associated with a clients future expected costs, they don’t tell us the behavior drivers or areas where care coordination may be most effective. </a:t>
            </a:r>
          </a:p>
          <a:p>
            <a:endParaRPr lang="en-US" baseline="0" dirty="0" smtClean="0"/>
          </a:p>
          <a:p>
            <a:r>
              <a:rPr lang="en-US" baseline="0" dirty="0" smtClean="0"/>
              <a:t>That is where your clinical judgment comes in, to look at the whole person and work with them to identify goals. </a:t>
            </a:r>
          </a:p>
          <a:p>
            <a:endParaRPr lang="en-US" dirty="0"/>
          </a:p>
        </p:txBody>
      </p:sp>
    </p:spTree>
    <p:extLst>
      <p:ext uri="{BB962C8B-B14F-4D97-AF65-F5344CB8AC3E}">
        <p14:creationId xmlns:p14="http://schemas.microsoft.com/office/powerpoint/2010/main" val="417525894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107</a:t>
            </a:fld>
            <a:endParaRPr lang="en-US" dirty="0"/>
          </a:p>
        </p:txBody>
      </p:sp>
    </p:spTree>
    <p:extLst>
      <p:ext uri="{BB962C8B-B14F-4D97-AF65-F5344CB8AC3E}">
        <p14:creationId xmlns:p14="http://schemas.microsoft.com/office/powerpoint/2010/main" val="29063875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participants to always</a:t>
            </a:r>
            <a:r>
              <a:rPr lang="en-US" baseline="0" dirty="0" smtClean="0"/>
              <a:t> check the eligibility screen to ensure that their client is currently covered by Medicaid.  Access to PRISM data varies among Care Coordinators. If the Care Coordination Organizations is not contracted to serve Medicare clients then Medicare claims data will not appear.</a:t>
            </a:r>
          </a:p>
          <a:p>
            <a:endParaRPr lang="en-US" baseline="0" dirty="0" smtClean="0"/>
          </a:p>
          <a:p>
            <a:r>
              <a:rPr lang="en-US" baseline="0" dirty="0" smtClean="0"/>
              <a:t>Check the eligibility screen to review recent managed care enrollment. This may be an indication that the client already has a HAP somewhere in the system that you should access. </a:t>
            </a:r>
          </a:p>
          <a:p>
            <a:endParaRPr lang="en-US" baseline="0" dirty="0" smtClean="0"/>
          </a:p>
          <a:p>
            <a:r>
              <a:rPr lang="en-US" baseline="0" dirty="0" smtClean="0"/>
              <a:t>Review the eligibility screen to identify gaps in coverage. These gaps may indicate periods of incarceration or homelessness resulting in a loss of coverage which could identify a challenge to locating the client.</a:t>
            </a:r>
          </a:p>
        </p:txBody>
      </p:sp>
    </p:spTree>
    <p:extLst>
      <p:ext uri="{BB962C8B-B14F-4D97-AF65-F5344CB8AC3E}">
        <p14:creationId xmlns:p14="http://schemas.microsoft.com/office/powerpoint/2010/main" val="33720363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a:t>
            </a:r>
            <a:r>
              <a:rPr lang="en-US" baseline="0" dirty="0" smtClean="0"/>
              <a:t> opening the CARE tab you can see CARE assessment dates and the assessment types. The most recent assessment will be identified as “current” and all prior assessments will be indicated as “history” in the Status column of the screen.</a:t>
            </a:r>
          </a:p>
          <a:p>
            <a:endParaRPr lang="en-US" baseline="0" dirty="0" smtClean="0"/>
          </a:p>
          <a:p>
            <a:r>
              <a:rPr lang="en-US" baseline="0" dirty="0" smtClean="0"/>
              <a:t>The Problem Description column can provide insight as to why the assessment was completed. Sometimes assessments are completed as required by the LTSS program rules and are identified as Initial or Annual assessments. </a:t>
            </a:r>
          </a:p>
          <a:p>
            <a:endParaRPr lang="en-US" baseline="0" dirty="0" smtClean="0"/>
          </a:p>
          <a:p>
            <a:r>
              <a:rPr lang="en-US" baseline="0" dirty="0" smtClean="0"/>
              <a:t>At other times the assessment is completed due to a change in the client’s condition. These assessments are identified as Significant Change assessments.</a:t>
            </a:r>
            <a:endParaRPr lang="en-US" dirty="0"/>
          </a:p>
        </p:txBody>
      </p:sp>
    </p:spTree>
    <p:extLst>
      <p:ext uri="{BB962C8B-B14F-4D97-AF65-F5344CB8AC3E}">
        <p14:creationId xmlns:p14="http://schemas.microsoft.com/office/powerpoint/2010/main" val="1096645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a:t>
            </a:fld>
            <a:endParaRPr lang="en-US" dirty="0"/>
          </a:p>
        </p:txBody>
      </p:sp>
    </p:spTree>
    <p:extLst>
      <p:ext uri="{BB962C8B-B14F-4D97-AF65-F5344CB8AC3E}">
        <p14:creationId xmlns:p14="http://schemas.microsoft.com/office/powerpoint/2010/main" val="203261728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mentioned earlier authorizations</a:t>
            </a:r>
            <a:r>
              <a:rPr lang="en-US" baseline="0" dirty="0" smtClean="0"/>
              <a:t> for LTSS services were contained within the LTC PRISM screen. </a:t>
            </a:r>
          </a:p>
          <a:p>
            <a:endParaRPr lang="en-US" baseline="0" dirty="0" smtClean="0"/>
          </a:p>
          <a:p>
            <a:r>
              <a:rPr lang="en-US" baseline="0" dirty="0" smtClean="0"/>
              <a:t>Now claims for medical LTSS services are contained in the Claims screen. Non-medical LTSS claims are currently not available under the Claims screen. Some historical SSPS authorizations prior to 2016 will show within the LTC PRISM screen. </a:t>
            </a:r>
            <a:endParaRPr lang="en-US" dirty="0"/>
          </a:p>
        </p:txBody>
      </p:sp>
    </p:spTree>
    <p:extLst>
      <p:ext uri="{BB962C8B-B14F-4D97-AF65-F5344CB8AC3E}">
        <p14:creationId xmlns:p14="http://schemas.microsoft.com/office/powerpoint/2010/main" val="341460650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CARE detail screen Care Coordinators can locate the name and phone number of the case manager for HCS, DDA, and the AAA.</a:t>
            </a:r>
          </a:p>
          <a:p>
            <a:endParaRPr lang="en-US" dirty="0" smtClean="0"/>
          </a:p>
          <a:p>
            <a:r>
              <a:rPr lang="en-US" dirty="0" smtClean="0"/>
              <a:t>Note that CARE provides the names of the PCP. This may</a:t>
            </a:r>
            <a:r>
              <a:rPr lang="en-US" baseline="0" dirty="0" smtClean="0"/>
              <a:t> be another method of locating the client for initial outreach. Click on the PCP field which will display the physician’s name, address and phone number.  If the client was recently assessed in CARE the name of the provider may be current and may help in locating clients.</a:t>
            </a:r>
            <a:endParaRPr lang="en-US" dirty="0"/>
          </a:p>
        </p:txBody>
      </p:sp>
    </p:spTree>
    <p:extLst>
      <p:ext uri="{BB962C8B-B14F-4D97-AF65-F5344CB8AC3E}">
        <p14:creationId xmlns:p14="http://schemas.microsoft.com/office/powerpoint/2010/main" val="112596572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Here is </a:t>
            </a:r>
            <a:r>
              <a:rPr lang="en-US" baseline="0" dirty="0" smtClean="0"/>
              <a:t>another method of identifying providers for locating the client for initial outreach. In the Provider screen, for each Billing and Performing Provider, you can drill down to find the physician’s name, address and phone number.  </a:t>
            </a:r>
          </a:p>
          <a:p>
            <a:pPr defTabSz="465887">
              <a:defRPr/>
            </a:pPr>
            <a:endParaRPr lang="en-US" baseline="0" dirty="0" smtClean="0"/>
          </a:p>
          <a:p>
            <a:pPr defTabSz="465887">
              <a:defRPr/>
            </a:pPr>
            <a:r>
              <a:rPr lang="en-US" baseline="0" dirty="0" smtClean="0"/>
              <a:t>If you click on the link where the arrow is, you are taken to a listing of most likely primary care providers.</a:t>
            </a:r>
          </a:p>
          <a:p>
            <a:pPr defTabSz="465887">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6F1547-F83D-4FA5-9948-4CDC6F6F0BB1}" type="slidenum">
              <a:rPr lang="en-US" smtClean="0"/>
              <a:t>112</a:t>
            </a:fld>
            <a:endParaRPr lang="en-US" dirty="0"/>
          </a:p>
        </p:txBody>
      </p:sp>
    </p:spTree>
    <p:extLst>
      <p:ext uri="{BB962C8B-B14F-4D97-AF65-F5344CB8AC3E}">
        <p14:creationId xmlns:p14="http://schemas.microsoft.com/office/powerpoint/2010/main" val="11774104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113</a:t>
            </a:fld>
            <a:endParaRPr lang="en-US" dirty="0"/>
          </a:p>
        </p:txBody>
      </p:sp>
    </p:spTree>
    <p:extLst>
      <p:ext uri="{BB962C8B-B14F-4D97-AF65-F5344CB8AC3E}">
        <p14:creationId xmlns:p14="http://schemas.microsoft.com/office/powerpoint/2010/main" val="75808467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will pause the video to check for questions and understanding.</a:t>
            </a:r>
            <a:endParaRPr lang="en-US" dirty="0"/>
          </a:p>
        </p:txBody>
      </p:sp>
    </p:spTree>
    <p:extLst>
      <p:ext uri="{BB962C8B-B14F-4D97-AF65-F5344CB8AC3E}">
        <p14:creationId xmlns:p14="http://schemas.microsoft.com/office/powerpoint/2010/main" val="24515532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Resume the video.</a:t>
            </a:r>
            <a:endParaRPr lang="en-US" dirty="0"/>
          </a:p>
        </p:txBody>
      </p:sp>
    </p:spTree>
    <p:extLst>
      <p:ext uri="{BB962C8B-B14F-4D97-AF65-F5344CB8AC3E}">
        <p14:creationId xmlns:p14="http://schemas.microsoft.com/office/powerpoint/2010/main" val="132341997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1204602"/>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Lead Organizations</a:t>
            </a:r>
            <a:r>
              <a:rPr lang="en-US" baseline="0" dirty="0" smtClean="0"/>
              <a:t> are also informed if a child is in foster care on the 834 Report they receive from the Health Care Authority when new clients are assigned to the Lead.</a:t>
            </a:r>
            <a:endParaRPr lang="en-US" dirty="0"/>
          </a:p>
        </p:txBody>
      </p:sp>
    </p:spTree>
    <p:extLst>
      <p:ext uri="{BB962C8B-B14F-4D97-AF65-F5344CB8AC3E}">
        <p14:creationId xmlns:p14="http://schemas.microsoft.com/office/powerpoint/2010/main" val="131890675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Tree>
    <p:extLst>
      <p:ext uri="{BB962C8B-B14F-4D97-AF65-F5344CB8AC3E}">
        <p14:creationId xmlns:p14="http://schemas.microsoft.com/office/powerpoint/2010/main" val="235389312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Tree>
    <p:extLst>
      <p:ext uri="{BB962C8B-B14F-4D97-AF65-F5344CB8AC3E}">
        <p14:creationId xmlns:p14="http://schemas.microsoft.com/office/powerpoint/2010/main" val="275697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Provide</a:t>
            </a:r>
            <a:r>
              <a:rPr lang="en-US" baseline="0" dirty="0" smtClean="0"/>
              <a:t> an overview of</a:t>
            </a:r>
            <a:r>
              <a:rPr lang="en-US" dirty="0" smtClean="0"/>
              <a:t> the sample HAP for Jordan</a:t>
            </a:r>
            <a:r>
              <a:rPr lang="en-US" baseline="0" dirty="0" smtClean="0"/>
              <a:t> Larson</a:t>
            </a:r>
            <a:r>
              <a:rPr lang="en-US" dirty="0" smtClean="0"/>
              <a:t> contained in the Classroom Training Manual.</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a:t>
            </a:fld>
            <a:endParaRPr lang="en-US" dirty="0"/>
          </a:p>
        </p:txBody>
      </p:sp>
    </p:spTree>
    <p:extLst>
      <p:ext uri="{BB962C8B-B14F-4D97-AF65-F5344CB8AC3E}">
        <p14:creationId xmlns:p14="http://schemas.microsoft.com/office/powerpoint/2010/main" val="25744006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are having difficulties logging into PRISM check with your Lead Organization/s. Your information must be precise, for example your e-mail address. If you have more than one e-mail address make certain that you are using the e-mail address you provided for PRISM access.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120</a:t>
            </a:fld>
            <a:endParaRPr lang="en-US" dirty="0"/>
          </a:p>
        </p:txBody>
      </p:sp>
    </p:spTree>
    <p:extLst>
      <p:ext uri="{BB962C8B-B14F-4D97-AF65-F5344CB8AC3E}">
        <p14:creationId xmlns:p14="http://schemas.microsoft.com/office/powerpoint/2010/main" val="305464117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still having problems with access please contact</a:t>
            </a:r>
            <a:r>
              <a:rPr lang="en-US" baseline="0" dirty="0" smtClean="0"/>
              <a:t> PRISM support.</a:t>
            </a:r>
            <a:endParaRPr lang="en-US" dirty="0"/>
          </a:p>
        </p:txBody>
      </p:sp>
    </p:spTree>
    <p:extLst>
      <p:ext uri="{BB962C8B-B14F-4D97-AF65-F5344CB8AC3E}">
        <p14:creationId xmlns:p14="http://schemas.microsoft.com/office/powerpoint/2010/main" val="62546108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Refer to the  profiles for the vignettes in the Classroom Training Manual</a:t>
            </a:r>
            <a:r>
              <a:rPr lang="en-US" baseline="0" dirty="0" smtClean="0"/>
              <a:t> in the Reference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122</a:t>
            </a:fld>
            <a:endParaRPr lang="en-US" dirty="0"/>
          </a:p>
        </p:txBody>
      </p:sp>
    </p:spTree>
    <p:extLst>
      <p:ext uri="{BB962C8B-B14F-4D97-AF65-F5344CB8AC3E}">
        <p14:creationId xmlns:p14="http://schemas.microsoft.com/office/powerpoint/2010/main" val="1606037114"/>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End of video. Resume instruction with the small group work on PRISM.</a:t>
            </a:r>
            <a:endParaRPr lang="en-US" baseline="0" dirty="0" smtClean="0"/>
          </a:p>
          <a:p>
            <a:endParaRPr lang="en-US" baseline="0" dirty="0" smtClean="0"/>
          </a:p>
          <a:p>
            <a:r>
              <a:rPr lang="en-US" baseline="0" dirty="0" smtClean="0"/>
              <a:t>Ask the trainees to return to their small breakout groups. For this activity use lap tops with the vignettes and Excel worksheets to do an analysis of the PRISM data and report back on a priority areas for this client from the Care Coordinators perspective. Record risk factors identified, patterns of use of services and gaps in services on the flip charts for each client. What questions may have been raised in analyzing the PRISM data?</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123</a:t>
            </a:fld>
            <a:endParaRPr lang="en-US" dirty="0"/>
          </a:p>
        </p:txBody>
      </p:sp>
    </p:spTree>
    <p:extLst>
      <p:ext uri="{BB962C8B-B14F-4D97-AF65-F5344CB8AC3E}">
        <p14:creationId xmlns:p14="http://schemas.microsoft.com/office/powerpoint/2010/main" val="4487791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53585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The Lead Organizations are required to purchase a license for the PAM through Insignia as this is a copyrighted product. The Lead Organization will be able to provide the scoring guides for the tools.</a:t>
            </a:r>
          </a:p>
          <a:p>
            <a:pPr defTabSz="465887">
              <a:defRPr/>
            </a:pPr>
            <a:endParaRPr lang="en-US" baseline="0" dirty="0" smtClean="0"/>
          </a:p>
          <a:p>
            <a:r>
              <a:rPr lang="en-US" baseline="0" dirty="0" smtClean="0"/>
              <a:t>To access the PAM, CAM or PPAM contact your Lead Organization to the use name and password to the Insignia Website. </a:t>
            </a:r>
          </a:p>
          <a:p>
            <a:endParaRPr lang="en-US" baseline="0" dirty="0" smtClean="0"/>
          </a:p>
          <a:p>
            <a:r>
              <a:rPr lang="en-US" baseline="0" dirty="0" smtClean="0"/>
              <a:t>We are aware that there are cultural differences in the way some may interpret the words. The Insignia Website also includes translations of the activation measures for some languages other than English.</a:t>
            </a:r>
          </a:p>
          <a:p>
            <a:endParaRPr lang="en-US" baseline="0" dirty="0" smtClean="0"/>
          </a:p>
          <a:p>
            <a:r>
              <a:rPr lang="en-US" baseline="0" dirty="0" smtClean="0"/>
              <a:t>Check with your Lead Organizations to see if they have purchased the “Coaching for Activation”  or the “Flourish” program. Purchase of these additional services is not required for the grant. </a:t>
            </a:r>
          </a:p>
          <a:p>
            <a:endParaRPr lang="en-US" baseline="0" dirty="0" smtClean="0"/>
          </a:p>
          <a:p>
            <a:r>
              <a:rPr lang="en-US" baseline="0" dirty="0" smtClean="0"/>
              <a:t>Lead Organizations will have various platforms for assessment so check with your Lead/s.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125</a:t>
            </a:fld>
            <a:endParaRPr lang="en-US" dirty="0"/>
          </a:p>
        </p:txBody>
      </p:sp>
    </p:spTree>
    <p:extLst>
      <p:ext uri="{BB962C8B-B14F-4D97-AF65-F5344CB8AC3E}">
        <p14:creationId xmlns:p14="http://schemas.microsoft.com/office/powerpoint/2010/main" val="231241364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HCA went with this tool because it is not disease specific. The tool is based on research. This tool can also be used for clients with mental health conditions. If your client is in a crisis you may not be able to get reliable information. This assessment must be administered once during each four month activity period. If you do not administer the tool then document the reason for not administering the assessment and the date you attempted to administer the screening.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126</a:t>
            </a:fld>
            <a:endParaRPr lang="en-US" dirty="0"/>
          </a:p>
        </p:txBody>
      </p:sp>
    </p:spTree>
    <p:extLst>
      <p:ext uri="{BB962C8B-B14F-4D97-AF65-F5344CB8AC3E}">
        <p14:creationId xmlns:p14="http://schemas.microsoft.com/office/powerpoint/2010/main" val="53681674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One of the advantages to using</a:t>
            </a:r>
            <a:r>
              <a:rPr lang="en-US" baseline="0" dirty="0" smtClean="0"/>
              <a:t> the PAM, PPAM or CAM is that the tools are universal for all chronic diseases. Other tools that have been developed by others may be specific to certain conditions, such as diabetes.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Emphasize that the three measures are proprietary and the Lead Organization possesses a license to use the three measures.</a:t>
            </a:r>
            <a:endParaRPr lang="en-US" dirty="0" smtClean="0"/>
          </a:p>
          <a:p>
            <a:endParaRPr lang="en-US" dirty="0" smtClean="0"/>
          </a:p>
          <a:p>
            <a:r>
              <a:rPr lang="en-US" dirty="0" smtClean="0"/>
              <a:t>A PAM, CAM or PPAM must be completed during each four month activity period. The PAM, CAM or PPAM does not necessarily have to be completed on the same day as the HAP. </a:t>
            </a:r>
            <a:r>
              <a:rPr lang="en-US" baseline="0" dirty="0" smtClean="0"/>
              <a:t>Your Lead Organization can supply you with the conversion charts to determine the Level of Activation derived from the score.</a:t>
            </a:r>
          </a:p>
          <a:p>
            <a:endParaRPr lang="en-US" baseline="0" dirty="0" smtClean="0"/>
          </a:p>
          <a:p>
            <a:r>
              <a:rPr lang="en-US" baseline="0" dirty="0" smtClean="0"/>
              <a:t>Ask participants to pull out the PAM, CAM and PPAM from the Classroom Training Manual. </a:t>
            </a:r>
          </a:p>
          <a:p>
            <a:endParaRPr lang="en-US" baseline="0" dirty="0" smtClean="0"/>
          </a:p>
          <a:p>
            <a:r>
              <a:rPr lang="en-US" baseline="0" dirty="0" smtClean="0"/>
              <a:t>Document on the HAP the date the survey was completed, the activation score and the Level of activation. If the client, caregiver or parent declined to complete the survey note the date it was offered and note the reason the survey was not completed. This may also may be noted in the narrative section of the client’s file.</a:t>
            </a:r>
          </a:p>
          <a:p>
            <a:endParaRPr lang="en-US" baseline="0" dirty="0" smtClean="0"/>
          </a:p>
          <a:p>
            <a:r>
              <a:rPr lang="en-US" baseline="0" dirty="0" smtClean="0"/>
              <a:t>The PPAM must be administered for children age 4 through 17. Nothing precludes a child from taking the PAM in addition to the PPAM. Results can be documented in the comment section on the HAP and/or the electronic case file.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127</a:t>
            </a:fld>
            <a:endParaRPr lang="en-US" dirty="0"/>
          </a:p>
        </p:txBody>
      </p:sp>
    </p:spTree>
    <p:extLst>
      <p:ext uri="{BB962C8B-B14F-4D97-AF65-F5344CB8AC3E}">
        <p14:creationId xmlns:p14="http://schemas.microsoft.com/office/powerpoint/2010/main" val="378068687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solidFill>
                  <a:schemeClr val="bg2">
                    <a:lumMod val="25000"/>
                  </a:schemeClr>
                </a:solidFill>
              </a:rPr>
              <a:t>Activation is a defined term built through stakeholder consensus:</a:t>
            </a:r>
          </a:p>
          <a:p>
            <a:pPr defTabSz="465887">
              <a:defRPr/>
            </a:pPr>
            <a:r>
              <a:rPr lang="en-US" dirty="0" smtClean="0">
                <a:solidFill>
                  <a:schemeClr val="bg2">
                    <a:lumMod val="25000"/>
                  </a:schemeClr>
                </a:solidFill>
              </a:rPr>
              <a:t>People</a:t>
            </a:r>
            <a:r>
              <a:rPr lang="en-US" baseline="0" dirty="0" smtClean="0">
                <a:solidFill>
                  <a:schemeClr val="bg2">
                    <a:lumMod val="25000"/>
                  </a:schemeClr>
                </a:solidFill>
              </a:rPr>
              <a:t> with higher scores tend to have better interaction with their providers. Those with lower scores may feel as if they have little ability to effect their health or the provision of their healthcare services.</a:t>
            </a:r>
          </a:p>
          <a:p>
            <a:pPr defTabSz="465887">
              <a:defRPr/>
            </a:pPr>
            <a:r>
              <a:rPr lang="en-US" baseline="0" dirty="0" smtClean="0">
                <a:solidFill>
                  <a:schemeClr val="bg2">
                    <a:lumMod val="25000"/>
                  </a:schemeClr>
                </a:solidFill>
              </a:rPr>
              <a:t> </a:t>
            </a:r>
          </a:p>
          <a:p>
            <a:pPr defTabSz="465887">
              <a:defRPr/>
            </a:pPr>
            <a:r>
              <a:rPr lang="en-US" baseline="0" dirty="0" smtClean="0">
                <a:solidFill>
                  <a:schemeClr val="bg2">
                    <a:lumMod val="25000"/>
                  </a:schemeClr>
                </a:solidFill>
              </a:rPr>
              <a:t>There is a parent activation measure if the parent is the decision maker. If 13 years old consider whether the adolescent should complete the PAM on a case by case basis because the adolescent must give consent. The tool was normed for 18 and older. Administer to the caregiver if the client is developmentally delayed and 18 years and older. </a:t>
            </a:r>
          </a:p>
          <a:p>
            <a:pPr defTabSz="465887">
              <a:defRPr/>
            </a:pPr>
            <a:endParaRPr lang="en-US" baseline="0" dirty="0" smtClean="0">
              <a:solidFill>
                <a:schemeClr val="bg2">
                  <a:lumMod val="25000"/>
                </a:schemeClr>
              </a:solidFill>
            </a:endParaRPr>
          </a:p>
          <a:p>
            <a:pPr defTabSz="465887">
              <a:defRPr/>
            </a:pPr>
            <a:r>
              <a:rPr lang="en-US" baseline="0" dirty="0" smtClean="0">
                <a:solidFill>
                  <a:schemeClr val="bg2">
                    <a:lumMod val="25000"/>
                  </a:schemeClr>
                </a:solidFill>
              </a:rPr>
              <a:t>You can administer the PAM with an adult client and the CAM with that adult’s caregiver. </a:t>
            </a:r>
          </a:p>
          <a:p>
            <a:pPr defTabSz="465887">
              <a:defRPr/>
            </a:pPr>
            <a:endParaRPr lang="en-US" dirty="0" smtClean="0">
              <a:solidFill>
                <a:schemeClr val="bg2">
                  <a:lumMod val="25000"/>
                </a:schemeClr>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128</a:t>
            </a:fld>
            <a:endParaRPr lang="en-US" dirty="0"/>
          </a:p>
        </p:txBody>
      </p:sp>
    </p:spTree>
    <p:extLst>
      <p:ext uri="{BB962C8B-B14F-4D97-AF65-F5344CB8AC3E}">
        <p14:creationId xmlns:p14="http://schemas.microsoft.com/office/powerpoint/2010/main" val="266357246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You may receive training</a:t>
            </a:r>
            <a:r>
              <a:rPr lang="en-US" baseline="0" dirty="0" smtClean="0"/>
              <a:t> on the tool by your Lead Organization which is provided by Insignia.</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129</a:t>
            </a:fld>
            <a:endParaRPr lang="en-US" dirty="0"/>
          </a:p>
        </p:txBody>
      </p:sp>
    </p:spTree>
    <p:extLst>
      <p:ext uri="{BB962C8B-B14F-4D97-AF65-F5344CB8AC3E}">
        <p14:creationId xmlns:p14="http://schemas.microsoft.com/office/powerpoint/2010/main" val="1946045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not review</a:t>
            </a:r>
            <a:r>
              <a:rPr lang="en-US" baseline="0" dirty="0" smtClean="0"/>
              <a:t> the entire document. Highlight the diagnosis, long-term goal and short term goal. Point out that this HAP provides an example of a HAP that has been completed for a 12 month cycle covering three activity periods.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a:t>
            </a:fld>
            <a:endParaRPr lang="en-US" dirty="0"/>
          </a:p>
        </p:txBody>
      </p:sp>
    </p:spTree>
    <p:extLst>
      <p:ext uri="{BB962C8B-B14F-4D97-AF65-F5344CB8AC3E}">
        <p14:creationId xmlns:p14="http://schemas.microsoft.com/office/powerpoint/2010/main" val="1797810304"/>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participants to locate the PAM in their manuals and then ask the class to take turns r</a:t>
            </a:r>
            <a:r>
              <a:rPr lang="en-US" dirty="0" smtClean="0"/>
              <a:t>eading the 13 questions on the PAM</a:t>
            </a:r>
            <a:r>
              <a:rPr lang="en-US" baseline="0" dirty="0" smtClean="0"/>
              <a:t> out loud.</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130</a:t>
            </a:fld>
            <a:endParaRPr lang="en-US" dirty="0"/>
          </a:p>
        </p:txBody>
      </p:sp>
    </p:spTree>
    <p:extLst>
      <p:ext uri="{BB962C8B-B14F-4D97-AF65-F5344CB8AC3E}">
        <p14:creationId xmlns:p14="http://schemas.microsoft.com/office/powerpoint/2010/main" val="218287412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131</a:t>
            </a:fld>
            <a:endParaRPr lang="en-US" dirty="0"/>
          </a:p>
        </p:txBody>
      </p:sp>
    </p:spTree>
    <p:extLst>
      <p:ext uri="{BB962C8B-B14F-4D97-AF65-F5344CB8AC3E}">
        <p14:creationId xmlns:p14="http://schemas.microsoft.com/office/powerpoint/2010/main" val="615840974"/>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example, Sacha ended</a:t>
            </a:r>
            <a:r>
              <a:rPr lang="en-US" baseline="0" dirty="0" smtClean="0"/>
              <a:t> up in a diabetic coma and was hospitalized. She has a paid caregiver. It may be helpful to assess the caregiver’s Level of Activation, especially if the caregiver is responsible for monitoring and administering Sacha’s insulin.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132</a:t>
            </a:fld>
            <a:endParaRPr lang="en-US" dirty="0"/>
          </a:p>
        </p:txBody>
      </p:sp>
    </p:spTree>
    <p:extLst>
      <p:ext uri="{BB962C8B-B14F-4D97-AF65-F5344CB8AC3E}">
        <p14:creationId xmlns:p14="http://schemas.microsoft.com/office/powerpoint/2010/main" val="29081362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133</a:t>
            </a:fld>
            <a:endParaRPr lang="en-US" dirty="0"/>
          </a:p>
        </p:txBody>
      </p:sp>
    </p:spTree>
    <p:extLst>
      <p:ext uri="{BB962C8B-B14F-4D97-AF65-F5344CB8AC3E}">
        <p14:creationId xmlns:p14="http://schemas.microsoft.com/office/powerpoint/2010/main" val="2293578080"/>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134</a:t>
            </a:fld>
            <a:endParaRPr lang="en-US" dirty="0"/>
          </a:p>
        </p:txBody>
      </p:sp>
    </p:spTree>
    <p:extLst>
      <p:ext uri="{BB962C8B-B14F-4D97-AF65-F5344CB8AC3E}">
        <p14:creationId xmlns:p14="http://schemas.microsoft.com/office/powerpoint/2010/main" val="272902777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goal is to complete a PAM, CAM</a:t>
            </a:r>
            <a:r>
              <a:rPr lang="en-US" baseline="0" dirty="0" smtClean="0"/>
              <a:t> or PPAM once within every four month activity period. Dates for this and any other required and optional screenings do not have to agree with the HAP begin date or begin date of a new trimester (four month activity period).</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135</a:t>
            </a:fld>
            <a:endParaRPr lang="en-US" dirty="0"/>
          </a:p>
        </p:txBody>
      </p:sp>
    </p:spTree>
    <p:extLst>
      <p:ext uri="{BB962C8B-B14F-4D97-AF65-F5344CB8AC3E}">
        <p14:creationId xmlns:p14="http://schemas.microsoft.com/office/powerpoint/2010/main" val="40970248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136</a:t>
            </a:fld>
            <a:endParaRPr lang="en-US" dirty="0"/>
          </a:p>
        </p:txBody>
      </p:sp>
    </p:spTree>
    <p:extLst>
      <p:ext uri="{BB962C8B-B14F-4D97-AF65-F5344CB8AC3E}">
        <p14:creationId xmlns:p14="http://schemas.microsoft.com/office/powerpoint/2010/main" val="36462838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137</a:t>
            </a:fld>
            <a:endParaRPr lang="en-US" dirty="0"/>
          </a:p>
        </p:txBody>
      </p:sp>
    </p:spTree>
    <p:extLst>
      <p:ext uri="{BB962C8B-B14F-4D97-AF65-F5344CB8AC3E}">
        <p14:creationId xmlns:p14="http://schemas.microsoft.com/office/powerpoint/2010/main" val="247277422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138</a:t>
            </a:fld>
            <a:endParaRPr lang="en-US" dirty="0"/>
          </a:p>
        </p:txBody>
      </p:sp>
    </p:spTree>
    <p:extLst>
      <p:ext uri="{BB962C8B-B14F-4D97-AF65-F5344CB8AC3E}">
        <p14:creationId xmlns:p14="http://schemas.microsoft.com/office/powerpoint/2010/main" val="444340341"/>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the client does not feel responsible for their own health this is an important belief to follow up with. This is a value to make the client aware of without any judgment about their belief. </a:t>
            </a:r>
          </a:p>
          <a:p>
            <a:endParaRPr lang="en-US" baseline="0" dirty="0" smtClean="0"/>
          </a:p>
          <a:p>
            <a:r>
              <a:rPr lang="en-US" baseline="0" dirty="0" smtClean="0"/>
              <a:t>If you are accompanying a client to an appointment you may want to discuss roles before going to the appointment. Ask the client what role they want you to play at the visit. Physicians have reported that joint visits have been very helpful to them and provided them with a lot of information they were lacking about their client’s condition and beliefs. Joint visits can provide an opportunity to demonstrate how to interact with their medical providers.</a:t>
            </a:r>
          </a:p>
          <a:p>
            <a:endParaRPr lang="en-US" baseline="0" dirty="0" smtClean="0"/>
          </a:p>
          <a:p>
            <a:r>
              <a:rPr lang="en-US" baseline="0" dirty="0" smtClean="0"/>
              <a:t>At Level 1 you or other collaterals may be completing more of the action steps. At this level you may provide a lot of education and coaching to move the client to take a more active role in their short term goals and action steps.</a:t>
            </a:r>
          </a:p>
          <a:p>
            <a:endParaRPr lang="en-US" baseline="0" dirty="0" smtClean="0"/>
          </a:p>
          <a:p>
            <a:r>
              <a:rPr lang="en-US" baseline="0" dirty="0" smtClean="0"/>
              <a:t>At Level 2 you will see the client taking  on more of the action steps. At this level education and coaching to better self-manage their health may be more effective than at Level 1. </a:t>
            </a:r>
          </a:p>
          <a:p>
            <a:endParaRPr lang="en-US" baseline="0" dirty="0" smtClean="0"/>
          </a:p>
          <a:p>
            <a:r>
              <a:rPr lang="en-US" baseline="0" dirty="0" smtClean="0"/>
              <a:t>If you over shoot a goal then change the goal to a smaller step. </a:t>
            </a:r>
          </a:p>
          <a:p>
            <a:endParaRPr lang="en-US" baseline="0" dirty="0" smtClean="0"/>
          </a:p>
          <a:p>
            <a:r>
              <a:rPr lang="en-US" baseline="0" dirty="0" smtClean="0"/>
              <a:t>Some people may never move beyond these levels but improvement within their level or increases in their activations score is success.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139</a:t>
            </a:fld>
            <a:endParaRPr lang="en-US" dirty="0"/>
          </a:p>
        </p:txBody>
      </p:sp>
    </p:spTree>
    <p:extLst>
      <p:ext uri="{BB962C8B-B14F-4D97-AF65-F5344CB8AC3E}">
        <p14:creationId xmlns:p14="http://schemas.microsoft.com/office/powerpoint/2010/main" val="1262087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Funding for this program is authorized through the Affordable Care Act. Any shared savings is shared with the federal government and the states.</a:t>
            </a:r>
          </a:p>
          <a:p>
            <a:endParaRPr lang="en-US" baseline="0" dirty="0" smtClean="0"/>
          </a:p>
          <a:p>
            <a:r>
              <a:rPr lang="en-US" baseline="0" dirty="0" smtClean="0"/>
              <a:t>The six services are defined for states but the states can define who can receive the services and the service areas.</a:t>
            </a:r>
          </a:p>
          <a:p>
            <a:endParaRPr lang="en-US" baseline="0" dirty="0" smtClean="0"/>
          </a:p>
          <a:p>
            <a:r>
              <a:rPr lang="en-US" baseline="0" dirty="0" smtClean="0"/>
              <a:t>As of 1/29/18 this link to the ACA was still in operation. The section on Health Homes is located in Section 2703.</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a:t>
            </a:fld>
            <a:endParaRPr lang="en-US" dirty="0"/>
          </a:p>
        </p:txBody>
      </p:sp>
    </p:spTree>
    <p:extLst>
      <p:ext uri="{BB962C8B-B14F-4D97-AF65-F5344CB8AC3E}">
        <p14:creationId xmlns:p14="http://schemas.microsoft.com/office/powerpoint/2010/main" val="25203083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At Level 3 we are closing knowledge gaps and are starting to look at stretch goals. Start considering some short range goals that may involved a longer length of time to achieve.</a:t>
            </a:r>
          </a:p>
          <a:p>
            <a:endParaRPr lang="en-US" baseline="0" dirty="0" smtClean="0"/>
          </a:p>
          <a:p>
            <a:r>
              <a:rPr lang="en-US" baseline="0" dirty="0" smtClean="0"/>
              <a:t>At Level 4 clients are trying. Expect relapse and plan for further success. Goals may need to be adjusted with the addition of new diagnoses or treatments.</a:t>
            </a:r>
          </a:p>
          <a:p>
            <a:endParaRPr lang="en-US" baseline="0" dirty="0" smtClean="0"/>
          </a:p>
          <a:p>
            <a:r>
              <a:rPr lang="en-US" baseline="0" dirty="0" smtClean="0"/>
              <a:t>Use the levels as a tool in working with clients and meeting them where they are.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140</a:t>
            </a:fld>
            <a:endParaRPr lang="en-US" dirty="0"/>
          </a:p>
        </p:txBody>
      </p:sp>
    </p:spTree>
    <p:extLst>
      <p:ext uri="{BB962C8B-B14F-4D97-AF65-F5344CB8AC3E}">
        <p14:creationId xmlns:p14="http://schemas.microsoft.com/office/powerpoint/2010/main" val="3759894670"/>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141</a:t>
            </a:fld>
            <a:endParaRPr lang="en-US" dirty="0"/>
          </a:p>
        </p:txBody>
      </p:sp>
    </p:spTree>
    <p:extLst>
      <p:ext uri="{BB962C8B-B14F-4D97-AF65-F5344CB8AC3E}">
        <p14:creationId xmlns:p14="http://schemas.microsoft.com/office/powerpoint/2010/main" val="605126498"/>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Our role</a:t>
            </a:r>
            <a:r>
              <a:rPr lang="en-US" baseline="0" dirty="0" smtClean="0"/>
              <a:t> is not to diagnose. You may want to refer the client for services to work with them.</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142</a:t>
            </a:fld>
            <a:endParaRPr lang="en-US" dirty="0"/>
          </a:p>
        </p:txBody>
      </p:sp>
    </p:spTree>
    <p:extLst>
      <p:ext uri="{BB962C8B-B14F-4D97-AF65-F5344CB8AC3E}">
        <p14:creationId xmlns:p14="http://schemas.microsoft.com/office/powerpoint/2010/main" val="62498763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143</a:t>
            </a:fld>
            <a:endParaRPr lang="en-US" dirty="0"/>
          </a:p>
        </p:txBody>
      </p:sp>
    </p:spTree>
    <p:extLst>
      <p:ext uri="{BB962C8B-B14F-4D97-AF65-F5344CB8AC3E}">
        <p14:creationId xmlns:p14="http://schemas.microsoft.com/office/powerpoint/2010/main" val="1539523612"/>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Again, do not address issues or concerns while administering</a:t>
            </a:r>
            <a:r>
              <a:rPr lang="en-US" baseline="0" dirty="0" smtClean="0"/>
              <a:t> the activation measure. Address the client’s, parent’s or caregiver’s concerns after the tool has been completed.</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144</a:t>
            </a:fld>
            <a:endParaRPr lang="en-US" dirty="0"/>
          </a:p>
        </p:txBody>
      </p:sp>
    </p:spTree>
    <p:extLst>
      <p:ext uri="{BB962C8B-B14F-4D97-AF65-F5344CB8AC3E}">
        <p14:creationId xmlns:p14="http://schemas.microsoft.com/office/powerpoint/2010/main" val="338023191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use a paper copy of the </a:t>
            </a:r>
            <a:r>
              <a:rPr lang="en-US" dirty="0" smtClean="0"/>
              <a:t>PAM,</a:t>
            </a:r>
            <a:r>
              <a:rPr lang="en-US" baseline="0" dirty="0" smtClean="0"/>
              <a:t> </a:t>
            </a:r>
            <a:r>
              <a:rPr lang="en-US" dirty="0" smtClean="0"/>
              <a:t>CAM </a:t>
            </a:r>
            <a:r>
              <a:rPr lang="en-US" dirty="0"/>
              <a:t>or Parent PAM analyze where the client, </a:t>
            </a:r>
            <a:r>
              <a:rPr lang="en-US" dirty="0" smtClean="0"/>
              <a:t>caregiver </a:t>
            </a:r>
            <a:r>
              <a:rPr lang="en-US" dirty="0"/>
              <a:t>or parent begin to agree less strongly with the statements. This can provide a clue as to which level of activation the client or representative may be reflecting. </a:t>
            </a:r>
          </a:p>
          <a:p>
            <a:endParaRPr lang="en-US" dirty="0"/>
          </a:p>
          <a:p>
            <a:r>
              <a:rPr lang="en-US" dirty="0"/>
              <a:t>Motivational interviewing has been shown to be most effective when used with </a:t>
            </a:r>
            <a:r>
              <a:rPr lang="en-US" dirty="0" smtClean="0"/>
              <a:t>clients </a:t>
            </a:r>
            <a:r>
              <a:rPr lang="en-US" dirty="0"/>
              <a:t>who are less motivated to change and with those who are more angry and oppositional.</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145</a:t>
            </a:fld>
            <a:endParaRPr lang="en-US" dirty="0"/>
          </a:p>
        </p:txBody>
      </p:sp>
    </p:spTree>
    <p:extLst>
      <p:ext uri="{BB962C8B-B14F-4D97-AF65-F5344CB8AC3E}">
        <p14:creationId xmlns:p14="http://schemas.microsoft.com/office/powerpoint/2010/main" val="1515576994"/>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146</a:t>
            </a:fld>
            <a:endParaRPr lang="en-US" dirty="0"/>
          </a:p>
        </p:txBody>
      </p:sp>
    </p:spTree>
    <p:extLst>
      <p:ext uri="{BB962C8B-B14F-4D97-AF65-F5344CB8AC3E}">
        <p14:creationId xmlns:p14="http://schemas.microsoft.com/office/powerpoint/2010/main" val="42296221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147</a:t>
            </a:fld>
            <a:endParaRPr lang="en-US" dirty="0"/>
          </a:p>
        </p:txBody>
      </p:sp>
    </p:spTree>
    <p:extLst>
      <p:ext uri="{BB962C8B-B14F-4D97-AF65-F5344CB8AC3E}">
        <p14:creationId xmlns:p14="http://schemas.microsoft.com/office/powerpoint/2010/main" val="343211365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148</a:t>
            </a:fld>
            <a:endParaRPr lang="en-US" dirty="0"/>
          </a:p>
        </p:txBody>
      </p:sp>
    </p:spTree>
    <p:extLst>
      <p:ext uri="{BB962C8B-B14F-4D97-AF65-F5344CB8AC3E}">
        <p14:creationId xmlns:p14="http://schemas.microsoft.com/office/powerpoint/2010/main" val="210894180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149</a:t>
            </a:fld>
            <a:endParaRPr lang="en-US" dirty="0"/>
          </a:p>
        </p:txBody>
      </p:sp>
    </p:spTree>
    <p:extLst>
      <p:ext uri="{BB962C8B-B14F-4D97-AF65-F5344CB8AC3E}">
        <p14:creationId xmlns:p14="http://schemas.microsoft.com/office/powerpoint/2010/main" val="30825364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a:t>
            </a:fld>
            <a:endParaRPr lang="en-US" dirty="0"/>
          </a:p>
        </p:txBody>
      </p:sp>
    </p:spTree>
    <p:extLst>
      <p:ext uri="{BB962C8B-B14F-4D97-AF65-F5344CB8AC3E}">
        <p14:creationId xmlns:p14="http://schemas.microsoft.com/office/powerpoint/2010/main" val="561051088"/>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150</a:t>
            </a:fld>
            <a:endParaRPr lang="en-US" dirty="0"/>
          </a:p>
        </p:txBody>
      </p:sp>
    </p:spTree>
    <p:extLst>
      <p:ext uri="{BB962C8B-B14F-4D97-AF65-F5344CB8AC3E}">
        <p14:creationId xmlns:p14="http://schemas.microsoft.com/office/powerpoint/2010/main" val="234220947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151</a:t>
            </a:fld>
            <a:endParaRPr lang="en-US" dirty="0"/>
          </a:p>
        </p:txBody>
      </p:sp>
    </p:spTree>
    <p:extLst>
      <p:ext uri="{BB962C8B-B14F-4D97-AF65-F5344CB8AC3E}">
        <p14:creationId xmlns:p14="http://schemas.microsoft.com/office/powerpoint/2010/main" val="43178233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PAM will not provide longitudinal</a:t>
            </a:r>
            <a:r>
              <a:rPr lang="en-US" baseline="0" dirty="0" smtClean="0"/>
              <a:t> data so you may want to print your activation measures or determine if the history of scores will be accessible in your electronic case record.</a:t>
            </a:r>
          </a:p>
          <a:p>
            <a:endParaRPr lang="en-US" baseline="0" dirty="0" smtClean="0"/>
          </a:p>
          <a:p>
            <a:r>
              <a:rPr lang="en-US" baseline="0" dirty="0" smtClean="0"/>
              <a:t>It is a best practice to retain paper copies of the PAM so they can be shared with the client to review their progress when updating the HAP.</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152</a:t>
            </a:fld>
            <a:endParaRPr lang="en-US" dirty="0"/>
          </a:p>
        </p:txBody>
      </p:sp>
    </p:spTree>
    <p:extLst>
      <p:ext uri="{BB962C8B-B14F-4D97-AF65-F5344CB8AC3E}">
        <p14:creationId xmlns:p14="http://schemas.microsoft.com/office/powerpoint/2010/main" val="346211182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153</a:t>
            </a:fld>
            <a:endParaRPr lang="en-US" dirty="0"/>
          </a:p>
        </p:txBody>
      </p:sp>
    </p:spTree>
    <p:extLst>
      <p:ext uri="{BB962C8B-B14F-4D97-AF65-F5344CB8AC3E}">
        <p14:creationId xmlns:p14="http://schemas.microsoft.com/office/powerpoint/2010/main" val="654659361"/>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provide the URL, user name, and password during the training for participants to write</a:t>
            </a:r>
            <a:r>
              <a:rPr lang="en-US" baseline="0" dirty="0" smtClean="0"/>
              <a:t> down</a:t>
            </a:r>
            <a:r>
              <a:rPr lang="en-US" dirty="0" smtClean="0"/>
              <a:t>. However, do not post this information on any Internet sites that can be accessed</a:t>
            </a:r>
            <a:r>
              <a:rPr lang="en-US" baseline="0" dirty="0" smtClean="0"/>
              <a:t> by the public</a:t>
            </a:r>
            <a:r>
              <a:rPr lang="en-US" dirty="0" smtClean="0"/>
              <a:t>.</a:t>
            </a:r>
          </a:p>
          <a:p>
            <a:endParaRPr lang="en-US" dirty="0" smtClean="0"/>
          </a:p>
          <a:p>
            <a:r>
              <a:rPr lang="en-US" dirty="0" smtClean="0"/>
              <a:t>Note: if this website is not functioning</a:t>
            </a:r>
            <a:r>
              <a:rPr lang="en-US" baseline="0" dirty="0" smtClean="0"/>
              <a:t> wait and attempt to open it a few hours later. Some have reported temporary problems accessing the website.</a:t>
            </a:r>
          </a:p>
          <a:p>
            <a:pPr marL="0" indent="0">
              <a:buNone/>
            </a:pPr>
            <a:endParaRPr lang="en-US" sz="1200" baseline="0" dirty="0" smtClean="0"/>
          </a:p>
          <a:p>
            <a:pPr marL="0" indent="0">
              <a:buNone/>
            </a:pPr>
            <a:endParaRPr lang="en-US" sz="1200" baseline="0" dirty="0" smtClean="0"/>
          </a:p>
          <a:p>
            <a:pPr marL="0" indent="0">
              <a:buNone/>
            </a:pPr>
            <a:r>
              <a:rPr lang="en-US" sz="1200" dirty="0" smtClean="0"/>
              <a:t>URL:  </a:t>
            </a:r>
            <a:r>
              <a:rPr lang="en-US" sz="1200" dirty="0" smtClean="0">
                <a:hlinkClick r:id="rId3"/>
              </a:rPr>
              <a:t>https://healthhomes.insigniahealth.com</a:t>
            </a:r>
            <a:endParaRPr lang="en-US" sz="1200" dirty="0" smtClean="0"/>
          </a:p>
          <a:p>
            <a:pPr marL="0" indent="0">
              <a:buNone/>
            </a:pPr>
            <a:r>
              <a:rPr lang="en-US" sz="1200" dirty="0" smtClean="0"/>
              <a:t>User Name: healthhomes</a:t>
            </a:r>
          </a:p>
          <a:p>
            <a:pPr marL="0" indent="0">
              <a:buNone/>
            </a:pPr>
            <a:r>
              <a:rPr lang="en-US" sz="1200" dirty="0" smtClean="0"/>
              <a:t>Password: Activation101</a:t>
            </a:r>
          </a:p>
          <a:p>
            <a:pPr marL="0" indent="0">
              <a:buNone/>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154</a:t>
            </a:fld>
            <a:endParaRPr lang="en-US" dirty="0"/>
          </a:p>
        </p:txBody>
      </p:sp>
    </p:spTree>
    <p:extLst>
      <p:ext uri="{BB962C8B-B14F-4D97-AF65-F5344CB8AC3E}">
        <p14:creationId xmlns:p14="http://schemas.microsoft.com/office/powerpoint/2010/main" val="3530148085"/>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we have practiced engagement and PRISM review let’s take a look at the PAM scores and levels and do some more brainstorming about MEETING THEM WHERE THEY ARE for engagement and action planning.  </a:t>
            </a:r>
          </a:p>
          <a:p>
            <a:endParaRPr lang="en-US" baseline="0" dirty="0" smtClean="0"/>
          </a:p>
          <a:p>
            <a:pPr>
              <a:defRPr/>
            </a:pPr>
            <a:r>
              <a:rPr lang="en-US" dirty="0" smtClean="0">
                <a:solidFill>
                  <a:schemeClr val="accent2">
                    <a:lumMod val="75000"/>
                  </a:schemeClr>
                </a:solidFill>
              </a:rPr>
              <a:t>What did you note about his/her responses to the PAM?</a:t>
            </a:r>
          </a:p>
          <a:p>
            <a:pPr>
              <a:defRPr/>
            </a:pPr>
            <a:r>
              <a:rPr lang="en-US" dirty="0" smtClean="0">
                <a:solidFill>
                  <a:schemeClr val="accent4">
                    <a:lumMod val="75000"/>
                  </a:schemeClr>
                </a:solidFill>
              </a:rPr>
              <a:t>How would you begin to work with your client in relation to their responses and Level of Activation?</a:t>
            </a:r>
          </a:p>
          <a:p>
            <a:endParaRPr lang="en-US" baseline="0" dirty="0" smtClean="0"/>
          </a:p>
          <a:p>
            <a:r>
              <a:rPr lang="en-US" baseline="0" dirty="0" smtClean="0"/>
              <a:t>Ask the groups to form their small groups. The recorder should record the PAM score and level. Then the group will discuss and answer these questions.</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155</a:t>
            </a:fld>
            <a:endParaRPr lang="en-US" dirty="0"/>
          </a:p>
        </p:txBody>
      </p:sp>
    </p:spTree>
    <p:extLst>
      <p:ext uri="{BB962C8B-B14F-4D97-AF65-F5344CB8AC3E}">
        <p14:creationId xmlns:p14="http://schemas.microsoft.com/office/powerpoint/2010/main" val="3069797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349835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157</a:t>
            </a:fld>
            <a:endParaRPr lang="en-US" dirty="0"/>
          </a:p>
        </p:txBody>
      </p:sp>
    </p:spTree>
    <p:extLst>
      <p:ext uri="{BB962C8B-B14F-4D97-AF65-F5344CB8AC3E}">
        <p14:creationId xmlns:p14="http://schemas.microsoft.com/office/powerpoint/2010/main" val="48313623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158</a:t>
            </a:fld>
            <a:endParaRPr lang="en-US" dirty="0"/>
          </a:p>
        </p:txBody>
      </p:sp>
    </p:spTree>
    <p:extLst>
      <p:ext uri="{BB962C8B-B14F-4D97-AF65-F5344CB8AC3E}">
        <p14:creationId xmlns:p14="http://schemas.microsoft.com/office/powerpoint/2010/main" val="340161289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participants to pull out their copy of the Goal Setting and Action Planning Worksheet</a:t>
            </a:r>
            <a:r>
              <a:rPr lang="en-US" baseline="0" dirty="0" smtClean="0"/>
              <a:t> from the Classroom Training Manual.</a:t>
            </a:r>
            <a:endParaRPr lang="en-US" dirty="0" smtClean="0"/>
          </a:p>
          <a:p>
            <a:endParaRPr lang="en-US" dirty="0" smtClean="0"/>
          </a:p>
          <a:p>
            <a:pPr defTabSz="465887">
              <a:defRPr/>
            </a:pPr>
            <a:r>
              <a:rPr lang="en-US" dirty="0" smtClean="0"/>
              <a:t>This is an image of the Goal Setting and Action Planning Worksheet. It can serve as one method</a:t>
            </a:r>
            <a:r>
              <a:rPr lang="en-US" baseline="0" dirty="0" smtClean="0"/>
              <a:t> for recording the client’s thoughts about setting goals and their ability to commit to those goals.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159</a:t>
            </a:fld>
            <a:endParaRPr lang="en-US" dirty="0"/>
          </a:p>
        </p:txBody>
      </p:sp>
    </p:spTree>
    <p:extLst>
      <p:ext uri="{BB962C8B-B14F-4D97-AF65-F5344CB8AC3E}">
        <p14:creationId xmlns:p14="http://schemas.microsoft.com/office/powerpoint/2010/main" val="1846520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graphic shows Washington’s Health </a:t>
            </a:r>
            <a:r>
              <a:rPr lang="en-US" dirty="0"/>
              <a:t>H</a:t>
            </a:r>
            <a:r>
              <a:rPr lang="en-US" dirty="0" smtClean="0"/>
              <a:t>ome model.</a:t>
            </a:r>
            <a:r>
              <a:rPr lang="en-US" baseline="0" dirty="0" smtClean="0"/>
              <a:t> </a:t>
            </a:r>
            <a:r>
              <a:rPr lang="en-US" dirty="0" smtClean="0"/>
              <a:t>HCA and DSHS established guidelines to qualify Health </a:t>
            </a:r>
            <a:r>
              <a:rPr lang="en-US" dirty="0"/>
              <a:t>H</a:t>
            </a:r>
            <a:r>
              <a:rPr lang="en-US" dirty="0" smtClean="0"/>
              <a:t>ome </a:t>
            </a:r>
            <a:r>
              <a:rPr lang="en-US" dirty="0"/>
              <a:t>L</a:t>
            </a:r>
            <a:r>
              <a:rPr lang="en-US" dirty="0" smtClean="0"/>
              <a:t>ead </a:t>
            </a:r>
            <a:r>
              <a:rPr lang="en-US" dirty="0"/>
              <a:t>O</a:t>
            </a:r>
            <a:r>
              <a:rPr lang="en-US" dirty="0" smtClean="0"/>
              <a:t>rganizations.</a:t>
            </a:r>
          </a:p>
          <a:p>
            <a:endParaRPr lang="en-US" b="1" dirty="0" smtClean="0"/>
          </a:p>
          <a:p>
            <a:r>
              <a:rPr lang="en-US" b="0" dirty="0" smtClean="0"/>
              <a:t>This</a:t>
            </a:r>
            <a:r>
              <a:rPr lang="en-US" b="0" baseline="0" dirty="0" smtClean="0"/>
              <a:t> image provides a graphic representation of the types of agencies that provide Health Home services:</a:t>
            </a:r>
            <a:endParaRPr lang="en-US" b="0" dirty="0" smtClean="0"/>
          </a:p>
          <a:p>
            <a:r>
              <a:rPr lang="en-US" b="1" dirty="0" smtClean="0"/>
              <a:t>Managed Care Health Insurance Plans: </a:t>
            </a:r>
          </a:p>
          <a:p>
            <a:pPr lvl="1"/>
            <a:r>
              <a:rPr lang="en-US" dirty="0" smtClean="0"/>
              <a:t>MCOs acting as Lead Organizations </a:t>
            </a:r>
          </a:p>
          <a:p>
            <a:pPr lvl="1"/>
            <a:r>
              <a:rPr lang="en-US" dirty="0" smtClean="0"/>
              <a:t>Amerigroup, Molina, UnitedHealthcare, Coordinated Care of Washington and Community Health Plan of Washington</a:t>
            </a:r>
          </a:p>
          <a:p>
            <a:r>
              <a:rPr lang="en-US" b="1" dirty="0" smtClean="0"/>
              <a:t>Lead Organizations: </a:t>
            </a:r>
            <a:r>
              <a:rPr lang="en-US" dirty="0" smtClean="0"/>
              <a:t>agencies that have a contract to provide these services</a:t>
            </a:r>
          </a:p>
          <a:p>
            <a:pPr lvl="1"/>
            <a:r>
              <a:rPr lang="en-US" dirty="0" smtClean="0"/>
              <a:t>Fee-for-Service providers for Medicaid</a:t>
            </a:r>
          </a:p>
          <a:p>
            <a:pPr lvl="1"/>
            <a:r>
              <a:rPr lang="en-US" dirty="0" smtClean="0"/>
              <a:t>For example, Community Choice, Optum and some Area Agencies on Aging </a:t>
            </a:r>
          </a:p>
          <a:p>
            <a:r>
              <a:rPr lang="en-US" b="1" dirty="0" smtClean="0"/>
              <a:t>Care Coordination Organizations: </a:t>
            </a:r>
            <a:r>
              <a:rPr lang="en-US" dirty="0" smtClean="0"/>
              <a:t>health and social service agencies in your local community</a:t>
            </a:r>
          </a:p>
          <a:p>
            <a:pPr lvl="1"/>
            <a:r>
              <a:rPr lang="en-US" dirty="0" smtClean="0"/>
              <a:t>For example, Compass Mental Health Services, Sea-Mar Community Health Centers, Multicare clinics, and some Area Agencies on Aging</a:t>
            </a:r>
          </a:p>
          <a:p>
            <a:endParaRPr lang="en-US" dirty="0" smtClean="0"/>
          </a:p>
          <a:p>
            <a:endParaRPr lang="en-US" dirty="0" smtClean="0"/>
          </a:p>
          <a:p>
            <a:r>
              <a:rPr lang="en-US" dirty="0" smtClean="0">
                <a:solidFill>
                  <a:schemeClr val="tx1"/>
                </a:solidFill>
              </a:rPr>
              <a:t>Each coverage area has </a:t>
            </a:r>
            <a:r>
              <a:rPr lang="en-US" dirty="0" smtClean="0"/>
              <a:t>L</a:t>
            </a:r>
            <a:r>
              <a:rPr lang="en-US" dirty="0" smtClean="0">
                <a:solidFill>
                  <a:schemeClr val="tx1"/>
                </a:solidFill>
              </a:rPr>
              <a:t>ead </a:t>
            </a:r>
            <a:r>
              <a:rPr lang="en-US" dirty="0" smtClean="0"/>
              <a:t>Organizations that have contracted with the HCA.</a:t>
            </a:r>
            <a:r>
              <a:rPr lang="en-US" dirty="0" smtClean="0">
                <a:solidFill>
                  <a:schemeClr val="tx1"/>
                </a:solidFill>
              </a:rPr>
              <a:t> Each Lead Organization established a network of Care </a:t>
            </a:r>
            <a:r>
              <a:rPr lang="en-US" dirty="0"/>
              <a:t>C</a:t>
            </a:r>
            <a:r>
              <a:rPr lang="en-US" dirty="0" smtClean="0">
                <a:solidFill>
                  <a:schemeClr val="tx1"/>
                </a:solidFill>
              </a:rPr>
              <a:t>oordination </a:t>
            </a:r>
            <a:r>
              <a:rPr lang="en-US" dirty="0"/>
              <a:t>O</a:t>
            </a:r>
            <a:r>
              <a:rPr lang="en-US" dirty="0" smtClean="0">
                <a:solidFill>
                  <a:schemeClr val="tx1"/>
                </a:solidFill>
              </a:rPr>
              <a:t>rganizations to bridge all service domains including medical, mental health, chemical dependency and long term services and supports.</a:t>
            </a:r>
          </a:p>
          <a:p>
            <a:endParaRPr lang="en-US" dirty="0" smtClean="0">
              <a:solidFill>
                <a:schemeClr val="tx1"/>
              </a:solidFill>
            </a:endParaRPr>
          </a:p>
          <a:p>
            <a:r>
              <a:rPr lang="en-US" dirty="0" smtClean="0">
                <a:solidFill>
                  <a:schemeClr val="tx1"/>
                </a:solidFill>
              </a:rPr>
              <a:t>A requirement of the program is a mandate for the Leads to contract with Care</a:t>
            </a:r>
            <a:r>
              <a:rPr lang="en-US" baseline="0" dirty="0" smtClean="0">
                <a:solidFill>
                  <a:schemeClr val="tx1"/>
                </a:solidFill>
              </a:rPr>
              <a:t> Coordination Organizations to provide services. The CCOs, as they are called, may include federally qualified health centers, HIV/AIDS organizations, Area Agencies on Aging, pediatric clinics and other community based medical and social service organizations. </a:t>
            </a:r>
            <a:r>
              <a:rPr lang="en-US" dirty="0" smtClean="0"/>
              <a:t>For example:</a:t>
            </a:r>
            <a:r>
              <a:rPr lang="en-US" baseline="0" dirty="0" smtClean="0"/>
              <a:t> a number of Lead </a:t>
            </a:r>
            <a:r>
              <a:rPr lang="en-US" dirty="0"/>
              <a:t>O</a:t>
            </a:r>
            <a:r>
              <a:rPr lang="en-US" baseline="0" dirty="0" smtClean="0"/>
              <a:t>rganizations have contracted with Sea-Mar Community Health Center. Sea-Mar is working in a number of coverage areas and counties. </a:t>
            </a:r>
            <a:r>
              <a:rPr lang="en-US" dirty="0" smtClean="0"/>
              <a:t>The Lead Organizations </a:t>
            </a:r>
            <a:r>
              <a:rPr lang="en-US" dirty="0"/>
              <a:t>are responsible for administrative functions, data collection and reporting and payment </a:t>
            </a:r>
            <a:r>
              <a:rPr lang="en-US" dirty="0" smtClean="0"/>
              <a:t>of </a:t>
            </a:r>
            <a:r>
              <a:rPr lang="en-US" dirty="0"/>
              <a:t>their contracted Care Coordination Organizations</a:t>
            </a:r>
            <a:r>
              <a:rPr lang="en-US" dirty="0" smtClean="0"/>
              <a:t>.</a:t>
            </a:r>
            <a:endParaRPr lang="en-US" baseline="0" dirty="0" smtClean="0"/>
          </a:p>
          <a:p>
            <a:endParaRPr lang="en-US" baseline="0" dirty="0" smtClean="0"/>
          </a:p>
          <a:p>
            <a:r>
              <a:rPr lang="en-US" baseline="0" dirty="0" smtClean="0"/>
              <a:t>Lead Organizations may also provide</a:t>
            </a:r>
            <a:r>
              <a:rPr lang="en-US" dirty="0" smtClean="0"/>
              <a:t> direct Health Home </a:t>
            </a:r>
            <a:r>
              <a:rPr lang="en-US" baseline="0" dirty="0" smtClean="0"/>
              <a:t>services. For example Northwest Regional Council and Southeast Washington Aging and Long Term Care are Leads and also provide care coordination as a subcontracted </a:t>
            </a:r>
            <a:r>
              <a:rPr lang="en-US" dirty="0"/>
              <a:t>C</a:t>
            </a:r>
            <a:r>
              <a:rPr lang="en-US" baseline="0" dirty="0" smtClean="0"/>
              <a:t>are </a:t>
            </a:r>
            <a:r>
              <a:rPr lang="en-US" dirty="0"/>
              <a:t>C</a:t>
            </a:r>
            <a:r>
              <a:rPr lang="en-US" baseline="0" dirty="0" smtClean="0"/>
              <a:t>oordination Organization.</a:t>
            </a:r>
          </a:p>
          <a:p>
            <a:endParaRPr lang="en-US" baseline="0" dirty="0" smtClean="0"/>
          </a:p>
          <a:p>
            <a:r>
              <a:rPr lang="en-US" baseline="0" dirty="0" smtClean="0"/>
              <a:t>The Lead Organizations are still in the process of contracting care coordinators to increase the network’s capacity</a:t>
            </a:r>
            <a:r>
              <a:rPr lang="en-US" dirty="0" smtClean="0"/>
              <a:t> to serve our clients</a:t>
            </a:r>
            <a:r>
              <a:rPr lang="en-US" baseline="0" dirty="0" smtClean="0"/>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1E26457-6325-1941-B038-52BD262F20B4}" type="slidenum">
              <a:rPr lang="en-US" smtClean="0"/>
              <a:pPr/>
              <a:t>16</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728178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160</a:t>
            </a:fld>
            <a:endParaRPr lang="en-US" dirty="0"/>
          </a:p>
        </p:txBody>
      </p:sp>
    </p:spTree>
    <p:extLst>
      <p:ext uri="{BB962C8B-B14F-4D97-AF65-F5344CB8AC3E}">
        <p14:creationId xmlns:p14="http://schemas.microsoft.com/office/powerpoint/2010/main" val="162125111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161</a:t>
            </a:fld>
            <a:endParaRPr lang="en-US" dirty="0"/>
          </a:p>
        </p:txBody>
      </p:sp>
    </p:spTree>
    <p:extLst>
      <p:ext uri="{BB962C8B-B14F-4D97-AF65-F5344CB8AC3E}">
        <p14:creationId xmlns:p14="http://schemas.microsoft.com/office/powerpoint/2010/main" val="181522358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162</a:t>
            </a:fld>
            <a:endParaRPr lang="en-US" dirty="0"/>
          </a:p>
        </p:txBody>
      </p:sp>
    </p:spTree>
    <p:extLst>
      <p:ext uri="{BB962C8B-B14F-4D97-AF65-F5344CB8AC3E}">
        <p14:creationId xmlns:p14="http://schemas.microsoft.com/office/powerpoint/2010/main" val="2540262414"/>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 client’s own words when recording their long term goals, short term goals, and action</a:t>
            </a:r>
            <a:r>
              <a:rPr lang="en-US" baseline="0" dirty="0" smtClean="0"/>
              <a:t> steps.</a:t>
            </a:r>
            <a:endParaRPr lang="en-US" dirty="0" smtClean="0"/>
          </a:p>
          <a:p>
            <a:endParaRPr lang="en-US" dirty="0" smtClean="0"/>
          </a:p>
          <a:p>
            <a:r>
              <a:rPr lang="en-US" dirty="0" smtClean="0"/>
              <a:t>For example;</a:t>
            </a:r>
            <a:r>
              <a:rPr lang="en-US" baseline="0" dirty="0" smtClean="0"/>
              <a:t> client’s goal is to improve heart health.</a:t>
            </a:r>
          </a:p>
          <a:p>
            <a:pPr marL="232943" indent="-232943">
              <a:buFont typeface="+mj-lt"/>
              <a:buAutoNum type="arabicPeriod"/>
            </a:pPr>
            <a:r>
              <a:rPr lang="en-US" dirty="0" smtClean="0"/>
              <a:t>Client</a:t>
            </a:r>
            <a:r>
              <a:rPr lang="en-US" baseline="0" dirty="0" smtClean="0"/>
              <a:t> makes a list of 10 favorite foods.</a:t>
            </a:r>
          </a:p>
          <a:p>
            <a:pPr marL="232943" indent="-232943">
              <a:buFont typeface="+mj-lt"/>
              <a:buAutoNum type="arabicPeriod"/>
            </a:pPr>
            <a:r>
              <a:rPr lang="en-US" baseline="0" dirty="0" smtClean="0"/>
              <a:t>Client will note carbohydrates and calorie count for the 10 food during next shopping trip on chart provided by care coordinator. (this could also be client and caregiver will review…..)</a:t>
            </a:r>
          </a:p>
          <a:p>
            <a:pPr marL="232943" indent="-232943">
              <a:buFont typeface="+mj-lt"/>
              <a:buAutoNum type="arabicPeriod"/>
            </a:pPr>
            <a:r>
              <a:rPr lang="en-US" baseline="0" dirty="0" smtClean="0"/>
              <a:t>Client and care coordinator will review this in two weeks.</a:t>
            </a:r>
          </a:p>
          <a:p>
            <a:endParaRPr lang="en-US" baseline="0" dirty="0" smtClean="0"/>
          </a:p>
          <a:p>
            <a:r>
              <a:rPr lang="en-US" baseline="0" dirty="0" smtClean="0"/>
              <a:t>In two weeks, this activity can be noted as complete.</a:t>
            </a:r>
          </a:p>
          <a:p>
            <a:r>
              <a:rPr lang="en-US" baseline="0" dirty="0" smtClean="0"/>
              <a:t>The client can then establish new action steps such as:</a:t>
            </a:r>
          </a:p>
          <a:p>
            <a:pPr marL="232943" indent="-232943">
              <a:buFont typeface="+mj-lt"/>
              <a:buAutoNum type="arabicPeriod"/>
            </a:pPr>
            <a:r>
              <a:rPr lang="en-US" baseline="0" dirty="0" smtClean="0"/>
              <a:t>Client will substitute whole wheat bread with peanut butter in the morning instead of fried egg and bacon sandwich for the next two weeks.</a:t>
            </a:r>
          </a:p>
          <a:p>
            <a:pPr marL="232943" indent="-232943">
              <a:buFont typeface="+mj-lt"/>
              <a:buAutoNum type="arabicPeriod"/>
            </a:pPr>
            <a:r>
              <a:rPr lang="en-US" baseline="0" dirty="0" smtClean="0"/>
              <a:t>Client will walk around the block two times per day for the next two weeks with use of cane and companion of choice.</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163</a:t>
            </a:fld>
            <a:endParaRPr lang="en-US" dirty="0"/>
          </a:p>
        </p:txBody>
      </p:sp>
    </p:spTree>
    <p:extLst>
      <p:ext uri="{BB962C8B-B14F-4D97-AF65-F5344CB8AC3E}">
        <p14:creationId xmlns:p14="http://schemas.microsoft.com/office/powerpoint/2010/main" val="3952625730"/>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Importance is determined by what value a person places on making the change. Self-efficacy is the belief or confidence in one's ability to achieve change. </a:t>
            </a:r>
          </a:p>
          <a:p>
            <a:pPr>
              <a:defRPr/>
            </a:pPr>
            <a:r>
              <a:rPr lang="en-US" dirty="0" smtClean="0"/>
              <a:t>When </a:t>
            </a:r>
            <a:r>
              <a:rPr lang="en-US" baseline="0" dirty="0" smtClean="0"/>
              <a:t> client</a:t>
            </a:r>
            <a:r>
              <a:rPr lang="en-US" dirty="0" smtClean="0"/>
              <a:t>s think that change is beyond their capabilities, they may not try. People who are high on importance but low on confidence need encouragement that change is possible. They also need specific ideas about how to do it. This approach promotes engagement and allows greater self-efficiency and identifies the person's greatest needs and goals.</a:t>
            </a:r>
          </a:p>
          <a:p>
            <a:pPr>
              <a:defRPr/>
            </a:pPr>
            <a:endParaRPr lang="en-US" dirty="0" smtClean="0"/>
          </a:p>
          <a:p>
            <a:pPr eaLnBrk="1" hangingPunct="1">
              <a:defRPr/>
            </a:pPr>
            <a:r>
              <a:rPr lang="en-US" dirty="0" smtClean="0">
                <a:latin typeface="Arial" charset="0"/>
              </a:rPr>
              <a:t>One of the methods to elicit change talk is using </a:t>
            </a:r>
            <a:r>
              <a:rPr lang="en-US" b="0" dirty="0" smtClean="0">
                <a:latin typeface="Arial" charset="0"/>
              </a:rPr>
              <a:t>the Importance-Confidence Ruler When using this skill, it is extremely important to first pick a target behavior (e.g. smoking, marijuana use). The ruler must be focused on whatever the specific target behavior is, not on general behavior.</a:t>
            </a:r>
          </a:p>
          <a:p>
            <a:pPr eaLnBrk="1" hangingPunct="1">
              <a:defRPr/>
            </a:pPr>
            <a:r>
              <a:rPr lang="en-US" b="0" dirty="0" smtClean="0">
                <a:latin typeface="Arial" charset="0"/>
              </a:rPr>
              <a:t>For example, when asked, “On a 0-10 scale with 10 being the most important, how important is it for you right now to quit smoking?” A client may say, “About a 6.”  A follow up question might be, “What keeps it from being a 5?”  This question will elicit some statements about the importance of changing </a:t>
            </a:r>
            <a:r>
              <a:rPr lang="en-US" dirty="0" smtClean="0">
                <a:latin typeface="Arial" charset="0"/>
              </a:rPr>
              <a:t>the behavior.  </a:t>
            </a:r>
          </a:p>
          <a:p>
            <a:pPr eaLnBrk="1" hangingPunct="1">
              <a:defRPr/>
            </a:pPr>
            <a:endParaRPr lang="en-US" i="1" dirty="0" smtClean="0">
              <a:latin typeface="Arial" charset="0"/>
            </a:endParaRPr>
          </a:p>
          <a:p>
            <a:pPr eaLnBrk="1" hangingPunct="1">
              <a:defRPr/>
            </a:pPr>
            <a:r>
              <a:rPr lang="en-US" dirty="0" smtClean="0">
                <a:latin typeface="Arial" charset="0"/>
              </a:rPr>
              <a:t>After asking how confident the client feels about changing the behavior (let’s assume they say “5”), a follow up question may be, “What would it take for you to get to a 6?”  The answer to this question may lead to the beginning of an initial treatment plan.</a:t>
            </a:r>
          </a:p>
          <a:p>
            <a:pPr eaLnBrk="1" hangingPunct="1">
              <a:defRPr/>
            </a:pPr>
            <a:endParaRPr lang="en-US" dirty="0" smtClean="0">
              <a:latin typeface="Arial" charset="0"/>
            </a:endParaRPr>
          </a:p>
          <a:p>
            <a:pPr eaLnBrk="1" hangingPunct="1">
              <a:defRPr/>
            </a:pPr>
            <a:r>
              <a:rPr lang="en-US" dirty="0" smtClean="0">
                <a:latin typeface="Arial" charset="0"/>
              </a:rPr>
              <a:t>Asking the</a:t>
            </a:r>
            <a:r>
              <a:rPr lang="en-US" baseline="0" dirty="0" smtClean="0">
                <a:latin typeface="Arial" charset="0"/>
              </a:rPr>
              <a:t> client about their level of readiness can lead to a discussion about the barriers the client perceives that is impacting their readiness to begin working on their self-management of their chronic diseases or other goals they have identified.</a:t>
            </a:r>
            <a:r>
              <a:rPr lang="en-US" dirty="0" smtClean="0">
                <a:latin typeface="Arial" charset="0"/>
              </a:rPr>
              <a:t> </a:t>
            </a:r>
          </a:p>
          <a:p>
            <a:pPr eaLnBrk="1" hangingPunct="1">
              <a:defRPr/>
            </a:pPr>
            <a:endParaRPr lang="en-US" dirty="0" smtClean="0">
              <a:latin typeface="Arial"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164</a:t>
            </a:fld>
            <a:endParaRPr lang="en-US" dirty="0"/>
          </a:p>
        </p:txBody>
      </p:sp>
    </p:spTree>
    <p:extLst>
      <p:ext uri="{BB962C8B-B14F-4D97-AF65-F5344CB8AC3E}">
        <p14:creationId xmlns:p14="http://schemas.microsoft.com/office/powerpoint/2010/main" val="1175055738"/>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Ask</a:t>
            </a:r>
            <a:r>
              <a:rPr lang="en-US" baseline="0" dirty="0" smtClean="0"/>
              <a:t> your Lead for access to the Insignia website that contains “Coaching for Activation” if the Lead has purchased this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165</a:t>
            </a:fld>
            <a:endParaRPr lang="en-US" dirty="0"/>
          </a:p>
        </p:txBody>
      </p:sp>
    </p:spTree>
    <p:extLst>
      <p:ext uri="{BB962C8B-B14F-4D97-AF65-F5344CB8AC3E}">
        <p14:creationId xmlns:p14="http://schemas.microsoft.com/office/powerpoint/2010/main" val="158159538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client’s level of activation.</a:t>
            </a:r>
          </a:p>
          <a:p>
            <a:pPr marL="174708" indent="-174708">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166</a:t>
            </a:fld>
            <a:endParaRPr lang="en-US" dirty="0"/>
          </a:p>
        </p:txBody>
      </p:sp>
    </p:spTree>
    <p:extLst>
      <p:ext uri="{BB962C8B-B14F-4D97-AF65-F5344CB8AC3E}">
        <p14:creationId xmlns:p14="http://schemas.microsoft.com/office/powerpoint/2010/main" val="2468618419"/>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When the client indicates that they agree or strongly agree reinforce this with them and discuss what they have done that makes them positive about these health</a:t>
            </a:r>
            <a:r>
              <a:rPr lang="en-US" baseline="0" dirty="0" smtClean="0"/>
              <a:t> statements.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167</a:t>
            </a:fld>
            <a:endParaRPr lang="en-US" dirty="0"/>
          </a:p>
        </p:txBody>
      </p:sp>
    </p:spTree>
    <p:extLst>
      <p:ext uri="{BB962C8B-B14F-4D97-AF65-F5344CB8AC3E}">
        <p14:creationId xmlns:p14="http://schemas.microsoft.com/office/powerpoint/2010/main" val="1862730497"/>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sounds like . . .”</a:t>
            </a:r>
          </a:p>
          <a:p>
            <a:pPr eaLnBrk="1" hangingPunct="1"/>
            <a:r>
              <a:rPr lang="en-US" dirty="0" smtClean="0"/>
              <a:t>“It seems as if . . .”</a:t>
            </a:r>
          </a:p>
          <a:p>
            <a:pPr eaLnBrk="1" hangingPunct="1"/>
            <a:r>
              <a:rPr lang="en-US" dirty="0" smtClean="0"/>
              <a:t>“What I hear you saying . . .”</a:t>
            </a:r>
          </a:p>
          <a:p>
            <a:pPr eaLnBrk="1" hangingPunct="1"/>
            <a:r>
              <a:rPr lang="en-US" dirty="0" smtClean="0"/>
              <a:t>“I get a sense that . . .”</a:t>
            </a:r>
          </a:p>
          <a:p>
            <a:pPr eaLnBrk="1" hangingPunct="1"/>
            <a:r>
              <a:rPr lang="en-US" dirty="0" smtClean="0"/>
              <a:t>“It feels as though . . .”</a:t>
            </a:r>
          </a:p>
          <a:p>
            <a:pPr eaLnBrk="1" hangingPunct="1">
              <a:lnSpc>
                <a:spcPct val="90000"/>
              </a:lnSpc>
              <a:buFont typeface="Wingdings" charset="2"/>
              <a:buNone/>
            </a:pPr>
            <a:r>
              <a:rPr lang="en-US" dirty="0"/>
              <a:t>“It wasn’t your idea to come to see me today”</a:t>
            </a:r>
          </a:p>
          <a:p>
            <a:pPr eaLnBrk="1" hangingPunct="1">
              <a:lnSpc>
                <a:spcPct val="90000"/>
              </a:lnSpc>
              <a:buFont typeface="Wingdings" charset="2"/>
              <a:buNone/>
            </a:pPr>
            <a:r>
              <a:rPr lang="en-US" dirty="0"/>
              <a:t>	-”You feel pretty discouraged right now”</a:t>
            </a:r>
          </a:p>
          <a:p>
            <a:pPr eaLnBrk="1" hangingPunct="1">
              <a:lnSpc>
                <a:spcPct val="90000"/>
              </a:lnSpc>
              <a:buFont typeface="Wingdings" charset="2"/>
              <a:buNone/>
            </a:pPr>
            <a:r>
              <a:rPr lang="en-US" dirty="0"/>
              <a:t>	-”You have mixed feelings about your drug use”</a:t>
            </a:r>
          </a:p>
          <a:p>
            <a:pPr eaLnBrk="1" hangingPunct="1"/>
            <a:r>
              <a:rPr lang="en-US" dirty="0" smtClean="0"/>
              <a:t>“Help me to understand.  On the one hand you . . .  and on the other hand . .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168</a:t>
            </a:fld>
            <a:endParaRPr lang="en-US" dirty="0"/>
          </a:p>
        </p:txBody>
      </p:sp>
    </p:spTree>
    <p:extLst>
      <p:ext uri="{BB962C8B-B14F-4D97-AF65-F5344CB8AC3E}">
        <p14:creationId xmlns:p14="http://schemas.microsoft.com/office/powerpoint/2010/main" val="351478509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Use the PRISM and PAM results to look at these issues.</a:t>
            </a:r>
          </a:p>
          <a:p>
            <a:r>
              <a:rPr lang="en-US" b="0" u="sng" dirty="0" smtClean="0"/>
              <a:t>Things to consider:</a:t>
            </a:r>
          </a:p>
          <a:p>
            <a:pPr marL="640594" lvl="1" indent="-174708">
              <a:buFont typeface="Arial" panose="020B0604020202020204" pitchFamily="34" charset="0"/>
              <a:buChar char="•"/>
            </a:pPr>
            <a:r>
              <a:rPr lang="en-US" b="0" dirty="0" smtClean="0"/>
              <a:t>What does the client</a:t>
            </a:r>
            <a:r>
              <a:rPr lang="en-US" b="0" baseline="0" dirty="0" smtClean="0"/>
              <a:t> perceive as their most pressing health problem?</a:t>
            </a:r>
            <a:endParaRPr lang="en-US" b="0" dirty="0" smtClean="0"/>
          </a:p>
          <a:p>
            <a:pPr marL="640594" lvl="1" indent="-174708">
              <a:buFont typeface="Arial" panose="020B0604020202020204" pitchFamily="34" charset="0"/>
              <a:buChar char="•"/>
            </a:pPr>
            <a:r>
              <a:rPr lang="en-US" b="0" dirty="0" smtClean="0"/>
              <a:t>What might reduce the impact of the progression of illness and functional disability</a:t>
            </a:r>
          </a:p>
          <a:p>
            <a:pPr marL="640594" lvl="1" indent="-174708">
              <a:buFont typeface="Arial" panose="020B0604020202020204" pitchFamily="34" charset="0"/>
              <a:buChar char="•"/>
            </a:pPr>
            <a:r>
              <a:rPr lang="en-US" b="0" dirty="0" smtClean="0"/>
              <a:t>What</a:t>
            </a:r>
            <a:r>
              <a:rPr lang="en-US" b="0" baseline="0" dirty="0" smtClean="0"/>
              <a:t> could m</a:t>
            </a:r>
            <a:r>
              <a:rPr lang="en-US" b="0" dirty="0" smtClean="0"/>
              <a:t>aximize self-management skills and level of activation</a:t>
            </a:r>
          </a:p>
          <a:p>
            <a:pPr marL="640594" lvl="1" indent="-174708">
              <a:buFont typeface="Arial" panose="020B0604020202020204" pitchFamily="34" charset="0"/>
              <a:buChar char="•"/>
            </a:pPr>
            <a:r>
              <a:rPr lang="en-US" b="0" dirty="0" smtClean="0"/>
              <a:t>Does</a:t>
            </a:r>
            <a:r>
              <a:rPr lang="en-US" b="0" baseline="0" dirty="0" smtClean="0"/>
              <a:t> the client lack </a:t>
            </a:r>
            <a:r>
              <a:rPr lang="en-US" b="0" dirty="0" smtClean="0"/>
              <a:t>access to needed healthcare services for enrollees with multiple chronic conditions?  If so, how</a:t>
            </a:r>
            <a:r>
              <a:rPr lang="en-US" b="0" baseline="0" dirty="0" smtClean="0"/>
              <a:t> can the need for care be addressed?</a:t>
            </a:r>
            <a:endParaRPr lang="en-US" b="0" dirty="0" smtClean="0"/>
          </a:p>
          <a:p>
            <a:pPr marL="640594" lvl="1" indent="-174708">
              <a:buFont typeface="Arial" panose="020B0604020202020204" pitchFamily="34" charset="0"/>
              <a:buChar char="•"/>
            </a:pPr>
            <a:r>
              <a:rPr lang="en-US" b="0" dirty="0" smtClean="0"/>
              <a:t>Check</a:t>
            </a:r>
            <a:r>
              <a:rPr lang="en-US" b="0" baseline="0" dirty="0" smtClean="0"/>
              <a:t> for client's understand of approp</a:t>
            </a:r>
            <a:r>
              <a:rPr lang="en-US" b="0" dirty="0" smtClean="0"/>
              <a:t>riate use and understanding of prescription drugs</a:t>
            </a:r>
          </a:p>
          <a:p>
            <a:pPr marL="640594" lvl="1" indent="-174708">
              <a:buFont typeface="Arial" panose="020B0604020202020204" pitchFamily="34" charset="0"/>
              <a:buChar char="•"/>
            </a:pPr>
            <a:r>
              <a:rPr lang="en-US" b="0" dirty="0" smtClean="0"/>
              <a:t>What action steps might reduce unnecessary emergency department visits</a:t>
            </a:r>
          </a:p>
          <a:p>
            <a:pPr marL="640594" lvl="1" indent="-174708">
              <a:buFont typeface="Arial" panose="020B0604020202020204" pitchFamily="34" charset="0"/>
              <a:buChar char="•"/>
            </a:pPr>
            <a:r>
              <a:rPr lang="en-US" b="0" dirty="0" smtClean="0"/>
              <a:t>Are there ways to avoid</a:t>
            </a:r>
            <a:r>
              <a:rPr lang="en-US" b="0" baseline="0" dirty="0" smtClean="0"/>
              <a:t> preventable</a:t>
            </a:r>
            <a:r>
              <a:rPr lang="en-US" b="0" dirty="0" smtClean="0"/>
              <a:t> hospitalization?</a:t>
            </a:r>
          </a:p>
          <a:p>
            <a:pPr marL="640594" lvl="1" indent="-174708">
              <a:buFont typeface="Arial" panose="020B0604020202020204" pitchFamily="34" charset="0"/>
              <a:buChar char="•"/>
            </a:pPr>
            <a:r>
              <a:rPr lang="en-US" b="0" dirty="0" smtClean="0"/>
              <a:t>Does</a:t>
            </a:r>
            <a:r>
              <a:rPr lang="en-US" b="0" baseline="0" dirty="0" smtClean="0"/>
              <a:t> the client have a caregiver?  Would it help to engage him/her in the plan?</a:t>
            </a:r>
            <a:endParaRPr lang="en-US" b="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169</a:t>
            </a:fld>
            <a:endParaRPr lang="en-US" dirty="0"/>
          </a:p>
        </p:txBody>
      </p:sp>
    </p:spTree>
    <p:extLst>
      <p:ext uri="{BB962C8B-B14F-4D97-AF65-F5344CB8AC3E}">
        <p14:creationId xmlns:p14="http://schemas.microsoft.com/office/powerpoint/2010/main" val="878085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ProviderOne is the payment mechanism to pay the Lead Organizations and the Lead pays the Care Coordination Organization or CCO.</a:t>
            </a:r>
          </a:p>
          <a:p>
            <a:endParaRPr lang="en-US" baseline="0" dirty="0" smtClean="0"/>
          </a:p>
          <a:p>
            <a:r>
              <a:rPr lang="en-US" baseline="0" dirty="0" smtClean="0"/>
              <a:t>There are seven coverage areas with multiple Leads and multiple CCOs.</a:t>
            </a:r>
          </a:p>
          <a:p>
            <a:r>
              <a:rPr lang="en-US" baseline="0" dirty="0" smtClean="0"/>
              <a:t>When the program began in June 2013, 8,000 clients were identified as eligible for the services.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a:t>
            </a:fld>
            <a:endParaRPr lang="en-US" dirty="0"/>
          </a:p>
        </p:txBody>
      </p:sp>
    </p:spTree>
    <p:extLst>
      <p:ext uri="{BB962C8B-B14F-4D97-AF65-F5344CB8AC3E}">
        <p14:creationId xmlns:p14="http://schemas.microsoft.com/office/powerpoint/2010/main" val="2987038710"/>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rPr>
              <a:t>Affirming is to be a witness to another’s challenges and strengths.  An affirmation is different from praising ; praising can be interpreted as being condescending (I am above you and can tell you, you are a “good girl or boy”). Praising can also  focus too much on the counselor’s value system rather than the client’s value system.  Affirmations are closely tied to values; what feels affirming to one person may feel false to another.  Here, your choice of words are very important; tie the affirmation closely to the client’s perception of their experience.  </a:t>
            </a:r>
          </a:p>
          <a:p>
            <a:pPr eaLnBrk="1" hangingPunct="1"/>
            <a:endParaRPr lang="en-US" dirty="0">
              <a:latin typeface="Arial" charset="0"/>
            </a:endParaRP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170</a:t>
            </a:fld>
            <a:endParaRPr lang="en-US" dirty="0"/>
          </a:p>
        </p:txBody>
      </p:sp>
    </p:spTree>
    <p:extLst>
      <p:ext uri="{BB962C8B-B14F-4D97-AF65-F5344CB8AC3E}">
        <p14:creationId xmlns:p14="http://schemas.microsoft.com/office/powerpoint/2010/main" val="364342052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group what value lies behind these goals:</a:t>
            </a:r>
          </a:p>
          <a:p>
            <a:r>
              <a:rPr lang="en-US" dirty="0" smtClean="0"/>
              <a:t>I want to feel better  - HEALTH, STRENGTH,</a:t>
            </a:r>
            <a:r>
              <a:rPr lang="en-US" baseline="0" dirty="0" smtClean="0"/>
              <a:t> </a:t>
            </a:r>
            <a:endParaRPr lang="en-US" dirty="0" smtClean="0"/>
          </a:p>
          <a:p>
            <a:r>
              <a:rPr lang="en-US" dirty="0" smtClean="0"/>
              <a:t>I want to be more independent – INDEPENDENCE,</a:t>
            </a:r>
            <a:r>
              <a:rPr lang="en-US" baseline="0" dirty="0" smtClean="0"/>
              <a:t> FREEDOM, CHOICE</a:t>
            </a:r>
          </a:p>
          <a:p>
            <a:r>
              <a:rPr lang="en-US" baseline="0" dirty="0" smtClean="0"/>
              <a:t>I want to be able to attend church with my family – SPIRITUALITY, FAMILY</a:t>
            </a:r>
          </a:p>
          <a:p>
            <a:r>
              <a:rPr lang="en-US" baseline="0" dirty="0" smtClean="0"/>
              <a:t>I want to see my grandchildren grow up – LONGEVITY, ENERGY, FAMILY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171</a:t>
            </a:fld>
            <a:endParaRPr lang="en-US" dirty="0"/>
          </a:p>
        </p:txBody>
      </p:sp>
    </p:spTree>
    <p:extLst>
      <p:ext uri="{BB962C8B-B14F-4D97-AF65-F5344CB8AC3E}">
        <p14:creationId xmlns:p14="http://schemas.microsoft.com/office/powerpoint/2010/main" val="1674436437"/>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172</a:t>
            </a:fld>
            <a:endParaRPr lang="en-US" dirty="0"/>
          </a:p>
        </p:txBody>
      </p:sp>
    </p:spTree>
    <p:extLst>
      <p:ext uri="{BB962C8B-B14F-4D97-AF65-F5344CB8AC3E}">
        <p14:creationId xmlns:p14="http://schemas.microsoft.com/office/powerpoint/2010/main" val="259646944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there others you would like to add to this list?</a:t>
            </a:r>
          </a:p>
          <a:p>
            <a:endParaRPr lang="en-US" dirty="0" smtClean="0"/>
          </a:p>
          <a:p>
            <a:r>
              <a:rPr lang="en-US" dirty="0" smtClean="0"/>
              <a:t>As the trainer you do not have to discuss every barrier on the slide, highlight one or two with examples from your own experience or refer to the following examples:</a:t>
            </a:r>
          </a:p>
          <a:p>
            <a:endParaRPr lang="en-US" dirty="0" smtClean="0"/>
          </a:p>
          <a:p>
            <a:r>
              <a:rPr lang="en-US" dirty="0" smtClean="0"/>
              <a:t>Ambivalence: for example</a:t>
            </a:r>
            <a:r>
              <a:rPr lang="en-US" baseline="0" dirty="0" smtClean="0"/>
              <a:t> on one hand I’d like to lose weight and on the other hand fresh food will cost more money.</a:t>
            </a:r>
          </a:p>
          <a:p>
            <a:r>
              <a:rPr lang="en-US" baseline="0" dirty="0" smtClean="0"/>
              <a:t>Support system: is it helpful or not helpful to support their change?</a:t>
            </a:r>
          </a:p>
          <a:p>
            <a:r>
              <a:rPr lang="en-US" baseline="0" dirty="0" smtClean="0"/>
              <a:t>Energy levels: how does fatigue caused by their diagnoses impact their energy levels?</a:t>
            </a:r>
          </a:p>
          <a:p>
            <a:r>
              <a:rPr lang="en-US" dirty="0" smtClean="0"/>
              <a:t>Social isolation: this may</a:t>
            </a:r>
            <a:r>
              <a:rPr lang="en-US" baseline="0" dirty="0" smtClean="0"/>
              <a:t> happen in residential settings.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173</a:t>
            </a:fld>
            <a:endParaRPr lang="en-US" dirty="0"/>
          </a:p>
        </p:txBody>
      </p:sp>
    </p:spTree>
    <p:extLst>
      <p:ext uri="{BB962C8B-B14F-4D97-AF65-F5344CB8AC3E}">
        <p14:creationId xmlns:p14="http://schemas.microsoft.com/office/powerpoint/2010/main" val="4065648818"/>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filling out the Action Planning and Goal Setting Worksheet as you begin discussion about the goals of the HAP.</a:t>
            </a:r>
          </a:p>
          <a:p>
            <a:r>
              <a:rPr lang="en-US" dirty="0" smtClean="0"/>
              <a:t>Make a list and see if the client has any action steps they want to try.</a:t>
            </a:r>
          </a:p>
          <a:p>
            <a:r>
              <a:rPr lang="en-US" dirty="0" smtClean="0"/>
              <a:t>Ask them if they would like you to provide any ideas or information. Would they like you to make a referral to a service</a:t>
            </a:r>
            <a:r>
              <a:rPr lang="en-US" baseline="0" dirty="0" smtClean="0"/>
              <a:t> to help them gain education about their conditions?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174</a:t>
            </a:fld>
            <a:endParaRPr lang="en-US" dirty="0"/>
          </a:p>
        </p:txBody>
      </p:sp>
    </p:spTree>
    <p:extLst>
      <p:ext uri="{BB962C8B-B14F-4D97-AF65-F5344CB8AC3E}">
        <p14:creationId xmlns:p14="http://schemas.microsoft.com/office/powerpoint/2010/main" val="15422933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pick up the rope!</a:t>
            </a:r>
          </a:p>
          <a:p>
            <a:r>
              <a:rPr lang="en-US" dirty="0" smtClean="0"/>
              <a:t>Resistance is normal!  It is impossible to persuade or coerce the client to change; rather it is the client’s responsibility to decide for themselves whether or not to change and what steps they will take.  But, you can help the client find their own reasons for change, provide information, support and offer alternative perspectives.</a:t>
            </a:r>
          </a:p>
          <a:p>
            <a:endParaRPr lang="en-US" baseline="0" dirty="0" smtClean="0"/>
          </a:p>
          <a:p>
            <a:r>
              <a:rPr lang="en-US" baseline="0" dirty="0" smtClean="0"/>
              <a:t>Resistance if often related to fear of the unknown, the fear of what change may bring.</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175</a:t>
            </a:fld>
            <a:endParaRPr lang="en-US" dirty="0"/>
          </a:p>
        </p:txBody>
      </p:sp>
    </p:spTree>
    <p:extLst>
      <p:ext uri="{BB962C8B-B14F-4D97-AF65-F5344CB8AC3E}">
        <p14:creationId xmlns:p14="http://schemas.microsoft.com/office/powerpoint/2010/main" val="3206531459"/>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latin typeface="Trebuchet MS" pitchFamily="34" charset="0"/>
              </a:rPr>
              <a:t>Providing low-key feedback, rolling with resistance (e.g., avoiding arguments, shifting focus) and use of a supportive, warm, </a:t>
            </a:r>
            <a:r>
              <a:rPr lang="en-US" dirty="0" smtClean="0">
                <a:latin typeface="Trebuchet MS" pitchFamily="34" charset="0"/>
              </a:rPr>
              <a:t>non-judgmental </a:t>
            </a:r>
            <a:r>
              <a:rPr lang="en-US" dirty="0">
                <a:latin typeface="Trebuchet MS" pitchFamily="34" charset="0"/>
              </a:rPr>
              <a:t>collaborative approach can be very effective.  Conveying genuine empathy (understanding) through words and tone of voice, and demonstrating concern and an awareness of the client’s experiences reduces resistance!</a:t>
            </a:r>
          </a:p>
          <a:p>
            <a:pPr defTabSz="465887">
              <a:defRPr/>
            </a:pPr>
            <a:endParaRPr lang="en-US" dirty="0">
              <a:latin typeface="Trebuchet MS" pitchFamily="34"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176</a:t>
            </a:fld>
            <a:endParaRPr lang="en-US" dirty="0"/>
          </a:p>
        </p:txBody>
      </p:sp>
    </p:spTree>
    <p:extLst>
      <p:ext uri="{BB962C8B-B14F-4D97-AF65-F5344CB8AC3E}">
        <p14:creationId xmlns:p14="http://schemas.microsoft.com/office/powerpoint/2010/main" val="415153893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Ask participants </a:t>
            </a:r>
            <a:r>
              <a:rPr lang="en-US" dirty="0"/>
              <a:t>to break </a:t>
            </a:r>
            <a:r>
              <a:rPr lang="en-US" dirty="0" smtClean="0"/>
              <a:t>into </a:t>
            </a:r>
            <a:r>
              <a:rPr lang="en-US" dirty="0"/>
              <a:t>pairs. Each member will take a turn as the speaker and the listener. </a:t>
            </a:r>
            <a:r>
              <a:rPr lang="en-US" dirty="0" smtClean="0"/>
              <a:t>Allow</a:t>
            </a:r>
            <a:r>
              <a:rPr lang="en-US" baseline="0" dirty="0" smtClean="0"/>
              <a:t> about five minutes for each person to act as the speaker and the listener. Go to the next slide and ask participants to report how it went. </a:t>
            </a:r>
            <a:endParaRPr lang="en-US" dirty="0"/>
          </a:p>
          <a:p>
            <a:pPr marL="372709" indent="-288850">
              <a:defRPr/>
            </a:pPr>
            <a:endParaRPr lang="en-US" dirty="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177</a:t>
            </a:fld>
            <a:endParaRPr lang="en-US" dirty="0"/>
          </a:p>
        </p:txBody>
      </p:sp>
    </p:spTree>
    <p:extLst>
      <p:ext uri="{BB962C8B-B14F-4D97-AF65-F5344CB8AC3E}">
        <p14:creationId xmlns:p14="http://schemas.microsoft.com/office/powerpoint/2010/main" val="391090684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Debrief with participants</a:t>
            </a:r>
            <a:r>
              <a:rPr lang="en-US" baseline="0" dirty="0" smtClean="0"/>
              <a:t> after the exercise. These questions optional and may be used to encourage discussion. They do not need to be discussed if the participants are willingly sharing their experiences.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178</a:t>
            </a:fld>
            <a:endParaRPr lang="en-US" dirty="0"/>
          </a:p>
        </p:txBody>
      </p:sp>
    </p:spTree>
    <p:extLst>
      <p:ext uri="{BB962C8B-B14F-4D97-AF65-F5344CB8AC3E}">
        <p14:creationId xmlns:p14="http://schemas.microsoft.com/office/powerpoint/2010/main" val="189654735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emphasize this slide with participants,</a:t>
            </a:r>
            <a:r>
              <a:rPr lang="en-US" baseline="0" dirty="0" smtClean="0"/>
              <a:t> it is really important to stress how effective their work will be with their clients.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179</a:t>
            </a:fld>
            <a:endParaRPr lang="en-US" dirty="0"/>
          </a:p>
        </p:txBody>
      </p:sp>
    </p:spTree>
    <p:extLst>
      <p:ext uri="{BB962C8B-B14F-4D97-AF65-F5344CB8AC3E}">
        <p14:creationId xmlns:p14="http://schemas.microsoft.com/office/powerpoint/2010/main" val="4007545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list of credentials</a:t>
            </a:r>
            <a:r>
              <a:rPr lang="en-US" baseline="0" dirty="0" smtClean="0"/>
              <a:t> does not include all classifications. There are a few other degrees that qualify. The point is that Care Coordinators are not lay staff.</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a:t>
            </a:fld>
            <a:endParaRPr lang="en-US" dirty="0"/>
          </a:p>
        </p:txBody>
      </p:sp>
    </p:spTree>
    <p:extLst>
      <p:ext uri="{BB962C8B-B14F-4D97-AF65-F5344CB8AC3E}">
        <p14:creationId xmlns:p14="http://schemas.microsoft.com/office/powerpoint/2010/main" val="3562808840"/>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the stage by explaining</a:t>
            </a:r>
            <a:r>
              <a:rPr lang="en-US" baseline="0" dirty="0" smtClean="0"/>
              <a:t> that what was covered in Day One will prepare them for the Health Action Plan on Day Two.</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180</a:t>
            </a:fld>
            <a:endParaRPr lang="en-US" dirty="0"/>
          </a:p>
        </p:txBody>
      </p:sp>
    </p:spTree>
    <p:extLst>
      <p:ext uri="{BB962C8B-B14F-4D97-AF65-F5344CB8AC3E}">
        <p14:creationId xmlns:p14="http://schemas.microsoft.com/office/powerpoint/2010/main" val="234284212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689330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ends Day One.</a:t>
            </a:r>
          </a:p>
          <a:p>
            <a:endParaRPr lang="en-US" dirty="0"/>
          </a:p>
        </p:txBody>
      </p:sp>
    </p:spTree>
    <p:extLst>
      <p:ext uri="{BB962C8B-B14F-4D97-AF65-F5344CB8AC3E}">
        <p14:creationId xmlns:p14="http://schemas.microsoft.com/office/powerpoint/2010/main" val="130759270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1200502"/>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a:t>
            </a:r>
            <a:r>
              <a:rPr lang="en-US" baseline="0" dirty="0" smtClean="0"/>
              <a:t> to this section of their Classroom Training Manual to review the HAP and prepare for working with their clients to apply the PRISM data, activation scores and levels, and create a HAP. Refer to the HAP for Bobby Smith in the Classroom Training Manual while reviewing the data fields for the HAP form.</a:t>
            </a:r>
          </a:p>
          <a:p>
            <a:endParaRPr lang="en-US" baseline="0" dirty="0" smtClean="0"/>
          </a:p>
          <a:p>
            <a:r>
              <a:rPr lang="en-US" baseline="0" dirty="0" smtClean="0"/>
              <a:t>Lead Organizations may have different forms or electronic platforms but all of them will contain the same data elements for the HAP.</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184</a:t>
            </a:fld>
            <a:endParaRPr lang="en-US" dirty="0"/>
          </a:p>
        </p:txBody>
      </p:sp>
    </p:spTree>
    <p:extLst>
      <p:ext uri="{BB962C8B-B14F-4D97-AF65-F5344CB8AC3E}">
        <p14:creationId xmlns:p14="http://schemas.microsoft.com/office/powerpoint/2010/main" val="916576309"/>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185</a:t>
            </a:fld>
            <a:endParaRPr lang="en-US" dirty="0"/>
          </a:p>
        </p:txBody>
      </p:sp>
    </p:spTree>
    <p:extLst>
      <p:ext uri="{BB962C8B-B14F-4D97-AF65-F5344CB8AC3E}">
        <p14:creationId xmlns:p14="http://schemas.microsoft.com/office/powerpoint/2010/main" val="252054349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For example, if a client says her long term goal is to be happy, ask the client how will you know when you are happy, what will that look like to you? What would need to change in order for you to be happy? Use motivational interviewing techniques to assist the client in defining what they want. Consider their level of activation and how much help, coaching and support may be needed to support them in making behavioral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186</a:t>
            </a:fld>
            <a:endParaRPr lang="en-US" dirty="0"/>
          </a:p>
        </p:txBody>
      </p:sp>
    </p:spTree>
    <p:extLst>
      <p:ext uri="{BB962C8B-B14F-4D97-AF65-F5344CB8AC3E}">
        <p14:creationId xmlns:p14="http://schemas.microsoft.com/office/powerpoint/2010/main" val="9533902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187</a:t>
            </a:fld>
            <a:endParaRPr lang="en-US" dirty="0"/>
          </a:p>
        </p:txBody>
      </p:sp>
    </p:spTree>
    <p:extLst>
      <p:ext uri="{BB962C8B-B14F-4D97-AF65-F5344CB8AC3E}">
        <p14:creationId xmlns:p14="http://schemas.microsoft.com/office/powerpoint/2010/main" val="357462865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to the sample HAP completed</a:t>
            </a:r>
            <a:r>
              <a:rPr lang="en-US" baseline="0" dirty="0" smtClean="0"/>
              <a:t> for Bobby Smith in the Reference Section of the Classroom Training Manual during the presentation of the next slides reviewing the data fields for the HAP. </a:t>
            </a:r>
          </a:p>
          <a:p>
            <a:endParaRPr lang="en-US" baseline="0" dirty="0" smtClean="0"/>
          </a:p>
          <a:p>
            <a:r>
              <a:rPr lang="en-US" baseline="0" dirty="0" smtClean="0"/>
              <a:t>The blank HAP contained in the Forms and Tools Section of the Classroom Training Manual may be used for the breakout group for the HAP or the trainer may provide additional copies for this activity.</a:t>
            </a:r>
            <a:endParaRPr lang="en-US" dirty="0" smtClean="0"/>
          </a:p>
          <a:p>
            <a:r>
              <a:rPr lang="en-US" dirty="0" smtClean="0"/>
              <a:t>Use the updated form and instructions with a revision date of 9/2017. It is posted on the HCA Website</a:t>
            </a:r>
            <a:r>
              <a:rPr lang="en-US" baseline="0" dirty="0" smtClean="0"/>
              <a:t> and the DSHS Forms Website.</a:t>
            </a:r>
          </a:p>
          <a:p>
            <a:endParaRPr lang="en-US" baseline="0" dirty="0" smtClean="0"/>
          </a:p>
          <a:p>
            <a:r>
              <a:rPr lang="en-US" baseline="0" dirty="0" smtClean="0"/>
              <a:t>Check with your Lead and your organization to find out how and where the HAP and other documentation will be completed. You will need to determine if you are going to add health home records into existing client records or establish additional client records.</a:t>
            </a:r>
          </a:p>
          <a:p>
            <a:endParaRPr lang="en-US" baseline="0" dirty="0" smtClean="0"/>
          </a:p>
          <a:p>
            <a:r>
              <a:rPr lang="en-US" baseline="0" dirty="0" smtClean="0"/>
              <a:t>Lead Organizations may design a form or electronic system to gather this information and any additional information they may want.</a:t>
            </a:r>
          </a:p>
          <a:p>
            <a:endParaRPr lang="en-US" baseline="0" dirty="0" smtClean="0"/>
          </a:p>
          <a:p>
            <a:r>
              <a:rPr lang="en-US" baseline="0" dirty="0" smtClean="0"/>
              <a:t>Refer participants to the Classroom Training Manual and encourage them to review the Health Home Care Coordinator Documentation Guide on their own time.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188</a:t>
            </a:fld>
            <a:endParaRPr lang="en-US" dirty="0"/>
          </a:p>
        </p:txBody>
      </p:sp>
    </p:spTree>
    <p:extLst>
      <p:ext uri="{BB962C8B-B14F-4D97-AF65-F5344CB8AC3E}">
        <p14:creationId xmlns:p14="http://schemas.microsoft.com/office/powerpoint/2010/main" val="138491640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Detailed</a:t>
            </a:r>
            <a:r>
              <a:rPr lang="en-US" baseline="0" dirty="0" smtClean="0"/>
              <a:t> instructions for the HAP can be found on DSHS form 10-481 Instructions on the HCA Website. The instructions will provide information needed to fill out every data field on the form.</a:t>
            </a:r>
          </a:p>
          <a:p>
            <a:endParaRPr lang="en-US" baseline="0" dirty="0" smtClean="0"/>
          </a:p>
          <a:p>
            <a:r>
              <a:rPr lang="en-US" baseline="0" dirty="0" smtClean="0"/>
              <a:t>The instructions are included in the Classroom Training Manual after the HAP form and should have a revision date of September 2017.</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189</a:t>
            </a:fld>
            <a:endParaRPr lang="en-US" dirty="0"/>
          </a:p>
        </p:txBody>
      </p:sp>
    </p:spTree>
    <p:extLst>
      <p:ext uri="{BB962C8B-B14F-4D97-AF65-F5344CB8AC3E}">
        <p14:creationId xmlns:p14="http://schemas.microsoft.com/office/powerpoint/2010/main" val="2683794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asked if Hospice clients are eligible for health home services please refer to the answer below. Otherwise, do not include discussion about hospice as this may create confusion.</a:t>
            </a:r>
          </a:p>
          <a:p>
            <a:endParaRPr lang="en-US" dirty="0"/>
          </a:p>
          <a:p>
            <a:r>
              <a:rPr lang="en-US" dirty="0" smtClean="0"/>
              <a:t>Clients who receive </a:t>
            </a:r>
            <a:r>
              <a:rPr lang="en-US" dirty="0"/>
              <a:t>Hospice </a:t>
            </a:r>
            <a:r>
              <a:rPr lang="en-US" dirty="0" smtClean="0"/>
              <a:t>care:</a:t>
            </a:r>
            <a:endParaRPr lang="en-US" dirty="0"/>
          </a:p>
          <a:p>
            <a:r>
              <a:rPr lang="en-US" dirty="0"/>
              <a:t> </a:t>
            </a:r>
          </a:p>
          <a:p>
            <a:pPr lvl="0"/>
            <a:r>
              <a:rPr lang="en-US" baseline="0" dirty="0" smtClean="0"/>
              <a:t>     </a:t>
            </a:r>
            <a:r>
              <a:rPr lang="en-US" dirty="0" smtClean="0"/>
              <a:t>If </a:t>
            </a:r>
            <a:r>
              <a:rPr lang="en-US" dirty="0"/>
              <a:t>a Managed Care enrolled client is eligible for Health Home services </a:t>
            </a:r>
            <a:r>
              <a:rPr lang="en-US" b="1" dirty="0"/>
              <a:t>and</a:t>
            </a:r>
            <a:r>
              <a:rPr lang="en-US" dirty="0"/>
              <a:t> enters/chooses Hospice care benefits through the Managed Care Organization (MCO), the client continues to be enrolled with the MCO and therefore eligible for continued Health Home services.</a:t>
            </a:r>
          </a:p>
          <a:p>
            <a:pPr lvl="0"/>
            <a:r>
              <a:rPr lang="en-US" baseline="0" dirty="0" smtClean="0"/>
              <a:t>     </a:t>
            </a:r>
            <a:r>
              <a:rPr lang="en-US" dirty="0" smtClean="0"/>
              <a:t>If </a:t>
            </a:r>
            <a:r>
              <a:rPr lang="en-US" dirty="0"/>
              <a:t>the client is no longer eligible for Managed Care but continues to be eligible for Health Home services as a Fee-for-Service or Dual eligible client </a:t>
            </a:r>
            <a:r>
              <a:rPr lang="en-US" b="1" dirty="0"/>
              <a:t>and</a:t>
            </a:r>
            <a:r>
              <a:rPr lang="en-US" dirty="0"/>
              <a:t> then enters/chooses Hospice care, the client is no longer eligible for Health Home services and will not be enrolled with a Qualified Health Home lead.</a:t>
            </a:r>
          </a:p>
          <a:p>
            <a:pPr lvl="0"/>
            <a:r>
              <a:rPr lang="en-US" dirty="0" smtClean="0"/>
              <a:t>     Medicaid </a:t>
            </a:r>
            <a:r>
              <a:rPr lang="en-US" dirty="0"/>
              <a:t>clients including Dual Eligible clients, not enrolled in managed care, who are receiving Hospice services are not eligible for Health Home enrollment</a:t>
            </a:r>
            <a:r>
              <a:rPr lang="en-US" dirty="0" smtClean="0"/>
              <a:t>.</a:t>
            </a:r>
          </a:p>
          <a:p>
            <a:pPr lvl="0"/>
            <a:endParaRPr lang="en-US" dirty="0" smtClean="0"/>
          </a:p>
          <a:p>
            <a:r>
              <a:rPr lang="en-US" sz="1200" kern="1200" dirty="0" smtClean="0">
                <a:solidFill>
                  <a:schemeClr val="tx1"/>
                </a:solidFill>
                <a:effectLst/>
                <a:latin typeface="+mn-lt"/>
                <a:ea typeface="+mn-ea"/>
                <a:cs typeface="+mn-cs"/>
              </a:rPr>
              <a:t>If a Health Home client goes into Hospice they do not automatically lose Health Home eligibility, but if their enrollment is disturbed for any reason ProviderOne will not (may not) allow us to re-enroll them into the Health Home program.</a:t>
            </a:r>
          </a:p>
          <a:p>
            <a:r>
              <a:rPr lang="en-US" sz="1200" kern="1200" dirty="0" smtClean="0">
                <a:solidFill>
                  <a:schemeClr val="tx1"/>
                </a:solidFill>
                <a:effectLst/>
                <a:latin typeface="+mn-lt"/>
                <a:ea typeface="+mn-ea"/>
                <a:cs typeface="+mn-cs"/>
              </a:rPr>
              <a:t>I suspect that this is not what you wanted to hear. My best recommendation is to check enrollment prior to servicing Hospice clients. But of course that is true of all clients.</a:t>
            </a:r>
          </a:p>
          <a:p>
            <a:pPr lvl="0"/>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a:t>
            </a:fld>
            <a:endParaRPr lang="en-US" dirty="0"/>
          </a:p>
        </p:txBody>
      </p:sp>
    </p:spTree>
    <p:extLst>
      <p:ext uri="{BB962C8B-B14F-4D97-AF65-F5344CB8AC3E}">
        <p14:creationId xmlns:p14="http://schemas.microsoft.com/office/powerpoint/2010/main" val="267430671"/>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There are no</a:t>
            </a:r>
            <a:r>
              <a:rPr lang="en-US" baseline="0" dirty="0" smtClean="0"/>
              <a:t> plans at this time to translate the HAP form. Care Coordinators may use an interpreter to review the finished HAP with the client and collaterals. Document how, when, and where the HAP was reviewed and when the client received a copy of the HAP. It is a requirement that the client must receive a copy of their HAP and any updated HAPs.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191</a:t>
            </a:fld>
            <a:endParaRPr lang="en-US" dirty="0"/>
          </a:p>
        </p:txBody>
      </p:sp>
    </p:spTree>
    <p:extLst>
      <p:ext uri="{BB962C8B-B14F-4D97-AF65-F5344CB8AC3E}">
        <p14:creationId xmlns:p14="http://schemas.microsoft.com/office/powerpoint/2010/main" val="153163743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Lead Organization and Care Coordination Organization will determine policies and procedures</a:t>
            </a:r>
            <a:r>
              <a:rPr lang="en-US" baseline="0" dirty="0" smtClean="0"/>
              <a:t> for documentation.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192</a:t>
            </a:fld>
            <a:endParaRPr lang="en-US" dirty="0"/>
          </a:p>
        </p:txBody>
      </p:sp>
    </p:spTree>
    <p:extLst>
      <p:ext uri="{BB962C8B-B14F-4D97-AF65-F5344CB8AC3E}">
        <p14:creationId xmlns:p14="http://schemas.microsoft.com/office/powerpoint/2010/main" val="397727171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HAP is updated when the client opts out by entering an end date for the HAP and selecting the</a:t>
            </a:r>
            <a:r>
              <a:rPr lang="en-US" baseline="0" dirty="0" smtClean="0"/>
              <a:t> reason code indicating that the client opted out.</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193</a:t>
            </a:fld>
            <a:endParaRPr lang="en-US" dirty="0"/>
          </a:p>
        </p:txBody>
      </p:sp>
    </p:spTree>
    <p:extLst>
      <p:ext uri="{BB962C8B-B14F-4D97-AF65-F5344CB8AC3E}">
        <p14:creationId xmlns:p14="http://schemas.microsoft.com/office/powerpoint/2010/main" val="1837285895"/>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195</a:t>
            </a:fld>
            <a:endParaRPr lang="en-US" dirty="0"/>
          </a:p>
        </p:txBody>
      </p:sp>
    </p:spTree>
    <p:extLst>
      <p:ext uri="{BB962C8B-B14F-4D97-AF65-F5344CB8AC3E}">
        <p14:creationId xmlns:p14="http://schemas.microsoft.com/office/powerpoint/2010/main" val="115415288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196</a:t>
            </a:fld>
            <a:endParaRPr lang="en-US" dirty="0"/>
          </a:p>
        </p:txBody>
      </p:sp>
    </p:spTree>
    <p:extLst>
      <p:ext uri="{BB962C8B-B14F-4D97-AF65-F5344CB8AC3E}">
        <p14:creationId xmlns:p14="http://schemas.microsoft.com/office/powerpoint/2010/main" val="3569060523"/>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months of the year are listed in the footer to help participants.</a:t>
            </a:r>
          </a:p>
          <a:p>
            <a:endParaRPr lang="en-US" baseline="0" dirty="0" smtClean="0"/>
          </a:p>
          <a:p>
            <a:r>
              <a:rPr lang="en-US" baseline="0" dirty="0" smtClean="0"/>
              <a:t>The Activity Period Worksheet is located in Section A – Agenda of the Classroom Training Manual.</a:t>
            </a:r>
            <a:endParaRPr lang="en-US" dirty="0"/>
          </a:p>
        </p:txBody>
      </p:sp>
    </p:spTree>
    <p:extLst>
      <p:ext uri="{BB962C8B-B14F-4D97-AF65-F5344CB8AC3E}">
        <p14:creationId xmlns:p14="http://schemas.microsoft.com/office/powerpoint/2010/main" val="214795959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198</a:t>
            </a:fld>
            <a:endParaRPr lang="en-US" dirty="0"/>
          </a:p>
        </p:txBody>
      </p:sp>
    </p:spTree>
    <p:extLst>
      <p:ext uri="{BB962C8B-B14F-4D97-AF65-F5344CB8AC3E}">
        <p14:creationId xmlns:p14="http://schemas.microsoft.com/office/powerpoint/2010/main" val="3491538747"/>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sz="1200" dirty="0" smtClean="0"/>
              <a:t>What are the dates for the first activity period if the client opts in May 1, 2018</a:t>
            </a:r>
          </a:p>
          <a:p>
            <a:pPr marL="342900" indent="-342900">
              <a:buAutoNum type="arabicPeriod"/>
            </a:pPr>
            <a:r>
              <a:rPr lang="en-US" sz="1200" dirty="0" smtClean="0"/>
              <a:t>What are the dates for the second activity period?</a:t>
            </a:r>
          </a:p>
          <a:p>
            <a:pPr marL="342900" indent="-342900">
              <a:buAutoNum type="arabicPeriod"/>
            </a:pPr>
            <a:r>
              <a:rPr lang="en-US" sz="1200" dirty="0" smtClean="0"/>
              <a:t>What are the dates for the third activity period?</a:t>
            </a:r>
          </a:p>
          <a:p>
            <a:pPr marL="342900" indent="-342900">
              <a:buAutoNum type="arabicPeriod"/>
            </a:pPr>
            <a:r>
              <a:rPr lang="en-US" sz="1200" dirty="0" smtClean="0"/>
              <a:t>What is the start date for the next HAP year cycle?</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199</a:t>
            </a:fld>
            <a:endParaRPr lang="en-US" dirty="0"/>
          </a:p>
        </p:txBody>
      </p:sp>
    </p:spTree>
    <p:extLst>
      <p:ext uri="{BB962C8B-B14F-4D97-AF65-F5344CB8AC3E}">
        <p14:creationId xmlns:p14="http://schemas.microsoft.com/office/powerpoint/2010/main" val="923301203"/>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200</a:t>
            </a:fld>
            <a:endParaRPr lang="en-US" dirty="0"/>
          </a:p>
        </p:txBody>
      </p:sp>
    </p:spTree>
    <p:extLst>
      <p:ext uri="{BB962C8B-B14F-4D97-AF65-F5344CB8AC3E}">
        <p14:creationId xmlns:p14="http://schemas.microsoft.com/office/powerpoint/2010/main" val="1506832761"/>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If the client opts in July 13, 2018:</a:t>
            </a:r>
          </a:p>
          <a:p>
            <a:pPr marL="800100" lvl="1" indent="-342900">
              <a:buAutoNum type="arabicPeriod"/>
            </a:pPr>
            <a:r>
              <a:rPr lang="en-US" sz="2400" dirty="0" smtClean="0"/>
              <a:t>What are the dates for the first activity period?</a:t>
            </a:r>
          </a:p>
          <a:p>
            <a:pPr marL="800100" lvl="1" indent="-342900">
              <a:buAutoNum type="arabicPeriod"/>
            </a:pPr>
            <a:r>
              <a:rPr lang="en-US" sz="2400" dirty="0" smtClean="0"/>
              <a:t>What are the dates for the second activity period?</a:t>
            </a:r>
          </a:p>
          <a:p>
            <a:pPr marL="800100" lvl="1" indent="-342900">
              <a:buAutoNum type="arabicPeriod"/>
            </a:pPr>
            <a:r>
              <a:rPr lang="en-US" sz="2400" dirty="0" smtClean="0"/>
              <a:t>What are the dates for the third activity period?</a:t>
            </a:r>
          </a:p>
          <a:p>
            <a:pPr marL="800100" lvl="1" indent="-342900">
              <a:buAutoNum type="arabicPeriod"/>
            </a:pPr>
            <a:r>
              <a:rPr lang="en-US" sz="2400" dirty="0" smtClean="0"/>
              <a:t>What is the start date for the next HAP year cycle?</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201</a:t>
            </a:fld>
            <a:endParaRPr lang="en-US" dirty="0"/>
          </a:p>
        </p:txBody>
      </p:sp>
    </p:spTree>
    <p:extLst>
      <p:ext uri="{BB962C8B-B14F-4D97-AF65-F5344CB8AC3E}">
        <p14:creationId xmlns:p14="http://schemas.microsoft.com/office/powerpoint/2010/main" val="51438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Used</a:t>
            </a:r>
            <a:r>
              <a:rPr lang="en-US" baseline="0" dirty="0" smtClean="0"/>
              <a:t> with permission from Dr. Laura Gottlieb, MD.</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a:t>
            </a:fld>
            <a:endParaRPr lang="en-US" dirty="0"/>
          </a:p>
        </p:txBody>
      </p:sp>
    </p:spTree>
    <p:extLst>
      <p:ext uri="{BB962C8B-B14F-4D97-AF65-F5344CB8AC3E}">
        <p14:creationId xmlns:p14="http://schemas.microsoft.com/office/powerpoint/2010/main" val="1533399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The Centers for Medicare and Medicaid Services, known as CMS, wanted the states to focus on diagnoses. Washington state wanted to look at a constellation of needs and conditions that we wanted to consider for this program. In addition, Washington chose to have a predictive risk score of 1.5 or greater. We identify this through the PRISM system. PRISM is updated weekly and looks at services used by all SSI Medicaid client to determine the norm for services used. PRISM then compares individual clients against this norm and identifies their risk scores. Once you have a risk score of 1.5 you are eligible. Once enrolled if their risk score decreases they are still eligible. We close the case only when the client chooses to opt out of the program or is no longer eligible for Medicaid.</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a:t>
            </a:fld>
            <a:endParaRPr lang="en-US" dirty="0"/>
          </a:p>
        </p:txBody>
      </p:sp>
    </p:spTree>
    <p:extLst>
      <p:ext uri="{BB962C8B-B14F-4D97-AF65-F5344CB8AC3E}">
        <p14:creationId xmlns:p14="http://schemas.microsoft.com/office/powerpoint/2010/main" val="291587953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202</a:t>
            </a:fld>
            <a:endParaRPr lang="en-US" dirty="0"/>
          </a:p>
        </p:txBody>
      </p:sp>
    </p:spTree>
    <p:extLst>
      <p:ext uri="{BB962C8B-B14F-4D97-AF65-F5344CB8AC3E}">
        <p14:creationId xmlns:p14="http://schemas.microsoft.com/office/powerpoint/2010/main" val="14490372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Don’t get bogged down in the details of these screens. Inform the participants that the Instructions will be helpful when they begin to complete their first HAP. They may wish to refer to this PowerPoint as they begin their first HAP.</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203</a:t>
            </a:fld>
            <a:endParaRPr lang="en-US" dirty="0"/>
          </a:p>
        </p:txBody>
      </p:sp>
    </p:spTree>
    <p:extLst>
      <p:ext uri="{BB962C8B-B14F-4D97-AF65-F5344CB8AC3E}">
        <p14:creationId xmlns:p14="http://schemas.microsoft.com/office/powerpoint/2010/main" val="1814466118"/>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Encourage the participants</a:t>
            </a:r>
            <a:r>
              <a:rPr lang="en-US" baseline="0" dirty="0" smtClean="0"/>
              <a:t> to leave the HAP end date blank until the end of the one-year cycle. Do not enter the end date in advance as this can be misleading if another CCO inherits the HAP and thinks that it is closed. </a:t>
            </a:r>
          </a:p>
          <a:p>
            <a:pPr defTabSz="931774">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204</a:t>
            </a:fld>
            <a:endParaRPr lang="en-US" dirty="0"/>
          </a:p>
        </p:txBody>
      </p:sp>
    </p:spTree>
    <p:extLst>
      <p:ext uri="{BB962C8B-B14F-4D97-AF65-F5344CB8AC3E}">
        <p14:creationId xmlns:p14="http://schemas.microsoft.com/office/powerpoint/2010/main" val="339576130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205</a:t>
            </a:fld>
            <a:endParaRPr lang="en-US" dirty="0"/>
          </a:p>
        </p:txBody>
      </p:sp>
    </p:spTree>
    <p:extLst>
      <p:ext uri="{BB962C8B-B14F-4D97-AF65-F5344CB8AC3E}">
        <p14:creationId xmlns:p14="http://schemas.microsoft.com/office/powerpoint/2010/main" val="506581294"/>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Options for gender include:</a:t>
            </a:r>
          </a:p>
          <a:p>
            <a:pPr lvl="1"/>
            <a:r>
              <a:rPr lang="en-US" dirty="0">
                <a:solidFill>
                  <a:schemeClr val="accent5">
                    <a:lumMod val="50000"/>
                  </a:schemeClr>
                </a:solidFill>
              </a:rPr>
              <a:t>Male</a:t>
            </a:r>
          </a:p>
          <a:p>
            <a:pPr lvl="1"/>
            <a:r>
              <a:rPr lang="en-US" dirty="0">
                <a:solidFill>
                  <a:srgbClr val="0000FF"/>
                </a:solidFill>
              </a:rPr>
              <a:t>Female</a:t>
            </a:r>
          </a:p>
          <a:p>
            <a:pPr lvl="1"/>
            <a:r>
              <a:rPr lang="en-US" dirty="0">
                <a:solidFill>
                  <a:schemeClr val="accent5">
                    <a:lumMod val="50000"/>
                  </a:schemeClr>
                </a:solidFill>
              </a:rPr>
              <a:t>Unknown: check this field until the gender of the client becomes known</a:t>
            </a:r>
          </a:p>
          <a:p>
            <a:pPr lvl="1"/>
            <a:r>
              <a:rPr lang="en-US" dirty="0">
                <a:solidFill>
                  <a:srgbClr val="0000FF"/>
                </a:solidFill>
              </a:rPr>
              <a:t>Other: client does not identify as male or female</a:t>
            </a:r>
          </a:p>
          <a:p>
            <a:pPr lvl="2"/>
            <a:r>
              <a:rPr lang="en-US" dirty="0">
                <a:solidFill>
                  <a:srgbClr val="6E6E6E"/>
                </a:solidFill>
              </a:rPr>
              <a:t>May be transgender male to female</a:t>
            </a:r>
          </a:p>
          <a:p>
            <a:pPr lvl="2"/>
            <a:r>
              <a:rPr lang="en-US" dirty="0">
                <a:solidFill>
                  <a:srgbClr val="6E6E6E"/>
                </a:solidFill>
              </a:rPr>
              <a:t>May be transgender female to male</a:t>
            </a:r>
          </a:p>
          <a:p>
            <a:pPr lvl="0" algn="l"/>
            <a:endParaRPr lang="en-US" dirty="0" smtClean="0">
              <a:solidFill>
                <a:srgbClr val="6E6E6E"/>
              </a:solidFill>
            </a:endParaRPr>
          </a:p>
          <a:p>
            <a:pPr lvl="0" algn="l"/>
            <a:r>
              <a:rPr lang="en-US" dirty="0" smtClean="0">
                <a:solidFill>
                  <a:srgbClr val="6E6E6E"/>
                </a:solidFill>
              </a:rPr>
              <a:t>These classifications align with the data fields for OneHealthPort, which is used</a:t>
            </a:r>
            <a:r>
              <a:rPr lang="en-US" baseline="0" dirty="0" smtClean="0">
                <a:solidFill>
                  <a:srgbClr val="6E6E6E"/>
                </a:solidFill>
              </a:rPr>
              <a:t> to transport the HAP information to the state.</a:t>
            </a:r>
            <a:endParaRPr lang="en-US" dirty="0" smtClean="0">
              <a:solidFill>
                <a:srgbClr val="6E6E6E"/>
              </a:solidFill>
            </a:endParaRPr>
          </a:p>
          <a:p>
            <a:pPr lvl="0" algn="l"/>
            <a:endParaRPr lang="en-US" dirty="0" smtClean="0">
              <a:solidFill>
                <a:srgbClr val="6E6E6E"/>
              </a:solidFill>
            </a:endParaRPr>
          </a:p>
          <a:p>
            <a:pPr lvl="0" algn="l"/>
            <a:r>
              <a:rPr lang="en-US" dirty="0" smtClean="0">
                <a:solidFill>
                  <a:srgbClr val="6E6E6E"/>
                </a:solidFill>
              </a:rPr>
              <a:t>Gender impacts the scoring for what is considered</a:t>
            </a:r>
            <a:r>
              <a:rPr lang="en-US" baseline="0" dirty="0" smtClean="0">
                <a:solidFill>
                  <a:srgbClr val="6E6E6E"/>
                </a:solidFill>
              </a:rPr>
              <a:t> acceptable levels of alcohol consumption for the AUDIT screening. AUDIT is the Alcohol Use and Disorders Identification Test. Males are allowed to consume more alcohol than females due to make up of their bodies and still be considered within acceptable amounts of consumption.</a:t>
            </a:r>
            <a:endParaRPr lang="en-US" dirty="0" smtClean="0">
              <a:solidFill>
                <a:srgbClr val="6E6E6E"/>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206</a:t>
            </a:fld>
            <a:endParaRPr lang="en-US" dirty="0"/>
          </a:p>
        </p:txBody>
      </p:sp>
    </p:spTree>
    <p:extLst>
      <p:ext uri="{BB962C8B-B14F-4D97-AF65-F5344CB8AC3E}">
        <p14:creationId xmlns:p14="http://schemas.microsoft.com/office/powerpoint/2010/main" val="1289158501"/>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The diagnosis field lists the pertinent client diagnosis or diagnoses being addressed by the client and care coordinator. This list should only include the diagnoses being addressed by the HAP and may not reflect all of the client’s diagnoses and health care needs.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207</a:t>
            </a:fld>
            <a:endParaRPr lang="en-US" dirty="0"/>
          </a:p>
        </p:txBody>
      </p:sp>
    </p:spTree>
    <p:extLst>
      <p:ext uri="{BB962C8B-B14F-4D97-AF65-F5344CB8AC3E}">
        <p14:creationId xmlns:p14="http://schemas.microsoft.com/office/powerpoint/2010/main" val="3511525376"/>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These are some considerations in helping</a:t>
            </a:r>
            <a:r>
              <a:rPr lang="en-US" baseline="0" dirty="0" smtClean="0"/>
              <a:t> the client reach their goal. What did you do to be successful? What thoughts or actions did you have/take to get you to your goals?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208</a:t>
            </a:fld>
            <a:endParaRPr lang="en-US" dirty="0"/>
          </a:p>
        </p:txBody>
      </p:sp>
    </p:spTree>
    <p:extLst>
      <p:ext uri="{BB962C8B-B14F-4D97-AF65-F5344CB8AC3E}">
        <p14:creationId xmlns:p14="http://schemas.microsoft.com/office/powerpoint/2010/main" val="329837344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 will review the screening tools. The forms and software platforms for the screenings may vary from Lead to Lead. Any format may be used as long as it contains the same questions and scoring.</a:t>
            </a:r>
          </a:p>
          <a:p>
            <a:pPr defTabSz="931774">
              <a:defRPr/>
            </a:pPr>
            <a:endParaRPr lang="en-US" dirty="0" smtClean="0"/>
          </a:p>
          <a:p>
            <a:pPr defTabSz="931774">
              <a:defRPr/>
            </a:pPr>
            <a:r>
              <a:rPr lang="en-US" dirty="0" smtClean="0"/>
              <a:t>If the required screening is not completed you must include the reason in the narrative field to explain the reason that the screening was not administered or completed.</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209</a:t>
            </a:fld>
            <a:endParaRPr lang="en-US" dirty="0"/>
          </a:p>
        </p:txBody>
      </p:sp>
    </p:spTree>
    <p:extLst>
      <p:ext uri="{BB962C8B-B14F-4D97-AF65-F5344CB8AC3E}">
        <p14:creationId xmlns:p14="http://schemas.microsoft.com/office/powerpoint/2010/main" val="3852324908"/>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HAP form will accept a PAM, PPAM and CAM.</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210</a:t>
            </a:fld>
            <a:endParaRPr lang="en-US" dirty="0"/>
          </a:p>
        </p:txBody>
      </p:sp>
    </p:spTree>
    <p:extLst>
      <p:ext uri="{BB962C8B-B14F-4D97-AF65-F5344CB8AC3E}">
        <p14:creationId xmlns:p14="http://schemas.microsoft.com/office/powerpoint/2010/main" val="1950715421"/>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211</a:t>
            </a:fld>
            <a:endParaRPr lang="en-US" dirty="0"/>
          </a:p>
        </p:txBody>
      </p:sp>
    </p:spTree>
    <p:extLst>
      <p:ext uri="{BB962C8B-B14F-4D97-AF65-F5344CB8AC3E}">
        <p14:creationId xmlns:p14="http://schemas.microsoft.com/office/powerpoint/2010/main" val="293218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Clients who agree to engagement are eligible to receive all health home services. Which services they receive will be based on their individual needs and local resources.</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a:t>
            </a:fld>
            <a:endParaRPr lang="en-US" dirty="0"/>
          </a:p>
        </p:txBody>
      </p:sp>
    </p:spTree>
    <p:extLst>
      <p:ext uri="{BB962C8B-B14F-4D97-AF65-F5344CB8AC3E}">
        <p14:creationId xmlns:p14="http://schemas.microsoft.com/office/powerpoint/2010/main" val="21245576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a:t>
            </a:r>
            <a:r>
              <a:rPr lang="en-US" baseline="0" dirty="0" smtClean="0"/>
              <a:t> Lead Organizations and/or CCO may have policies and procedures that define documentation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212</a:t>
            </a:fld>
            <a:endParaRPr lang="en-US" dirty="0"/>
          </a:p>
        </p:txBody>
      </p:sp>
    </p:spTree>
    <p:extLst>
      <p:ext uri="{BB962C8B-B14F-4D97-AF65-F5344CB8AC3E}">
        <p14:creationId xmlns:p14="http://schemas.microsoft.com/office/powerpoint/2010/main" val="3330000842"/>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213</a:t>
            </a:fld>
            <a:endParaRPr lang="en-US" dirty="0"/>
          </a:p>
        </p:txBody>
      </p:sp>
    </p:spTree>
    <p:extLst>
      <p:ext uri="{BB962C8B-B14F-4D97-AF65-F5344CB8AC3E}">
        <p14:creationId xmlns:p14="http://schemas.microsoft.com/office/powerpoint/2010/main" val="135636053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a:t>
            </a:r>
            <a:r>
              <a:rPr lang="en-US" baseline="0" dirty="0" smtClean="0"/>
              <a:t> Katz ADL screening tool is contained in the Classroom Training Manual. Recommend that participants view the video after the training at their convenience. Viewing the video during that training is not expected and there is no time allotted to in the agenda.</a:t>
            </a:r>
          </a:p>
          <a:p>
            <a:pPr defTabSz="931774">
              <a:defRPr/>
            </a:pPr>
            <a:endParaRPr lang="en-US" baseline="0" dirty="0" smtClean="0"/>
          </a:p>
          <a:p>
            <a:pPr defTabSz="931774">
              <a:defRPr/>
            </a:pPr>
            <a:r>
              <a:rPr lang="en-US" baseline="0" dirty="0" smtClean="0"/>
              <a:t>If the client receives LTSS the Care Coordinator may want to assure the client that this will not effect their current services and CARE scores.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215</a:t>
            </a:fld>
            <a:endParaRPr lang="en-US" dirty="0"/>
          </a:p>
        </p:txBody>
      </p:sp>
    </p:spTree>
    <p:extLst>
      <p:ext uri="{BB962C8B-B14F-4D97-AF65-F5344CB8AC3E}">
        <p14:creationId xmlns:p14="http://schemas.microsoft.com/office/powerpoint/2010/main" val="3364226586"/>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DSHS has a PSC-17 screening tool and instructions</a:t>
            </a:r>
            <a:r>
              <a:rPr lang="en-US" baseline="0" dirty="0" smtClean="0"/>
              <a:t> but Care Coordinators are free to use other formats as long as they contain the same 17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216</a:t>
            </a:fld>
            <a:endParaRPr lang="en-US" dirty="0"/>
          </a:p>
        </p:txBody>
      </p:sp>
    </p:spTree>
    <p:extLst>
      <p:ext uri="{BB962C8B-B14F-4D97-AF65-F5344CB8AC3E}">
        <p14:creationId xmlns:p14="http://schemas.microsoft.com/office/powerpoint/2010/main" val="2107292124"/>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a</a:t>
            </a:r>
            <a:r>
              <a:rPr lang="en-US" baseline="0" dirty="0" smtClean="0"/>
              <a:t> Care Coordinator possesses the credentials and licenses to provide counseling they should not provide evaluation and counseling as this blurs their role as a Care Coordinator who accesses services for the client.</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217</a:t>
            </a:fld>
            <a:endParaRPr lang="en-US" dirty="0"/>
          </a:p>
        </p:txBody>
      </p:sp>
    </p:spTree>
    <p:extLst>
      <p:ext uri="{BB962C8B-B14F-4D97-AF65-F5344CB8AC3E}">
        <p14:creationId xmlns:p14="http://schemas.microsoft.com/office/powerpoint/2010/main" val="205774715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Check with</a:t>
            </a:r>
            <a:r>
              <a:rPr lang="en-US" baseline="0" dirty="0" smtClean="0"/>
              <a:t> your organization or Lead Organization for their policies related to scoring. What actions are required for high scores? What is the policy when a client reports suicide ideation?</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218</a:t>
            </a:fld>
            <a:endParaRPr lang="en-US" dirty="0"/>
          </a:p>
        </p:txBody>
      </p:sp>
    </p:spTree>
    <p:extLst>
      <p:ext uri="{BB962C8B-B14F-4D97-AF65-F5344CB8AC3E}">
        <p14:creationId xmlns:p14="http://schemas.microsoft.com/office/powerpoint/2010/main" val="425421777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go</a:t>
            </a:r>
            <a:r>
              <a:rPr lang="en-US" baseline="0" dirty="0" smtClean="0"/>
              <a:t> to the Depression Screening and Suicide Guide Sheet and review the Guide Sheet. Stress that participants should find out their agency’s policies on responding to suicide ideation. Their agency may have additional requirements and they should also follow those procedures.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219</a:t>
            </a:fld>
            <a:endParaRPr lang="en-US" dirty="0"/>
          </a:p>
        </p:txBody>
      </p:sp>
    </p:spTree>
    <p:extLst>
      <p:ext uri="{BB962C8B-B14F-4D97-AF65-F5344CB8AC3E}">
        <p14:creationId xmlns:p14="http://schemas.microsoft.com/office/powerpoint/2010/main" val="4143764479"/>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children age 13 and older must provide their written consent to release the results of the</a:t>
            </a:r>
            <a:r>
              <a:rPr lang="en-US" baseline="0" dirty="0" smtClean="0"/>
              <a:t> PSC-17 </a:t>
            </a:r>
            <a:r>
              <a:rPr lang="en-US" dirty="0" smtClean="0"/>
              <a:t>as it</a:t>
            </a:r>
            <a:r>
              <a:rPr lang="en-US" baseline="0" dirty="0" smtClean="0"/>
              <a:t> contains</a:t>
            </a:r>
            <a:r>
              <a:rPr lang="en-US" dirty="0" smtClean="0"/>
              <a:t> mental health information about the client.</a:t>
            </a:r>
          </a:p>
          <a:p>
            <a:r>
              <a:rPr lang="en-US" dirty="0" smtClean="0"/>
              <a:t>A parent may be the biological parent, adoptive parent and foster parent.</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220</a:t>
            </a:fld>
            <a:endParaRPr lang="en-US" dirty="0"/>
          </a:p>
        </p:txBody>
      </p:sp>
    </p:spTree>
    <p:extLst>
      <p:ext uri="{BB962C8B-B14F-4D97-AF65-F5344CB8AC3E}">
        <p14:creationId xmlns:p14="http://schemas.microsoft.com/office/powerpoint/2010/main" val="166042757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PSC-17</a:t>
            </a:r>
            <a:r>
              <a:rPr lang="en-US" baseline="0" dirty="0" smtClean="0"/>
              <a:t> and Instructions are in the Forms and Tools section of the Classroom Training Manual.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221</a:t>
            </a:fld>
            <a:endParaRPr lang="en-US" dirty="0"/>
          </a:p>
        </p:txBody>
      </p:sp>
    </p:spTree>
    <p:extLst>
      <p:ext uri="{BB962C8B-B14F-4D97-AF65-F5344CB8AC3E}">
        <p14:creationId xmlns:p14="http://schemas.microsoft.com/office/powerpoint/2010/main" val="520069589"/>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high score for one of the sub</a:t>
            </a:r>
            <a:r>
              <a:rPr lang="en-US" baseline="0" dirty="0" smtClean="0"/>
              <a:t>scales may indicate the need for further evaluation by a qualified professional.</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222</a:t>
            </a:fld>
            <a:endParaRPr lang="en-US" dirty="0"/>
          </a:p>
        </p:txBody>
      </p:sp>
    </p:spTree>
    <p:extLst>
      <p:ext uri="{BB962C8B-B14F-4D97-AF65-F5344CB8AC3E}">
        <p14:creationId xmlns:p14="http://schemas.microsoft.com/office/powerpoint/2010/main" val="2310946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example, the right time and right place should be with primary care providers during regular clinic hours as opposed</a:t>
            </a:r>
            <a:r>
              <a:rPr lang="en-US" baseline="0" dirty="0" smtClean="0"/>
              <a:t> to emergency departments on evenings and weekends.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a:t>
            </a:fld>
            <a:endParaRPr lang="en-US" dirty="0"/>
          </a:p>
        </p:txBody>
      </p:sp>
    </p:spTree>
    <p:extLst>
      <p:ext uri="{BB962C8B-B14F-4D97-AF65-F5344CB8AC3E}">
        <p14:creationId xmlns:p14="http://schemas.microsoft.com/office/powerpoint/2010/main" val="768388107"/>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223</a:t>
            </a:fld>
            <a:endParaRPr lang="en-US" dirty="0"/>
          </a:p>
        </p:txBody>
      </p:sp>
    </p:spTree>
    <p:extLst>
      <p:ext uri="{BB962C8B-B14F-4D97-AF65-F5344CB8AC3E}">
        <p14:creationId xmlns:p14="http://schemas.microsoft.com/office/powerpoint/2010/main" val="1375701244"/>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Refer to the BMI scale</a:t>
            </a:r>
            <a:r>
              <a:rPr lang="en-US" baseline="0" dirty="0" smtClean="0"/>
              <a:t> contained in the Tools and Forms Section of the Classroom Training Manual. This chart contains only a portion of the BMI for adults.</a:t>
            </a:r>
          </a:p>
          <a:p>
            <a:pPr defTabSz="465887">
              <a:defRPr/>
            </a:pPr>
            <a:endParaRPr lang="en-US" baseline="0" dirty="0" smtClean="0"/>
          </a:p>
          <a:p>
            <a:pPr defTabSz="465887">
              <a:defRPr/>
            </a:pPr>
            <a:r>
              <a:rPr lang="en-US" baseline="0" dirty="0" smtClean="0"/>
              <a:t>One way to remember the earliest age for BMI is to recall how infants were given percentages for height and weight until the age of two.</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224</a:t>
            </a:fld>
            <a:endParaRPr lang="en-US" dirty="0"/>
          </a:p>
        </p:txBody>
      </p:sp>
    </p:spTree>
    <p:extLst>
      <p:ext uri="{BB962C8B-B14F-4D97-AF65-F5344CB8AC3E}">
        <p14:creationId xmlns:p14="http://schemas.microsoft.com/office/powerpoint/2010/main" val="232091690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the</a:t>
            </a:r>
            <a:r>
              <a:rPr lang="en-US" baseline="0" dirty="0" smtClean="0"/>
              <a:t> complete BMI chart for adults and the BMI chart for children refer participants to these websites. </a:t>
            </a:r>
            <a:r>
              <a:rPr lang="en-US" dirty="0" smtClean="0"/>
              <a:t>These charts may be stored on the participant’s laptop</a:t>
            </a:r>
            <a:r>
              <a:rPr lang="en-US" baseline="0" dirty="0" smtClean="0"/>
              <a:t> or desktop as a shortcut.</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225</a:t>
            </a:fld>
            <a:endParaRPr lang="en-US" dirty="0"/>
          </a:p>
        </p:txBody>
      </p:sp>
    </p:spTree>
    <p:extLst>
      <p:ext uri="{BB962C8B-B14F-4D97-AF65-F5344CB8AC3E}">
        <p14:creationId xmlns:p14="http://schemas.microsoft.com/office/powerpoint/2010/main" val="7229763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the screening</a:t>
            </a:r>
            <a:r>
              <a:rPr lang="en-US" baseline="0" dirty="0" smtClean="0"/>
              <a:t> tools in the Forms and Tools Section of the Classroom Training Manual. Additional training may be available from Lead Organizations. The DSHS Health Homes training website contains previous webinar PowerPoints on some of these screenings.</a:t>
            </a:r>
          </a:p>
          <a:p>
            <a:endParaRPr lang="en-US" baseline="0" dirty="0" smtClean="0"/>
          </a:p>
          <a:p>
            <a:r>
              <a:rPr lang="en-US" baseline="0" dirty="0" smtClean="0"/>
              <a:t>Some clients may be more receptive to completing the GAD-7 if it is offered as a tool to assess their stress versus anxiety.</a:t>
            </a:r>
            <a:endParaRPr lang="en-US" dirty="0" smtClean="0"/>
          </a:p>
          <a:p>
            <a:endParaRPr lang="en-US" dirty="0" smtClean="0"/>
          </a:p>
          <a:p>
            <a:r>
              <a:rPr lang="en-US" dirty="0" smtClean="0"/>
              <a:t>Using</a:t>
            </a:r>
            <a:r>
              <a:rPr lang="en-US" baseline="0" dirty="0" smtClean="0"/>
              <a:t> the optional screenings can provide an opportunity to build awareness; consider it for health promotion, one of the core Health Home services.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226</a:t>
            </a:fld>
            <a:endParaRPr lang="en-US" dirty="0"/>
          </a:p>
        </p:txBody>
      </p:sp>
    </p:spTree>
    <p:extLst>
      <p:ext uri="{BB962C8B-B14F-4D97-AF65-F5344CB8AC3E}">
        <p14:creationId xmlns:p14="http://schemas.microsoft.com/office/powerpoint/2010/main" val="2056336905"/>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if</a:t>
            </a:r>
            <a:r>
              <a:rPr lang="en-US" dirty="0" smtClean="0"/>
              <a:t> a client reports pain and especially if pain is part of the long or short term goals it is expected that the pain assessment is completed</a:t>
            </a:r>
            <a:r>
              <a:rPr lang="en-US" baseline="0" dirty="0" smtClean="0"/>
              <a:t> and documented. The same applies to falls, anxiety and substance use.</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227</a:t>
            </a:fld>
            <a:endParaRPr lang="en-US" dirty="0"/>
          </a:p>
        </p:txBody>
      </p:sp>
    </p:spTree>
    <p:extLst>
      <p:ext uri="{BB962C8B-B14F-4D97-AF65-F5344CB8AC3E}">
        <p14:creationId xmlns:p14="http://schemas.microsoft.com/office/powerpoint/2010/main" val="1950194305"/>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228</a:t>
            </a:fld>
            <a:endParaRPr lang="en-US" dirty="0"/>
          </a:p>
        </p:txBody>
      </p:sp>
    </p:spTree>
    <p:extLst>
      <p:ext uri="{BB962C8B-B14F-4D97-AF65-F5344CB8AC3E}">
        <p14:creationId xmlns:p14="http://schemas.microsoft.com/office/powerpoint/2010/main" val="1294611836"/>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ideas on how to approach the issue of mental</a:t>
            </a:r>
            <a:r>
              <a:rPr lang="en-US" baseline="0" dirty="0" smtClean="0"/>
              <a:t> health conditions? How do you introduce the screening tools?</a:t>
            </a:r>
          </a:p>
          <a:p>
            <a:endParaRPr lang="en-US" baseline="0" dirty="0" smtClean="0"/>
          </a:p>
          <a:p>
            <a:r>
              <a:rPr lang="en-US" baseline="0" dirty="0" smtClean="0"/>
              <a:t>Check with your organization and/or Lead Organization for their policies and procedures regarding interpretation of the scores and required actions for high scores or clients reporting suicide ideation. What is their policy for addressing depression scores?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229</a:t>
            </a:fld>
            <a:endParaRPr lang="en-US" dirty="0"/>
          </a:p>
        </p:txBody>
      </p:sp>
    </p:spTree>
    <p:extLst>
      <p:ext uri="{BB962C8B-B14F-4D97-AF65-F5344CB8AC3E}">
        <p14:creationId xmlns:p14="http://schemas.microsoft.com/office/powerpoint/2010/main" val="2944649478"/>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PHQ-9 and</a:t>
            </a:r>
            <a:r>
              <a:rPr lang="en-US" baseline="0" dirty="0" smtClean="0"/>
              <a:t> GAD-7 are</a:t>
            </a:r>
            <a:r>
              <a:rPr lang="en-US" dirty="0" smtClean="0"/>
              <a:t> translated in over 70 languages.</a:t>
            </a:r>
          </a:p>
          <a:p>
            <a:r>
              <a:rPr lang="en-US" dirty="0" smtClean="0"/>
              <a:t>The website also contains</a:t>
            </a:r>
            <a:r>
              <a:rPr lang="en-US" baseline="0" dirty="0" smtClean="0"/>
              <a:t> an Instructions Manual with information about scoring and interpretation.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230</a:t>
            </a:fld>
            <a:endParaRPr lang="en-US" dirty="0"/>
          </a:p>
        </p:txBody>
      </p:sp>
    </p:spTree>
    <p:extLst>
      <p:ext uri="{BB962C8B-B14F-4D97-AF65-F5344CB8AC3E}">
        <p14:creationId xmlns:p14="http://schemas.microsoft.com/office/powerpoint/2010/main" val="1087129236"/>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231</a:t>
            </a:fld>
            <a:endParaRPr lang="en-US" dirty="0"/>
          </a:p>
        </p:txBody>
      </p:sp>
    </p:spTree>
    <p:extLst>
      <p:ext uri="{BB962C8B-B14F-4D97-AF65-F5344CB8AC3E}">
        <p14:creationId xmlns:p14="http://schemas.microsoft.com/office/powerpoint/2010/main" val="4109298347"/>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an image of pages</a:t>
            </a:r>
            <a:r>
              <a:rPr lang="en-US" baseline="0" dirty="0" smtClean="0"/>
              <a:t> two through seven. Use as many of them as needed to record short term goals and action steps for the one year cycle.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232</a:t>
            </a:fld>
            <a:endParaRPr lang="en-US" dirty="0"/>
          </a:p>
        </p:txBody>
      </p:sp>
    </p:spTree>
    <p:extLst>
      <p:ext uri="{BB962C8B-B14F-4D97-AF65-F5344CB8AC3E}">
        <p14:creationId xmlns:p14="http://schemas.microsoft.com/office/powerpoint/2010/main" val="2267127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a:t>
            </a:fld>
            <a:endParaRPr lang="en-US" dirty="0"/>
          </a:p>
        </p:txBody>
      </p:sp>
    </p:spTree>
    <p:extLst>
      <p:ext uri="{BB962C8B-B14F-4D97-AF65-F5344CB8AC3E}">
        <p14:creationId xmlns:p14="http://schemas.microsoft.com/office/powerpoint/2010/main" val="30934441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smtClean="0"/>
              <a:t>Identifying the start date will help Care Coordinators keep track of when to contact the client or collateral to check</a:t>
            </a:r>
            <a:r>
              <a:rPr lang="en-US" i="0" baseline="0" dirty="0" smtClean="0"/>
              <a:t> on their progress toward meeting a goal. If an action step is not completed the short term goal and/or actions steps may need to be revised to be more realistic for the client and collaterals.</a:t>
            </a:r>
            <a:endParaRPr lang="en-US" i="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233</a:t>
            </a:fld>
            <a:endParaRPr lang="en-US" dirty="0"/>
          </a:p>
        </p:txBody>
      </p:sp>
    </p:spTree>
    <p:extLst>
      <p:ext uri="{BB962C8B-B14F-4D97-AF65-F5344CB8AC3E}">
        <p14:creationId xmlns:p14="http://schemas.microsoft.com/office/powerpoint/2010/main" val="2978355983"/>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the client’s level of activation, their confidence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234</a:t>
            </a:fld>
            <a:endParaRPr lang="en-US" dirty="0"/>
          </a:p>
        </p:txBody>
      </p:sp>
    </p:spTree>
    <p:extLst>
      <p:ext uri="{BB962C8B-B14F-4D97-AF65-F5344CB8AC3E}">
        <p14:creationId xmlns:p14="http://schemas.microsoft.com/office/powerpoint/2010/main" val="3886169954"/>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235</a:t>
            </a:fld>
            <a:endParaRPr lang="en-US" dirty="0"/>
          </a:p>
        </p:txBody>
      </p:sp>
    </p:spTree>
    <p:extLst>
      <p:ext uri="{BB962C8B-B14F-4D97-AF65-F5344CB8AC3E}">
        <p14:creationId xmlns:p14="http://schemas.microsoft.com/office/powerpoint/2010/main" val="391963467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236</a:t>
            </a:fld>
            <a:endParaRPr lang="en-US" dirty="0"/>
          </a:p>
        </p:txBody>
      </p:sp>
    </p:spTree>
    <p:extLst>
      <p:ext uri="{BB962C8B-B14F-4D97-AF65-F5344CB8AC3E}">
        <p14:creationId xmlns:p14="http://schemas.microsoft.com/office/powerpoint/2010/main" val="2421241214"/>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7568634"/>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Ask participants to remove the blank copy of the HAP from their Classroom Training Manuals or provide a copy. Ask the breakout work groups to fill out the HAP. Explain that the groups will fabricate a long term goal, a short term goal and action steps based on the PRISM and PAM data. Small work groups will enter fictitious scores for the required screenings and optional screenings when appropriate. </a:t>
            </a:r>
          </a:p>
          <a:p>
            <a:pPr defTabSz="931774">
              <a:defRPr/>
            </a:pPr>
            <a:endParaRPr lang="en-US" baseline="0" dirty="0" smtClean="0"/>
          </a:p>
          <a:p>
            <a:pPr defTabSz="931774">
              <a:defRPr/>
            </a:pPr>
            <a:r>
              <a:rPr lang="en-US" baseline="0" dirty="0" smtClean="0"/>
              <a:t>Ask the recorder to make note on the flip chart to report to the large group after this exercise. </a:t>
            </a:r>
          </a:p>
          <a:p>
            <a:pPr defTabSz="931774">
              <a:defRPr/>
            </a:pPr>
            <a:endParaRPr lang="en-US" baseline="0" dirty="0" smtClean="0"/>
          </a:p>
          <a:p>
            <a:pPr defTabSz="931774">
              <a:defRPr/>
            </a:pPr>
            <a:r>
              <a:rPr lang="en-US" baseline="0" dirty="0" smtClean="0"/>
              <a:t>Small work groups will report to the large group:</a:t>
            </a:r>
          </a:p>
          <a:p>
            <a:pPr marL="171450" indent="-171450" defTabSz="931774">
              <a:buFont typeface="Arial" panose="020B0604020202020204" pitchFamily="34" charset="0"/>
              <a:buChar char="•"/>
              <a:defRPr/>
            </a:pPr>
            <a:r>
              <a:rPr lang="en-US" baseline="0" dirty="0" smtClean="0"/>
              <a:t>the long-term and short-term goals and action steps</a:t>
            </a:r>
          </a:p>
          <a:p>
            <a:pPr marL="171450" indent="-171450" defTabSz="931774">
              <a:buFont typeface="Arial" panose="020B0604020202020204" pitchFamily="34" charset="0"/>
              <a:buChar char="•"/>
              <a:defRPr/>
            </a:pPr>
            <a:r>
              <a:rPr lang="en-US" baseline="0" dirty="0" smtClean="0"/>
              <a:t>which of the six core services that client may require to meet their goals</a:t>
            </a:r>
          </a:p>
          <a:p>
            <a:pPr marL="171450" indent="-171450" defTabSz="931774">
              <a:buFont typeface="Arial" panose="020B0604020202020204" pitchFamily="34" charset="0"/>
              <a:buChar char="•"/>
              <a:defRPr/>
            </a:pPr>
            <a:r>
              <a:rPr lang="en-US" baseline="0" dirty="0" smtClean="0"/>
              <a:t>which optional screens they might offer based on the client’s conditions and goals. </a:t>
            </a:r>
          </a:p>
          <a:p>
            <a:pPr defTabSz="931774">
              <a:defRPr/>
            </a:pPr>
            <a:endParaRPr lang="en-US" baseline="0" dirty="0" smtClean="0"/>
          </a:p>
          <a:p>
            <a:pPr defTabSz="931774">
              <a:defRPr/>
            </a:pPr>
            <a:r>
              <a:rPr lang="en-US" baseline="0" dirty="0" smtClean="0"/>
              <a:t>The purpose of filling out the HAP form is to give participants some experience filling out the paper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238</a:t>
            </a:fld>
            <a:endParaRPr lang="en-US" dirty="0"/>
          </a:p>
        </p:txBody>
      </p:sp>
    </p:spTree>
    <p:extLst>
      <p:ext uri="{BB962C8B-B14F-4D97-AF65-F5344CB8AC3E}">
        <p14:creationId xmlns:p14="http://schemas.microsoft.com/office/powerpoint/2010/main" val="2570203217"/>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slide to emphasize how our work is not finished once a client meets</a:t>
            </a:r>
            <a:r>
              <a:rPr lang="en-US" baseline="0" dirty="0" smtClean="0"/>
              <a:t> a goal. Maintaining a behavioral change can be as difficult as beginning a behavioral change. Relapse is a part of recovery so support and planning for this is important.</a:t>
            </a:r>
          </a:p>
          <a:p>
            <a:endParaRPr lang="en-US" baseline="0" dirty="0" smtClean="0"/>
          </a:p>
          <a:p>
            <a:r>
              <a:rPr lang="en-US" baseline="0" dirty="0" smtClean="0"/>
              <a:t>Clients who have been successful meeting a goal may need your ongoing support to maintain the change. Consider offering Tier 3 services if the client suggests that they may be ready to leave the program.</a:t>
            </a:r>
          </a:p>
          <a:p>
            <a:endParaRPr lang="en-US" dirty="0" smtClean="0"/>
          </a:p>
          <a:p>
            <a:r>
              <a:rPr lang="en-US" dirty="0" smtClean="0"/>
              <a:t>Lifestyle</a:t>
            </a:r>
            <a:r>
              <a:rPr lang="en-US" baseline="0" dirty="0" smtClean="0"/>
              <a:t> changes are hard!  Can you think of a lifestyle change that you made, and stuck with, 20 years ago?</a:t>
            </a:r>
          </a:p>
          <a:p>
            <a:r>
              <a:rPr lang="en-US" baseline="0" dirty="0" smtClean="0"/>
              <a:t>How about 15 years ago?  10 years?  Last 12 months?</a:t>
            </a:r>
          </a:p>
          <a:p>
            <a:endParaRPr lang="en-US" baseline="0" dirty="0" smtClean="0"/>
          </a:p>
          <a:p>
            <a:r>
              <a:rPr lang="en-US" baseline="0" dirty="0" smtClean="0"/>
              <a:t>Discussion about triggers and setting goals around how to handle them could be a new goal for a client after they have met their initial goal.  For example: if a client meets the weight loss goal, how will they handle their big family dinners on Sunday? This could become a short term goal.</a:t>
            </a:r>
          </a:p>
          <a:p>
            <a:endParaRPr lang="en-US" baseline="0" dirty="0" smtClean="0"/>
          </a:p>
          <a:p>
            <a:r>
              <a:rPr lang="en-US" baseline="0" dirty="0" smtClean="0"/>
              <a:t>When a goal is met should it be carried into the next activity period with a relapse plan? </a:t>
            </a:r>
          </a:p>
          <a:p>
            <a:r>
              <a:rPr lang="en-US" baseline="0" dirty="0" smtClean="0"/>
              <a:t>What new goals can be established to support improvements in health and help the client on their health plan?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239</a:t>
            </a:fld>
            <a:endParaRPr lang="en-US" dirty="0"/>
          </a:p>
        </p:txBody>
      </p:sp>
    </p:spTree>
    <p:extLst>
      <p:ext uri="{BB962C8B-B14F-4D97-AF65-F5344CB8AC3E}">
        <p14:creationId xmlns:p14="http://schemas.microsoft.com/office/powerpoint/2010/main" val="3894152300"/>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Language from the two contracts: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completed and updated HAP with the enrollee’s goals and action steps must be provided to the enrollee and with the enrollee’s consent shared with the enrollee’s caregiver and family in a format that is easily understood.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Upon request, completed and updated HAPs must be shared with other individuals identified and authorized by the enrollee on the signed Health Home Participation Authorization and Information Sharing Consent form.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240</a:t>
            </a:fld>
            <a:endParaRPr lang="en-US" dirty="0"/>
          </a:p>
        </p:txBody>
      </p:sp>
    </p:spTree>
    <p:extLst>
      <p:ext uri="{BB962C8B-B14F-4D97-AF65-F5344CB8AC3E}">
        <p14:creationId xmlns:p14="http://schemas.microsoft.com/office/powerpoint/2010/main" val="3469774053"/>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4325239"/>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Classroom Training Manual contains only three pages from the 51 page toolkit. The handout is located in the Reference section. Encourage participants to download the entire document to review at a later date. The manual also contains the </a:t>
            </a:r>
            <a:r>
              <a:rPr lang="en-US" i="1" baseline="0" dirty="0" smtClean="0"/>
              <a:t>Discharge-to-Home Discharge Guide </a:t>
            </a:r>
            <a:r>
              <a:rPr lang="en-US" i="0" baseline="0" dirty="0" smtClean="0"/>
              <a:t>and the </a:t>
            </a:r>
            <a:r>
              <a:rPr lang="en-US" i="1" baseline="0" dirty="0" smtClean="0"/>
              <a:t>Discharge Preparation Checklist.</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242</a:t>
            </a:fld>
            <a:endParaRPr lang="en-US" dirty="0"/>
          </a:p>
        </p:txBody>
      </p:sp>
    </p:spTree>
    <p:extLst>
      <p:ext uri="{BB962C8B-B14F-4D97-AF65-F5344CB8AC3E}">
        <p14:creationId xmlns:p14="http://schemas.microsoft.com/office/powerpoint/2010/main" val="4070699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1118142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region being referred to by the Partnership for Patients is Alaska and Washington states.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243</a:t>
            </a:fld>
            <a:endParaRPr lang="en-US" dirty="0"/>
          </a:p>
        </p:txBody>
      </p:sp>
    </p:spTree>
    <p:extLst>
      <p:ext uri="{BB962C8B-B14F-4D97-AF65-F5344CB8AC3E}">
        <p14:creationId xmlns:p14="http://schemas.microsoft.com/office/powerpoint/2010/main" val="98289398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244</a:t>
            </a:fld>
            <a:endParaRPr lang="en-US" dirty="0"/>
          </a:p>
        </p:txBody>
      </p:sp>
    </p:spTree>
    <p:extLst>
      <p:ext uri="{BB962C8B-B14F-4D97-AF65-F5344CB8AC3E}">
        <p14:creationId xmlns:p14="http://schemas.microsoft.com/office/powerpoint/2010/main" val="4145264809"/>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not only hospitalized clients but clients</a:t>
            </a:r>
            <a:r>
              <a:rPr lang="en-US" baseline="0" dirty="0" smtClean="0"/>
              <a:t> in nursing facilities.</a:t>
            </a:r>
          </a:p>
          <a:p>
            <a:r>
              <a:rPr lang="en-US" baseline="0" dirty="0" smtClean="0"/>
              <a:t>If client is receiving care transitions by another provider, such as the managed care plan, then the role of the Care Coordinator may be to ensure that the care transitions are being addressed without duplicating any of those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245</a:t>
            </a:fld>
            <a:endParaRPr lang="en-US" dirty="0"/>
          </a:p>
        </p:txBody>
      </p:sp>
    </p:spTree>
    <p:extLst>
      <p:ext uri="{BB962C8B-B14F-4D97-AF65-F5344CB8AC3E}">
        <p14:creationId xmlns:p14="http://schemas.microsoft.com/office/powerpoint/2010/main" val="1046624902"/>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Review PRISM to identify if a client has used</a:t>
            </a:r>
            <a:r>
              <a:rPr lang="en-US" baseline="0" dirty="0" smtClean="0"/>
              <a:t> the ED and/or been admitted to the hospital. Contacts with the client provide an opportunity to discuss changes in the client’s condition and the need to revise the HAP.</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246</a:t>
            </a:fld>
            <a:endParaRPr lang="en-US" dirty="0"/>
          </a:p>
        </p:txBody>
      </p:sp>
    </p:spTree>
    <p:extLst>
      <p:ext uri="{BB962C8B-B14F-4D97-AF65-F5344CB8AC3E}">
        <p14:creationId xmlns:p14="http://schemas.microsoft.com/office/powerpoint/2010/main" val="275713526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While</a:t>
            </a:r>
            <a:r>
              <a:rPr lang="en-US" baseline="0" dirty="0" smtClean="0"/>
              <a:t> six strategies are presented your client may not require all of these activities. At a minimum the Care Coordinator should check with the client to determine the client’s need and the level assistance the Care Coordinator may need to provide.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247</a:t>
            </a:fld>
            <a:endParaRPr lang="en-US" dirty="0"/>
          </a:p>
        </p:txBody>
      </p:sp>
    </p:spTree>
    <p:extLst>
      <p:ext uri="{BB962C8B-B14F-4D97-AF65-F5344CB8AC3E}">
        <p14:creationId xmlns:p14="http://schemas.microsoft.com/office/powerpoint/2010/main" val="288663115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248</a:t>
            </a:fld>
            <a:endParaRPr lang="en-US" dirty="0"/>
          </a:p>
        </p:txBody>
      </p:sp>
    </p:spTree>
    <p:extLst>
      <p:ext uri="{BB962C8B-B14F-4D97-AF65-F5344CB8AC3E}">
        <p14:creationId xmlns:p14="http://schemas.microsoft.com/office/powerpoint/2010/main" val="1587129532"/>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of all of these barriers is not required</a:t>
            </a:r>
            <a:r>
              <a:rPr lang="en-US" baseline="0" dirty="0" smtClean="0"/>
              <a:t>, highlight a few with examples. </a:t>
            </a:r>
          </a:p>
          <a:p>
            <a:endParaRPr lang="en-US" baseline="0" dirty="0" smtClean="0"/>
          </a:p>
          <a:p>
            <a:r>
              <a:rPr lang="en-US" baseline="0" dirty="0" smtClean="0"/>
              <a:t>A</a:t>
            </a:r>
            <a:r>
              <a:rPr lang="en-US" dirty="0" smtClean="0"/>
              <a:t>sk</a:t>
            </a:r>
            <a:r>
              <a:rPr lang="en-US" baseline="0" dirty="0" smtClean="0"/>
              <a:t> participants if they can think of other barriers to add to the list.</a:t>
            </a:r>
          </a:p>
          <a:p>
            <a:endParaRPr lang="en-US" baseline="0" dirty="0" smtClean="0"/>
          </a:p>
          <a:p>
            <a:r>
              <a:rPr lang="en-US" baseline="0" dirty="0" smtClean="0"/>
              <a:t>Provide an example based on your prior experience.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249</a:t>
            </a:fld>
            <a:endParaRPr lang="en-US" dirty="0"/>
          </a:p>
        </p:txBody>
      </p:sp>
    </p:spTree>
    <p:extLst>
      <p:ext uri="{BB962C8B-B14F-4D97-AF65-F5344CB8AC3E}">
        <p14:creationId xmlns:p14="http://schemas.microsoft.com/office/powerpoint/2010/main" val="1724075848"/>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Discharge</a:t>
            </a:r>
            <a:r>
              <a:rPr lang="en-US" baseline="0" dirty="0" smtClean="0"/>
              <a:t> order and p</a:t>
            </a:r>
            <a:r>
              <a:rPr lang="en-US" dirty="0" smtClean="0"/>
              <a:t>rinted information should include: </a:t>
            </a:r>
          </a:p>
          <a:p>
            <a:pPr marL="339725" indent="-339725">
              <a:spcBef>
                <a:spcPts val="600"/>
              </a:spcBef>
              <a:buFont typeface="+mj-lt"/>
              <a:buAutoNum type="arabicPeriod"/>
            </a:pPr>
            <a:r>
              <a:rPr lang="en-US" sz="1200" dirty="0" smtClean="0"/>
              <a:t>When to seek emergency care and alternatives to emergency care </a:t>
            </a:r>
          </a:p>
          <a:p>
            <a:pPr marL="339725" indent="-339725">
              <a:spcBef>
                <a:spcPts val="600"/>
              </a:spcBef>
              <a:buFont typeface="+mj-lt"/>
              <a:buAutoNum type="arabicPeriod"/>
            </a:pPr>
            <a:r>
              <a:rPr lang="en-US" sz="1200" dirty="0" smtClean="0"/>
              <a:t>Specific signs and symptoms that warrant follow up with clinician </a:t>
            </a:r>
          </a:p>
          <a:p>
            <a:pPr marL="339725" indent="-339725">
              <a:spcBef>
                <a:spcPts val="600"/>
              </a:spcBef>
              <a:buFont typeface="+mj-lt"/>
              <a:buAutoNum type="arabicPeriod"/>
            </a:pPr>
            <a:r>
              <a:rPr lang="en-US" sz="1200" dirty="0" smtClean="0"/>
              <a:t>How to contact the PCP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Talk to your Lead Organizations</a:t>
            </a:r>
            <a:r>
              <a:rPr lang="en-US" baseline="0" dirty="0" smtClean="0"/>
              <a:t> regarding their requirements for documentation. Most likely they will want to see evidence of these actions and who did it.</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250</a:t>
            </a:fld>
            <a:endParaRPr lang="en-US" dirty="0"/>
          </a:p>
        </p:txBody>
      </p:sp>
    </p:spTree>
    <p:extLst>
      <p:ext uri="{BB962C8B-B14F-4D97-AF65-F5344CB8AC3E}">
        <p14:creationId xmlns:p14="http://schemas.microsoft.com/office/powerpoint/2010/main" val="4138081359"/>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Do not read the entire list, highlight one or two with examples</a:t>
            </a:r>
            <a:r>
              <a:rPr lang="en-US" baseline="0" dirty="0" smtClean="0"/>
              <a:t> of a case. </a:t>
            </a:r>
          </a:p>
          <a:p>
            <a:pPr defTabSz="931774">
              <a:defRPr/>
            </a:pPr>
            <a:endParaRPr lang="en-US" baseline="0" dirty="0" smtClean="0"/>
          </a:p>
          <a:p>
            <a:pPr defTabSz="931774">
              <a:defRPr/>
            </a:pPr>
            <a:r>
              <a:rPr lang="en-US" dirty="0" smtClean="0"/>
              <a:t>This is a partial</a:t>
            </a:r>
            <a:r>
              <a:rPr lang="en-US" baseline="0" dirty="0" smtClean="0"/>
              <a:t> list. Ask participants if they can think of other red flags or warning signs.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251</a:t>
            </a:fld>
            <a:endParaRPr lang="en-US" dirty="0"/>
          </a:p>
        </p:txBody>
      </p:sp>
    </p:spTree>
    <p:extLst>
      <p:ext uri="{BB962C8B-B14F-4D97-AF65-F5344CB8AC3E}">
        <p14:creationId xmlns:p14="http://schemas.microsoft.com/office/powerpoint/2010/main" val="3241092701"/>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EHR</a:t>
            </a:r>
            <a:r>
              <a:rPr lang="en-US" baseline="0" dirty="0" smtClean="0"/>
              <a:t> is the Electronic Health Record.</a:t>
            </a:r>
            <a:endParaRPr lang="en-US" dirty="0" smtClean="0"/>
          </a:p>
          <a:p>
            <a:endParaRPr lang="en-US" dirty="0" smtClean="0"/>
          </a:p>
          <a:p>
            <a:pPr marL="0" indent="0">
              <a:spcBef>
                <a:spcPts val="600"/>
              </a:spcBef>
              <a:buNone/>
            </a:pPr>
            <a:r>
              <a:rPr lang="en-US" dirty="0" smtClean="0"/>
              <a:t>Primary care physicians need quicker notification for </a:t>
            </a:r>
            <a:br>
              <a:rPr lang="en-US" dirty="0" smtClean="0"/>
            </a:br>
            <a:r>
              <a:rPr lang="en-US" dirty="0" smtClean="0"/>
              <a:t>clients with moderate to high risk for re-hospitalization</a:t>
            </a:r>
          </a:p>
          <a:p>
            <a:pPr>
              <a:spcBef>
                <a:spcPts val="600"/>
              </a:spcBef>
            </a:pPr>
            <a:r>
              <a:rPr lang="en-US" sz="1200" dirty="0" smtClean="0"/>
              <a:t>Direct physician-to-physician communication is needed for </a:t>
            </a:r>
            <a:br>
              <a:rPr lang="en-US" sz="1200" dirty="0" smtClean="0"/>
            </a:br>
            <a:r>
              <a:rPr lang="en-US" sz="1200" dirty="0" smtClean="0"/>
              <a:t>high risk clients</a:t>
            </a:r>
          </a:p>
          <a:p>
            <a:pPr>
              <a:spcBef>
                <a:spcPts val="600"/>
              </a:spcBef>
            </a:pPr>
            <a:r>
              <a:rPr lang="en-US" sz="1200" dirty="0" smtClean="0"/>
              <a:t>Use of the electronic health record or a FAX is recommended</a:t>
            </a:r>
          </a:p>
          <a:p>
            <a:pPr>
              <a:spcBef>
                <a:spcPts val="600"/>
              </a:spcBef>
              <a:spcAft>
                <a:spcPts val="1800"/>
              </a:spcAft>
            </a:pPr>
            <a:r>
              <a:rPr lang="en-US" sz="1200" dirty="0" smtClean="0"/>
              <a:t>PRISM data can identify those most at risk for readmission</a:t>
            </a:r>
          </a:p>
          <a:p>
            <a:pPr>
              <a:spcBef>
                <a:spcPts val="600"/>
              </a:spcBef>
              <a:spcAft>
                <a:spcPts val="1800"/>
              </a:spcAft>
            </a:pPr>
            <a:endParaRPr lang="en-US" sz="1200" dirty="0" smtClean="0"/>
          </a:p>
          <a:p>
            <a:pPr marL="0" marR="0" lvl="0" indent="0" algn="l" defTabSz="914400" rtl="0" eaLnBrk="1" fontAlgn="auto" latinLnBrk="0" hangingPunct="1">
              <a:lnSpc>
                <a:spcPct val="100000"/>
              </a:lnSpc>
              <a:spcBef>
                <a:spcPts val="600"/>
              </a:spcBef>
              <a:spcAft>
                <a:spcPts val="1800"/>
              </a:spcAft>
              <a:buClrTx/>
              <a:buSzTx/>
              <a:buFontTx/>
              <a:buNone/>
              <a:tabLst/>
              <a:defRPr/>
            </a:pPr>
            <a:r>
              <a:rPr lang="en-US" dirty="0" smtClean="0"/>
              <a:t>Don’t assume that the home health agency received the referral or that the home health agency has accepted the client for home health services. Check with home health providers and any other service providers to</a:t>
            </a:r>
            <a:r>
              <a:rPr lang="en-US" baseline="0" dirty="0" smtClean="0"/>
              <a:t> ensure that referrals were received.</a:t>
            </a:r>
            <a:endParaRPr lang="en-US" dirty="0" smtClean="0"/>
          </a:p>
          <a:p>
            <a:pPr>
              <a:spcBef>
                <a:spcPts val="600"/>
              </a:spcBef>
              <a:spcAft>
                <a:spcPts val="1800"/>
              </a:spcAft>
            </a:pPr>
            <a:endParaRPr lang="en-US" sz="120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252</a:t>
            </a:fld>
            <a:endParaRPr lang="en-US" dirty="0"/>
          </a:p>
        </p:txBody>
      </p:sp>
    </p:spTree>
    <p:extLst>
      <p:ext uri="{BB962C8B-B14F-4D97-AF65-F5344CB8AC3E}">
        <p14:creationId xmlns:p14="http://schemas.microsoft.com/office/powerpoint/2010/main" val="11301787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Refer to the Classroom</a:t>
            </a:r>
            <a:r>
              <a:rPr lang="en-US" baseline="0" dirty="0" smtClean="0"/>
              <a:t> T</a:t>
            </a:r>
            <a:r>
              <a:rPr lang="en-US" dirty="0" smtClean="0"/>
              <a:t>raining</a:t>
            </a:r>
            <a:r>
              <a:rPr lang="en-US" baseline="0" dirty="0" smtClean="0"/>
              <a:t> manual and refer to “The Health Home Services” document. </a:t>
            </a:r>
          </a:p>
          <a:p>
            <a:pPr defTabSz="465887">
              <a:defRPr/>
            </a:pPr>
            <a:r>
              <a:rPr lang="en-US" baseline="0" dirty="0" smtClean="0"/>
              <a:t>A best practice is to document in the client’s narrative record which of these services were provided.</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a:t>
            </a:fld>
            <a:endParaRPr lang="en-US" dirty="0"/>
          </a:p>
        </p:txBody>
      </p:sp>
    </p:spTree>
    <p:extLst>
      <p:ext uri="{BB962C8B-B14F-4D97-AF65-F5344CB8AC3E}">
        <p14:creationId xmlns:p14="http://schemas.microsoft.com/office/powerpoint/2010/main" val="1604770233"/>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253</a:t>
            </a:fld>
            <a:endParaRPr lang="en-US" dirty="0"/>
          </a:p>
        </p:txBody>
      </p:sp>
    </p:spTree>
    <p:extLst>
      <p:ext uri="{BB962C8B-B14F-4D97-AF65-F5344CB8AC3E}">
        <p14:creationId xmlns:p14="http://schemas.microsoft.com/office/powerpoint/2010/main" val="139268335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254</a:t>
            </a:fld>
            <a:endParaRPr lang="en-US" dirty="0"/>
          </a:p>
        </p:txBody>
      </p:sp>
    </p:spTree>
    <p:extLst>
      <p:ext uri="{BB962C8B-B14F-4D97-AF65-F5344CB8AC3E}">
        <p14:creationId xmlns:p14="http://schemas.microsoft.com/office/powerpoint/2010/main" val="1552765141"/>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255</a:t>
            </a:fld>
            <a:endParaRPr lang="en-US" dirty="0"/>
          </a:p>
        </p:txBody>
      </p:sp>
    </p:spTree>
    <p:extLst>
      <p:ext uri="{BB962C8B-B14F-4D97-AF65-F5344CB8AC3E}">
        <p14:creationId xmlns:p14="http://schemas.microsoft.com/office/powerpoint/2010/main" val="2835305581"/>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Care Transitions handout in the Reference section of the Classroom Training Manual contains scripts for clinical and non-clinical staff on pages 44 and 45 you may want to use when following up with your client. With some clients it may be more informative to visit the client while in the hospital so you can access their medical information prior to discharge.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256</a:t>
            </a:fld>
            <a:endParaRPr lang="en-US" dirty="0"/>
          </a:p>
        </p:txBody>
      </p:sp>
    </p:spTree>
    <p:extLst>
      <p:ext uri="{BB962C8B-B14F-4D97-AF65-F5344CB8AC3E}">
        <p14:creationId xmlns:p14="http://schemas.microsoft.com/office/powerpoint/2010/main" val="2754302610"/>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Refer</a:t>
            </a:r>
            <a:r>
              <a:rPr lang="en-US" baseline="0" dirty="0" smtClean="0"/>
              <a:t> to the first page of the Care Transitions handout for information on Teach Back.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257</a:t>
            </a:fld>
            <a:endParaRPr lang="en-US" dirty="0"/>
          </a:p>
        </p:txBody>
      </p:sp>
    </p:spTree>
    <p:extLst>
      <p:ext uri="{BB962C8B-B14F-4D97-AF65-F5344CB8AC3E}">
        <p14:creationId xmlns:p14="http://schemas.microsoft.com/office/powerpoint/2010/main" val="1545860809"/>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Introducing yourself to staff is a professional courtesy and is important in establishing a good working relationship with staff. Be prepared to explain the Health Home Program</a:t>
            </a:r>
            <a:r>
              <a:rPr lang="en-US" baseline="0" dirty="0" smtClean="0"/>
              <a:t> and your role in working with the client, family, caregivers, and others such as the Area On Aging case manager. Explain that you are not there to duplicate services but ensure that services are in place and being delivered.</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258</a:t>
            </a:fld>
            <a:endParaRPr lang="en-US" dirty="0"/>
          </a:p>
        </p:txBody>
      </p:sp>
    </p:spTree>
    <p:extLst>
      <p:ext uri="{BB962C8B-B14F-4D97-AF65-F5344CB8AC3E}">
        <p14:creationId xmlns:p14="http://schemas.microsoft.com/office/powerpoint/2010/main" val="2073792158"/>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9553486"/>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260</a:t>
            </a:fld>
            <a:endParaRPr lang="en-US" dirty="0"/>
          </a:p>
        </p:txBody>
      </p:sp>
    </p:spTree>
    <p:extLst>
      <p:ext uri="{BB962C8B-B14F-4D97-AF65-F5344CB8AC3E}">
        <p14:creationId xmlns:p14="http://schemas.microsoft.com/office/powerpoint/2010/main" val="1742548347"/>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Ask participants to refer to their</a:t>
            </a:r>
            <a:r>
              <a:rPr lang="en-US" baseline="0" dirty="0" smtClean="0"/>
              <a:t> Documentation Guide contained in the Reference section of the Classroom Training Manual.</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261</a:t>
            </a:fld>
            <a:endParaRPr lang="en-US" dirty="0"/>
          </a:p>
        </p:txBody>
      </p:sp>
    </p:spTree>
    <p:extLst>
      <p:ext uri="{BB962C8B-B14F-4D97-AF65-F5344CB8AC3E}">
        <p14:creationId xmlns:p14="http://schemas.microsoft.com/office/powerpoint/2010/main" val="2726048689"/>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262</a:t>
            </a:fld>
            <a:endParaRPr lang="en-US" dirty="0"/>
          </a:p>
        </p:txBody>
      </p:sp>
    </p:spTree>
    <p:extLst>
      <p:ext uri="{BB962C8B-B14F-4D97-AF65-F5344CB8AC3E}">
        <p14:creationId xmlns:p14="http://schemas.microsoft.com/office/powerpoint/2010/main" val="10615991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Stres</a:t>
            </a:r>
            <a:r>
              <a:rPr lang="en-US" baseline="0" dirty="0" smtClean="0"/>
              <a:t>s the idea that visits must be face-to-face at least monthly. Phone contacts do not meet this requirement except in special situations which must be clearly documented, for example, the Care Coordinator was meeting with the guardian to work on applications for subsidized housing.</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a:t>
            </a:fld>
            <a:endParaRPr lang="en-US" dirty="0"/>
          </a:p>
        </p:txBody>
      </p:sp>
    </p:spTree>
    <p:extLst>
      <p:ext uri="{BB962C8B-B14F-4D97-AF65-F5344CB8AC3E}">
        <p14:creationId xmlns:p14="http://schemas.microsoft.com/office/powerpoint/2010/main" val="991088882"/>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Proficiency</a:t>
            </a:r>
            <a:r>
              <a:rPr lang="en-US" baseline="0" dirty="0" smtClean="0"/>
              <a:t> is a percentile. For example if ten files were reviewed for meeting the 90 day requirement and nine met the requirement proficiency would be 90% and would meet the standard. </a:t>
            </a:r>
          </a:p>
          <a:p>
            <a:endParaRPr lang="en-US" baseline="0" dirty="0" smtClean="0"/>
          </a:p>
          <a:p>
            <a:r>
              <a:rPr lang="en-US" baseline="0" dirty="0" smtClean="0"/>
              <a:t>For elements that are not met the Leads are required to complete a Corrective Action Plan for HCA to improve performance.</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264</a:t>
            </a:fld>
            <a:endParaRPr lang="en-US" dirty="0"/>
          </a:p>
        </p:txBody>
      </p:sp>
    </p:spTree>
    <p:extLst>
      <p:ext uri="{BB962C8B-B14F-4D97-AF65-F5344CB8AC3E}">
        <p14:creationId xmlns:p14="http://schemas.microsoft.com/office/powerpoint/2010/main" val="4208986593"/>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Send a copy of the form to the client because it contains</a:t>
            </a:r>
            <a:r>
              <a:rPr lang="en-US" baseline="0" dirty="0" smtClean="0"/>
              <a:t> instructions on how to re-enroll in the Health Home Program if they change their minds.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266</a:t>
            </a:fld>
            <a:endParaRPr lang="en-US" dirty="0"/>
          </a:p>
        </p:txBody>
      </p:sp>
    </p:spTree>
    <p:extLst>
      <p:ext uri="{BB962C8B-B14F-4D97-AF65-F5344CB8AC3E}">
        <p14:creationId xmlns:p14="http://schemas.microsoft.com/office/powerpoint/2010/main" val="2435744011"/>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were the elements audited to during</a:t>
            </a:r>
            <a:r>
              <a:rPr lang="en-US" baseline="0" dirty="0" smtClean="0"/>
              <a:t> the 2016 audit cycle and are subject to change in the future.</a:t>
            </a:r>
          </a:p>
          <a:p>
            <a:r>
              <a:rPr lang="en-US" baseline="0" dirty="0" smtClean="0"/>
              <a:t>The 90 day requirement is a performance measure that HCA and DSHS have agreed to with CMS.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269</a:t>
            </a:fld>
            <a:endParaRPr lang="en-US" dirty="0"/>
          </a:p>
        </p:txBody>
      </p:sp>
    </p:spTree>
    <p:extLst>
      <p:ext uri="{BB962C8B-B14F-4D97-AF65-F5344CB8AC3E}">
        <p14:creationId xmlns:p14="http://schemas.microsoft.com/office/powerpoint/2010/main" val="1740716937"/>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270</a:t>
            </a:fld>
            <a:endParaRPr lang="en-US" dirty="0"/>
          </a:p>
        </p:txBody>
      </p:sp>
    </p:spTree>
    <p:extLst>
      <p:ext uri="{BB962C8B-B14F-4D97-AF65-F5344CB8AC3E}">
        <p14:creationId xmlns:p14="http://schemas.microsoft.com/office/powerpoint/2010/main" val="21736194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271</a:t>
            </a:fld>
            <a:endParaRPr lang="en-US" dirty="0"/>
          </a:p>
        </p:txBody>
      </p:sp>
    </p:spTree>
    <p:extLst>
      <p:ext uri="{BB962C8B-B14F-4D97-AF65-F5344CB8AC3E}">
        <p14:creationId xmlns:p14="http://schemas.microsoft.com/office/powerpoint/2010/main" val="64222712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273</a:t>
            </a:fld>
            <a:endParaRPr lang="en-US" dirty="0"/>
          </a:p>
        </p:txBody>
      </p:sp>
    </p:spTree>
    <p:extLst>
      <p:ext uri="{BB962C8B-B14F-4D97-AF65-F5344CB8AC3E}">
        <p14:creationId xmlns:p14="http://schemas.microsoft.com/office/powerpoint/2010/main" val="3443088023"/>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274</a:t>
            </a:fld>
            <a:endParaRPr lang="en-US" dirty="0"/>
          </a:p>
        </p:txBody>
      </p:sp>
    </p:spTree>
    <p:extLst>
      <p:ext uri="{BB962C8B-B14F-4D97-AF65-F5344CB8AC3E}">
        <p14:creationId xmlns:p14="http://schemas.microsoft.com/office/powerpoint/2010/main" val="108559138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275</a:t>
            </a:fld>
            <a:endParaRPr lang="en-US" dirty="0"/>
          </a:p>
        </p:txBody>
      </p:sp>
    </p:spTree>
    <p:extLst>
      <p:ext uri="{BB962C8B-B14F-4D97-AF65-F5344CB8AC3E}">
        <p14:creationId xmlns:p14="http://schemas.microsoft.com/office/powerpoint/2010/main" val="3758606797"/>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HH FFS Contract: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Documents discussion of advance care planning within the first year of the Beneficiary’s agreement to participate in the Health Home program</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Exhibit 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276</a:t>
            </a:fld>
            <a:endParaRPr lang="en-US" dirty="0"/>
          </a:p>
        </p:txBody>
      </p:sp>
    </p:spTree>
    <p:extLst>
      <p:ext uri="{BB962C8B-B14F-4D97-AF65-F5344CB8AC3E}">
        <p14:creationId xmlns:p14="http://schemas.microsoft.com/office/powerpoint/2010/main" val="333116632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277</a:t>
            </a:fld>
            <a:endParaRPr lang="en-US" dirty="0"/>
          </a:p>
        </p:txBody>
      </p:sp>
    </p:spTree>
    <p:extLst>
      <p:ext uri="{BB962C8B-B14F-4D97-AF65-F5344CB8AC3E}">
        <p14:creationId xmlns:p14="http://schemas.microsoft.com/office/powerpoint/2010/main" val="327738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this assistance</a:t>
            </a:r>
            <a:r>
              <a:rPr lang="en-US" baseline="0" dirty="0" smtClean="0"/>
              <a:t> was offered in the client’s narrative section of their file. For ongoing clients if the record does not indicate that advance care planning was discussed in the past then the Care Coordinator must offer this assistance and note it in the client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a:t>
            </a:fld>
            <a:endParaRPr lang="en-US" dirty="0"/>
          </a:p>
        </p:txBody>
      </p:sp>
    </p:spTree>
    <p:extLst>
      <p:ext uri="{BB962C8B-B14F-4D97-AF65-F5344CB8AC3E}">
        <p14:creationId xmlns:p14="http://schemas.microsoft.com/office/powerpoint/2010/main" val="105717375"/>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278</a:t>
            </a:fld>
            <a:endParaRPr lang="en-US" dirty="0"/>
          </a:p>
        </p:txBody>
      </p:sp>
    </p:spTree>
    <p:extLst>
      <p:ext uri="{BB962C8B-B14F-4D97-AF65-F5344CB8AC3E}">
        <p14:creationId xmlns:p14="http://schemas.microsoft.com/office/powerpoint/2010/main" val="1815258583"/>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Soon means within a week of moving between settings. While</a:t>
            </a:r>
            <a:r>
              <a:rPr lang="en-US" baseline="0" dirty="0" smtClean="0"/>
              <a:t> six strategies are presented your client may not require all of these activities. At a minimum the Care Coordinator should check with the client to determine the client’s need and the level assistance the Care Coordinator may need to provide.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279</a:t>
            </a:fld>
            <a:endParaRPr lang="en-US" dirty="0"/>
          </a:p>
        </p:txBody>
      </p:sp>
    </p:spTree>
    <p:extLst>
      <p:ext uri="{BB962C8B-B14F-4D97-AF65-F5344CB8AC3E}">
        <p14:creationId xmlns:p14="http://schemas.microsoft.com/office/powerpoint/2010/main" val="1085225405"/>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Experienced Care Coordinators have reported</a:t>
            </a:r>
            <a:r>
              <a:rPr lang="en-US" baseline="0" dirty="0" smtClean="0"/>
              <a:t> that they schedule the next face-to-face visit before they leave the client which results in better results in maintaining contact with the client and ensuring that they will be able to complete the next face-to-face. Others have reported that this has not been helpful so use your judgement.</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280</a:t>
            </a:fld>
            <a:endParaRPr lang="en-US" dirty="0"/>
          </a:p>
        </p:txBody>
      </p:sp>
    </p:spTree>
    <p:extLst>
      <p:ext uri="{BB962C8B-B14F-4D97-AF65-F5344CB8AC3E}">
        <p14:creationId xmlns:p14="http://schemas.microsoft.com/office/powerpoint/2010/main" val="336593312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38390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If </a:t>
            </a:r>
            <a:r>
              <a:rPr lang="en-US" dirty="0"/>
              <a:t>Internet Access is available visit the HCA and DSHS websites and highlight resources such as forms and client materials.</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282</a:t>
            </a:fld>
            <a:endParaRPr lang="en-US" dirty="0"/>
          </a:p>
        </p:txBody>
      </p:sp>
    </p:spTree>
    <p:extLst>
      <p:ext uri="{BB962C8B-B14F-4D97-AF65-F5344CB8AC3E}">
        <p14:creationId xmlns:p14="http://schemas.microsoft.com/office/powerpoint/2010/main" val="1625623902"/>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voluntary program for clients.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283</a:t>
            </a:fld>
            <a:endParaRPr lang="en-US" dirty="0"/>
          </a:p>
        </p:txBody>
      </p:sp>
    </p:spTree>
    <p:extLst>
      <p:ext uri="{BB962C8B-B14F-4D97-AF65-F5344CB8AC3E}">
        <p14:creationId xmlns:p14="http://schemas.microsoft.com/office/powerpoint/2010/main" val="3717105911"/>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284</a:t>
            </a:fld>
            <a:endParaRPr lang="en-US" dirty="0"/>
          </a:p>
        </p:txBody>
      </p:sp>
    </p:spTree>
    <p:extLst>
      <p:ext uri="{BB962C8B-B14F-4D97-AF65-F5344CB8AC3E}">
        <p14:creationId xmlns:p14="http://schemas.microsoft.com/office/powerpoint/2010/main" val="3557213088"/>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Refer to the Reference section of</a:t>
            </a:r>
            <a:r>
              <a:rPr lang="en-US" baseline="0" dirty="0" smtClean="0"/>
              <a:t> the Classroom Training Manual for the program description document and the FAQ document. See the Forms and Documents section of the manual for a copy of the referral form. </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285</a:t>
            </a:fld>
            <a:endParaRPr lang="en-US" dirty="0"/>
          </a:p>
        </p:txBody>
      </p:sp>
    </p:spTree>
    <p:extLst>
      <p:ext uri="{BB962C8B-B14F-4D97-AF65-F5344CB8AC3E}">
        <p14:creationId xmlns:p14="http://schemas.microsoft.com/office/powerpoint/2010/main" val="2000221024"/>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286</a:t>
            </a:fld>
            <a:endParaRPr lang="en-US" dirty="0"/>
          </a:p>
        </p:txBody>
      </p:sp>
    </p:spTree>
    <p:extLst>
      <p:ext uri="{BB962C8B-B14F-4D97-AF65-F5344CB8AC3E}">
        <p14:creationId xmlns:p14="http://schemas.microsoft.com/office/powerpoint/2010/main" val="3792733004"/>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287</a:t>
            </a:fld>
            <a:endParaRPr lang="en-US" dirty="0"/>
          </a:p>
        </p:txBody>
      </p:sp>
    </p:spTree>
    <p:extLst>
      <p:ext uri="{BB962C8B-B14F-4D97-AF65-F5344CB8AC3E}">
        <p14:creationId xmlns:p14="http://schemas.microsoft.com/office/powerpoint/2010/main" val="2189261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a:t>
            </a:fld>
            <a:endParaRPr lang="en-US" dirty="0"/>
          </a:p>
        </p:txBody>
      </p:sp>
    </p:spTree>
    <p:extLst>
      <p:ext uri="{BB962C8B-B14F-4D97-AF65-F5344CB8AC3E}">
        <p14:creationId xmlns:p14="http://schemas.microsoft.com/office/powerpoint/2010/main" val="85672578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288</a:t>
            </a:fld>
            <a:endParaRPr lang="en-US" dirty="0"/>
          </a:p>
        </p:txBody>
      </p:sp>
    </p:spTree>
    <p:extLst>
      <p:ext uri="{BB962C8B-B14F-4D97-AF65-F5344CB8AC3E}">
        <p14:creationId xmlns:p14="http://schemas.microsoft.com/office/powerpoint/2010/main" val="2828571487"/>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289</a:t>
            </a:fld>
            <a:endParaRPr lang="en-US" dirty="0"/>
          </a:p>
        </p:txBody>
      </p:sp>
    </p:spTree>
    <p:extLst>
      <p:ext uri="{BB962C8B-B14F-4D97-AF65-F5344CB8AC3E}">
        <p14:creationId xmlns:p14="http://schemas.microsoft.com/office/powerpoint/2010/main" val="1872921690"/>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290</a:t>
            </a:fld>
            <a:endParaRPr lang="en-US" dirty="0"/>
          </a:p>
        </p:txBody>
      </p:sp>
    </p:spTree>
    <p:extLst>
      <p:ext uri="{BB962C8B-B14F-4D97-AF65-F5344CB8AC3E}">
        <p14:creationId xmlns:p14="http://schemas.microsoft.com/office/powerpoint/2010/main" val="3026018986"/>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291</a:t>
            </a:fld>
            <a:endParaRPr lang="en-US" dirty="0"/>
          </a:p>
        </p:txBody>
      </p:sp>
    </p:spTree>
    <p:extLst>
      <p:ext uri="{BB962C8B-B14F-4D97-AF65-F5344CB8AC3E}">
        <p14:creationId xmlns:p14="http://schemas.microsoft.com/office/powerpoint/2010/main" val="1217394144"/>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292</a:t>
            </a:fld>
            <a:endParaRPr lang="en-US" dirty="0"/>
          </a:p>
        </p:txBody>
      </p:sp>
    </p:spTree>
    <p:extLst>
      <p:ext uri="{BB962C8B-B14F-4D97-AF65-F5344CB8AC3E}">
        <p14:creationId xmlns:p14="http://schemas.microsoft.com/office/powerpoint/2010/main" val="247724050"/>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0722776"/>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DSHS offers live Webinars on some of these topics. Review of the PowerPoints for the seven required topics within the first six months of hire as a Care Coordinator.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294</a:t>
            </a:fld>
            <a:endParaRPr lang="en-US" dirty="0"/>
          </a:p>
        </p:txBody>
      </p:sp>
    </p:spTree>
    <p:extLst>
      <p:ext uri="{BB962C8B-B14F-4D97-AF65-F5344CB8AC3E}">
        <p14:creationId xmlns:p14="http://schemas.microsoft.com/office/powerpoint/2010/main" val="3782256567"/>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a:t>Care Coordinators who will not work with the dual eligible population will not be required to complete the training on “Medicare Grievances and Appeals</a:t>
            </a:r>
            <a:r>
              <a:rPr lang="en-US" dirty="0" smtClean="0"/>
              <a:t>.”</a:t>
            </a:r>
          </a:p>
          <a:p>
            <a:pPr defTabSz="465887">
              <a:defRPr/>
            </a:pPr>
            <a:r>
              <a:rPr lang="en-US" dirty="0" smtClean="0"/>
              <a:t>Some of the webinars are recorded and others</a:t>
            </a:r>
            <a:r>
              <a:rPr lang="en-US" baseline="0" dirty="0" smtClean="0"/>
              <a:t> are just the PowerPoint handouts from past live webinars.</a:t>
            </a:r>
            <a:endParaRPr lang="en-US" dirty="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295</a:t>
            </a:fld>
            <a:endParaRPr lang="en-US" dirty="0"/>
          </a:p>
        </p:txBody>
      </p:sp>
    </p:spTree>
    <p:extLst>
      <p:ext uri="{BB962C8B-B14F-4D97-AF65-F5344CB8AC3E}">
        <p14:creationId xmlns:p14="http://schemas.microsoft.com/office/powerpoint/2010/main" val="3353141879"/>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in January</a:t>
            </a:r>
            <a:r>
              <a:rPr lang="en-US" baseline="0" dirty="0" smtClean="0"/>
              <a:t> 2018 webinars will have a unique link for each of the four three-month series. Participants will need to register for:</a:t>
            </a:r>
          </a:p>
          <a:p>
            <a:endParaRPr lang="en-US" baseline="0" dirty="0" smtClean="0"/>
          </a:p>
          <a:p>
            <a:r>
              <a:rPr lang="en-US" baseline="0" dirty="0" smtClean="0"/>
              <a:t>January through March</a:t>
            </a:r>
          </a:p>
          <a:p>
            <a:r>
              <a:rPr lang="en-US" baseline="0" dirty="0" smtClean="0"/>
              <a:t>April through June</a:t>
            </a:r>
          </a:p>
          <a:p>
            <a:r>
              <a:rPr lang="en-US" baseline="0" dirty="0" smtClean="0"/>
              <a:t>July through September</a:t>
            </a:r>
          </a:p>
          <a:p>
            <a:r>
              <a:rPr lang="en-US" baseline="0" dirty="0" smtClean="0"/>
              <a:t>October through December</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296</a:t>
            </a:fld>
            <a:endParaRPr lang="en-US" dirty="0"/>
          </a:p>
        </p:txBody>
      </p:sp>
    </p:spTree>
    <p:extLst>
      <p:ext uri="{BB962C8B-B14F-4D97-AF65-F5344CB8AC3E}">
        <p14:creationId xmlns:p14="http://schemas.microsoft.com/office/powerpoint/2010/main" val="1724297316"/>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297</a:t>
            </a:fld>
            <a:endParaRPr lang="en-US" dirty="0"/>
          </a:p>
        </p:txBody>
      </p:sp>
    </p:spTree>
    <p:extLst>
      <p:ext uri="{BB962C8B-B14F-4D97-AF65-F5344CB8AC3E}">
        <p14:creationId xmlns:p14="http://schemas.microsoft.com/office/powerpoint/2010/main" val="3526320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integrating mental health, substance use, long term services and supports and primary care. </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a:t>
            </a:fld>
            <a:endParaRPr lang="en-US" dirty="0"/>
          </a:p>
        </p:txBody>
      </p:sp>
    </p:spTree>
    <p:extLst>
      <p:ext uri="{BB962C8B-B14F-4D97-AF65-F5344CB8AC3E}">
        <p14:creationId xmlns:p14="http://schemas.microsoft.com/office/powerpoint/2010/main" val="1902917517"/>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298</a:t>
            </a:fld>
            <a:endParaRPr lang="en-US" dirty="0"/>
          </a:p>
        </p:txBody>
      </p:sp>
    </p:spTree>
    <p:extLst>
      <p:ext uri="{BB962C8B-B14F-4D97-AF65-F5344CB8AC3E}">
        <p14:creationId xmlns:p14="http://schemas.microsoft.com/office/powerpoint/2010/main" val="3516503517"/>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54410792"/>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Note</a:t>
            </a:r>
            <a:r>
              <a:rPr lang="en-US" baseline="0" dirty="0" smtClean="0"/>
              <a:t> to trainers: please </a:t>
            </a:r>
            <a:r>
              <a:rPr lang="en-US" dirty="0"/>
              <a:t>share evaluation comments or suggestions to the </a:t>
            </a:r>
            <a:r>
              <a:rPr lang="en-US" dirty="0" smtClean="0"/>
              <a:t>DSHS</a:t>
            </a:r>
            <a:r>
              <a:rPr lang="en-US" baseline="0" dirty="0" smtClean="0"/>
              <a:t> Training Program Manager</a:t>
            </a:r>
            <a:r>
              <a:rPr lang="en-US" dirty="0" smtClean="0"/>
              <a:t> </a:t>
            </a:r>
            <a:r>
              <a:rPr lang="en-US" dirty="0"/>
              <a:t>that will help improve the training for participants, or questions that are coming up consistently that would apply statewide.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300</a:t>
            </a:fld>
            <a:endParaRPr lang="en-US" dirty="0"/>
          </a:p>
        </p:txBody>
      </p:sp>
    </p:spTree>
    <p:extLst>
      <p:ext uri="{BB962C8B-B14F-4D97-AF65-F5344CB8AC3E}">
        <p14:creationId xmlns:p14="http://schemas.microsoft.com/office/powerpoint/2010/main" val="1862607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a:t>
            </a:fld>
            <a:endParaRPr lang="en-US" dirty="0"/>
          </a:p>
        </p:txBody>
      </p:sp>
    </p:spTree>
    <p:extLst>
      <p:ext uri="{BB962C8B-B14F-4D97-AF65-F5344CB8AC3E}">
        <p14:creationId xmlns:p14="http://schemas.microsoft.com/office/powerpoint/2010/main" val="2372392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Long Term</a:t>
            </a:r>
            <a:r>
              <a:rPr lang="en-US" baseline="0" dirty="0" smtClean="0"/>
              <a:t> Services and Supports (</a:t>
            </a:r>
            <a:r>
              <a:rPr lang="en-US" dirty="0" smtClean="0"/>
              <a:t>LTSS) are authorized by DSHS and Area Agency on</a:t>
            </a:r>
            <a:r>
              <a:rPr lang="en-US" baseline="0" dirty="0" smtClean="0"/>
              <a:t> Aging (AAA) case managers.</a:t>
            </a:r>
          </a:p>
          <a:p>
            <a:endParaRPr lang="en-US" baseline="0" dirty="0" smtClean="0"/>
          </a:p>
          <a:p>
            <a:r>
              <a:rPr lang="en-US" baseline="0" dirty="0" smtClean="0"/>
              <a:t>Case resource managers work for the Developmental Disability Administration at DSHS.</a:t>
            </a:r>
          </a:p>
          <a:p>
            <a:r>
              <a:rPr lang="en-US" baseline="0" dirty="0" smtClean="0"/>
              <a:t>Social service specialists and nurses work for Home and Community Services at DSHS.</a:t>
            </a:r>
          </a:p>
          <a:p>
            <a:r>
              <a:rPr lang="en-US" baseline="0" dirty="0" smtClean="0"/>
              <a:t>Case managers and nurses work for the Area Agency on Aging.</a:t>
            </a:r>
          </a:p>
          <a:p>
            <a:r>
              <a:rPr lang="en-US" baseline="0" dirty="0" smtClean="0"/>
              <a:t>Social workers work for Children’s Administration.</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30</a:t>
            </a:fld>
            <a:endParaRPr lang="en-US" dirty="0"/>
          </a:p>
        </p:txBody>
      </p:sp>
    </p:spTree>
    <p:extLst>
      <p:ext uri="{BB962C8B-B14F-4D97-AF65-F5344CB8AC3E}">
        <p14:creationId xmlns:p14="http://schemas.microsoft.com/office/powerpoint/2010/main" val="1624023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includes integrating mental health, chemical use, long term services and supports and primary care. </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31</a:t>
            </a:fld>
            <a:endParaRPr lang="en-US" dirty="0"/>
          </a:p>
        </p:txBody>
      </p:sp>
    </p:spTree>
    <p:extLst>
      <p:ext uri="{BB962C8B-B14F-4D97-AF65-F5344CB8AC3E}">
        <p14:creationId xmlns:p14="http://schemas.microsoft.com/office/powerpoint/2010/main" val="3212645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32</a:t>
            </a:fld>
            <a:endParaRPr lang="en-US" dirty="0"/>
          </a:p>
        </p:txBody>
      </p:sp>
    </p:spTree>
    <p:extLst>
      <p:ext uri="{BB962C8B-B14F-4D97-AF65-F5344CB8AC3E}">
        <p14:creationId xmlns:p14="http://schemas.microsoft.com/office/powerpoint/2010/main" val="4020208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33</a:t>
            </a:fld>
            <a:endParaRPr lang="en-US" dirty="0"/>
          </a:p>
        </p:txBody>
      </p:sp>
    </p:spTree>
    <p:extLst>
      <p:ext uri="{BB962C8B-B14F-4D97-AF65-F5344CB8AC3E}">
        <p14:creationId xmlns:p14="http://schemas.microsoft.com/office/powerpoint/2010/main" val="1280789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34</a:t>
            </a:fld>
            <a:endParaRPr lang="en-US" dirty="0"/>
          </a:p>
        </p:txBody>
      </p:sp>
    </p:spTree>
    <p:extLst>
      <p:ext uri="{BB962C8B-B14F-4D97-AF65-F5344CB8AC3E}">
        <p14:creationId xmlns:p14="http://schemas.microsoft.com/office/powerpoint/2010/main" val="2075152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35</a:t>
            </a:fld>
            <a:endParaRPr lang="en-US" dirty="0"/>
          </a:p>
        </p:txBody>
      </p:sp>
    </p:spTree>
    <p:extLst>
      <p:ext uri="{BB962C8B-B14F-4D97-AF65-F5344CB8AC3E}">
        <p14:creationId xmlns:p14="http://schemas.microsoft.com/office/powerpoint/2010/main" val="17078252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a:t>
            </a:r>
          </a:p>
          <a:p>
            <a:pPr marL="171450" indent="-171450">
              <a:buFont typeface="Arial" panose="020B0604020202020204" pitchFamily="34" charset="0"/>
              <a:buChar char="•"/>
            </a:pPr>
            <a:r>
              <a:rPr lang="en-US" dirty="0" smtClean="0"/>
              <a:t>Wellness</a:t>
            </a:r>
            <a:r>
              <a:rPr lang="en-US" baseline="0" dirty="0" smtClean="0"/>
              <a:t> and prevention may include encouraging the parent to make certain their child gets well child check-ups and immunizations. </a:t>
            </a:r>
          </a:p>
          <a:p>
            <a:pPr marL="171450" indent="-171450">
              <a:buFont typeface="Arial" panose="020B0604020202020204" pitchFamily="34" charset="0"/>
              <a:buChar char="•"/>
            </a:pPr>
            <a:r>
              <a:rPr lang="en-US" baseline="0" dirty="0" smtClean="0"/>
              <a:t>Care coordinators working with older adults may work with client to get flu shots and shingles and pneumonia vaccinations.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36</a:t>
            </a:fld>
            <a:endParaRPr lang="en-US" dirty="0"/>
          </a:p>
        </p:txBody>
      </p:sp>
    </p:spTree>
    <p:extLst>
      <p:ext uri="{BB962C8B-B14F-4D97-AF65-F5344CB8AC3E}">
        <p14:creationId xmlns:p14="http://schemas.microsoft.com/office/powerpoint/2010/main" val="1430711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We</a:t>
            </a:r>
            <a:r>
              <a:rPr lang="en-US" baseline="0" dirty="0" smtClean="0"/>
              <a:t> will go in greater depth on Comprehensive Transitional Care or Care Transitions on Day Two of the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37</a:t>
            </a:fld>
            <a:endParaRPr lang="en-US" dirty="0"/>
          </a:p>
        </p:txBody>
      </p:sp>
    </p:spTree>
    <p:extLst>
      <p:ext uri="{BB962C8B-B14F-4D97-AF65-F5344CB8AC3E}">
        <p14:creationId xmlns:p14="http://schemas.microsoft.com/office/powerpoint/2010/main" val="3414205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38</a:t>
            </a:fld>
            <a:endParaRPr lang="en-US" dirty="0"/>
          </a:p>
        </p:txBody>
      </p:sp>
    </p:spTree>
    <p:extLst>
      <p:ext uri="{BB962C8B-B14F-4D97-AF65-F5344CB8AC3E}">
        <p14:creationId xmlns:p14="http://schemas.microsoft.com/office/powerpoint/2010/main" val="784977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39</a:t>
            </a:fld>
            <a:endParaRPr lang="en-US" dirty="0"/>
          </a:p>
        </p:txBody>
      </p:sp>
    </p:spTree>
    <p:extLst>
      <p:ext uri="{BB962C8B-B14F-4D97-AF65-F5344CB8AC3E}">
        <p14:creationId xmlns:p14="http://schemas.microsoft.com/office/powerpoint/2010/main" val="2168086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a:t>
            </a:fld>
            <a:endParaRPr lang="en-US" dirty="0"/>
          </a:p>
        </p:txBody>
      </p:sp>
    </p:spTree>
    <p:extLst>
      <p:ext uri="{BB962C8B-B14F-4D97-AF65-F5344CB8AC3E}">
        <p14:creationId xmlns:p14="http://schemas.microsoft.com/office/powerpoint/2010/main" val="37128338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Care Coordinators help increase the client and caregiver’s knowledge of the client’s chronic conditions, promote the client’s engagement and self-management capabilities and help the client improve adherence to their prescribed treatment. </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40</a:t>
            </a:fld>
            <a:endParaRPr lang="en-US" dirty="0"/>
          </a:p>
        </p:txBody>
      </p:sp>
    </p:spTree>
    <p:extLst>
      <p:ext uri="{BB962C8B-B14F-4D97-AF65-F5344CB8AC3E}">
        <p14:creationId xmlns:p14="http://schemas.microsoft.com/office/powerpoint/2010/main" val="18038694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41</a:t>
            </a:fld>
            <a:endParaRPr lang="en-US" dirty="0"/>
          </a:p>
        </p:txBody>
      </p:sp>
    </p:spTree>
    <p:extLst>
      <p:ext uri="{BB962C8B-B14F-4D97-AF65-F5344CB8AC3E}">
        <p14:creationId xmlns:p14="http://schemas.microsoft.com/office/powerpoint/2010/main" val="3542889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42</a:t>
            </a:fld>
            <a:endParaRPr lang="en-US" dirty="0"/>
          </a:p>
        </p:txBody>
      </p:sp>
    </p:spTree>
    <p:extLst>
      <p:ext uri="{BB962C8B-B14F-4D97-AF65-F5344CB8AC3E}">
        <p14:creationId xmlns:p14="http://schemas.microsoft.com/office/powerpoint/2010/main" val="12387250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Long Term</a:t>
            </a:r>
            <a:r>
              <a:rPr lang="en-US" baseline="0" dirty="0" smtClean="0"/>
              <a:t> Services and Supports (LTSS) were formerly known as community based care services offered through Home and Community Services, the Developmental Disabilities Administration and Area Agencies on Aging.</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43</a:t>
            </a:fld>
            <a:endParaRPr lang="en-US" dirty="0"/>
          </a:p>
        </p:txBody>
      </p:sp>
    </p:spTree>
    <p:extLst>
      <p:ext uri="{BB962C8B-B14F-4D97-AF65-F5344CB8AC3E}">
        <p14:creationId xmlns:p14="http://schemas.microsoft.com/office/powerpoint/2010/main" val="913126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 participants</a:t>
            </a:r>
            <a:r>
              <a:rPr lang="en-US" baseline="0" dirty="0" smtClean="0"/>
              <a:t> to refer to the Guidelines for HH Staff Roles and Responsibilities in Section B of the Classroom Training Manual.</a:t>
            </a:r>
            <a:endParaRPr lang="en-US" dirty="0" smtClean="0"/>
          </a:p>
          <a:p>
            <a:endParaRPr lang="en-US" dirty="0" smtClean="0"/>
          </a:p>
          <a:p>
            <a:r>
              <a:rPr lang="en-US" dirty="0" smtClean="0"/>
              <a:t>Other</a:t>
            </a:r>
            <a:r>
              <a:rPr lang="en-US" baseline="0" dirty="0" smtClean="0"/>
              <a:t> institutions could include in-patient mental health or substance use disorder treatment facilities. Or Residential Habilitation Centers for clients with intellectual disabilities.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44</a:t>
            </a:fld>
            <a:endParaRPr lang="en-US" dirty="0"/>
          </a:p>
        </p:txBody>
      </p:sp>
    </p:spTree>
    <p:extLst>
      <p:ext uri="{BB962C8B-B14F-4D97-AF65-F5344CB8AC3E}">
        <p14:creationId xmlns:p14="http://schemas.microsoft.com/office/powerpoint/2010/main" val="5650866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the trainees to the Health Home Tiers Guidelines in the Reference section of the Classroom Manual. </a:t>
            </a:r>
          </a:p>
          <a:p>
            <a:endParaRPr lang="en-US" baseline="0" dirty="0" smtClean="0"/>
          </a:p>
          <a:p>
            <a:r>
              <a:rPr lang="en-US" baseline="0" dirty="0" smtClean="0"/>
              <a:t>If there is staff from an Area Agency on Aging in the training session explain how these clients may already have case managers with HCS, DDA, and AAA. This does not replace the work they are doing  as part of Long Term Services and Supports (LTSS). Care Coordinators may not duplicate these services nor any services provided by their mental health providers.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45</a:t>
            </a:fld>
            <a:endParaRPr lang="en-US" dirty="0"/>
          </a:p>
        </p:txBody>
      </p:sp>
    </p:spTree>
    <p:extLst>
      <p:ext uri="{BB962C8B-B14F-4D97-AF65-F5344CB8AC3E}">
        <p14:creationId xmlns:p14="http://schemas.microsoft.com/office/powerpoint/2010/main" val="5218012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46</a:t>
            </a:fld>
            <a:endParaRPr lang="en-US" dirty="0"/>
          </a:p>
        </p:txBody>
      </p:sp>
    </p:spTree>
    <p:extLst>
      <p:ext uri="{BB962C8B-B14F-4D97-AF65-F5344CB8AC3E}">
        <p14:creationId xmlns:p14="http://schemas.microsoft.com/office/powerpoint/2010/main" val="2075574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dirty="0" smtClean="0"/>
              <a:t>Tier One</a:t>
            </a:r>
            <a:r>
              <a:rPr lang="en-US" baseline="0" dirty="0" smtClean="0"/>
              <a:t> may only be billed one time, even if the client moves between Leads and/or Care Coordination Organizations.</a:t>
            </a: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47</a:t>
            </a:fld>
            <a:endParaRPr lang="en-US" dirty="0"/>
          </a:p>
        </p:txBody>
      </p:sp>
    </p:spTree>
    <p:extLst>
      <p:ext uri="{BB962C8B-B14F-4D97-AF65-F5344CB8AC3E}">
        <p14:creationId xmlns:p14="http://schemas.microsoft.com/office/powerpoint/2010/main" val="1093948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Emphasize</a:t>
            </a:r>
            <a:r>
              <a:rPr lang="en-US" baseline="0" dirty="0" smtClean="0"/>
              <a:t> that a monthly face-to-face visit is required.</a:t>
            </a:r>
            <a:r>
              <a:rPr lang="en-US" dirty="0" smtClean="0"/>
              <a:t> The</a:t>
            </a:r>
            <a:r>
              <a:rPr lang="en-US" baseline="0" dirty="0" smtClean="0"/>
              <a:t> Lead Organization may grant</a:t>
            </a:r>
            <a:r>
              <a:rPr lang="en-US" dirty="0" smtClean="0"/>
              <a:t> an exception to the face-to-face</a:t>
            </a:r>
            <a:r>
              <a:rPr lang="en-US" baseline="0" dirty="0" smtClean="0"/>
              <a:t> visit requirement.</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48</a:t>
            </a:fld>
            <a:endParaRPr lang="en-US" dirty="0"/>
          </a:p>
        </p:txBody>
      </p:sp>
    </p:spTree>
    <p:extLst>
      <p:ext uri="{BB962C8B-B14F-4D97-AF65-F5344CB8AC3E}">
        <p14:creationId xmlns:p14="http://schemas.microsoft.com/office/powerpoint/2010/main" val="39875488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Health Home Tier documents provides information about movement between tiers and unsuccessful outreach and engagement which participants may need to access once they begin providing Health Home services. </a:t>
            </a:r>
          </a:p>
          <a:p>
            <a:endParaRPr lang="en-US" baseline="0" dirty="0" smtClean="0"/>
          </a:p>
          <a:p>
            <a:r>
              <a:rPr lang="en-US" baseline="0" dirty="0" smtClean="0"/>
              <a:t>Stress that we are not looking to “graduate” clients from the program. It is the consistent and regular contact by the Care Coordinator that helps the client to maintain positive behavior change to improve their health.</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49</a:t>
            </a:fld>
            <a:endParaRPr lang="en-US" dirty="0"/>
          </a:p>
        </p:txBody>
      </p:sp>
    </p:spTree>
    <p:extLst>
      <p:ext uri="{BB962C8B-B14F-4D97-AF65-F5344CB8AC3E}">
        <p14:creationId xmlns:p14="http://schemas.microsoft.com/office/powerpoint/2010/main" val="236788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DSHS and the Health Care Authority are not requiring one system for documentation so your Lead Organization will establish how you will add to your existing system of documentation or create a new system for documenting services for your Health Home clients.</a:t>
            </a:r>
          </a:p>
          <a:p>
            <a:endParaRPr lang="en-US" dirty="0" smtClean="0"/>
          </a:p>
          <a:p>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a:t>
            </a:fld>
            <a:endParaRPr lang="en-US" dirty="0"/>
          </a:p>
        </p:txBody>
      </p:sp>
    </p:spTree>
    <p:extLst>
      <p:ext uri="{BB962C8B-B14F-4D97-AF65-F5344CB8AC3E}">
        <p14:creationId xmlns:p14="http://schemas.microsoft.com/office/powerpoint/2010/main" val="24742748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50</a:t>
            </a:fld>
            <a:endParaRPr lang="en-US" dirty="0"/>
          </a:p>
        </p:txBody>
      </p:sp>
    </p:spTree>
    <p:extLst>
      <p:ext uri="{BB962C8B-B14F-4D97-AF65-F5344CB8AC3E}">
        <p14:creationId xmlns:p14="http://schemas.microsoft.com/office/powerpoint/2010/main" val="1206151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 example, a client may</a:t>
            </a:r>
            <a:r>
              <a:rPr lang="en-US" baseline="0" dirty="0" smtClean="0"/>
              <a:t> not be available for an entire month or you may lose contact. In these cases you would not bill for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51</a:t>
            </a:fld>
            <a:endParaRPr lang="en-US" dirty="0"/>
          </a:p>
        </p:txBody>
      </p:sp>
    </p:spTree>
    <p:extLst>
      <p:ext uri="{BB962C8B-B14F-4D97-AF65-F5344CB8AC3E}">
        <p14:creationId xmlns:p14="http://schemas.microsoft.com/office/powerpoint/2010/main" val="1615745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036436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53</a:t>
            </a:fld>
            <a:endParaRPr lang="en-US" dirty="0"/>
          </a:p>
        </p:txBody>
      </p:sp>
    </p:spTree>
    <p:extLst>
      <p:ext uri="{BB962C8B-B14F-4D97-AF65-F5344CB8AC3E}">
        <p14:creationId xmlns:p14="http://schemas.microsoft.com/office/powerpoint/2010/main" val="31008521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54</a:t>
            </a:fld>
            <a:endParaRPr lang="en-US" dirty="0"/>
          </a:p>
        </p:txBody>
      </p:sp>
    </p:spTree>
    <p:extLst>
      <p:ext uri="{BB962C8B-B14F-4D97-AF65-F5344CB8AC3E}">
        <p14:creationId xmlns:p14="http://schemas.microsoft.com/office/powerpoint/2010/main" val="33165750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welcome booklet is mailed by the Health Care Authority to clients who are receiving Fee-for-Service Medicaid coverage. A letter is inserted in the booklet listing the Health</a:t>
            </a:r>
            <a:r>
              <a:rPr lang="en-US" baseline="0" dirty="0" smtClean="0"/>
              <a:t> Home Leads that are available in their county. The booklet is available to print from the HCA website and has been translated into nine languages. The web address is on the slide.</a:t>
            </a:r>
          </a:p>
          <a:p>
            <a:r>
              <a:rPr lang="en-US" baseline="0" dirty="0" smtClean="0"/>
              <a:t>The first document in the Forms and Tools section of the Classroom Training Manual contains a sample of another promotional flyer that can be accessed from the HCA website.</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55</a:t>
            </a:fld>
            <a:endParaRPr lang="en-US" dirty="0"/>
          </a:p>
        </p:txBody>
      </p:sp>
    </p:spTree>
    <p:extLst>
      <p:ext uri="{BB962C8B-B14F-4D97-AF65-F5344CB8AC3E}">
        <p14:creationId xmlns:p14="http://schemas.microsoft.com/office/powerpoint/2010/main" val="9243169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pull the Sample Telephone Outreach Script from</a:t>
            </a:r>
            <a:r>
              <a:rPr lang="en-US" baseline="0" dirty="0" smtClean="0"/>
              <a:t> the manual and review. Encourage them to practice and edit the script to meet their needs. Many of the Lead Organizations have developed their own outreach script so ask you Leads for their sample.</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56</a:t>
            </a:fld>
            <a:endParaRPr lang="en-US" dirty="0"/>
          </a:p>
        </p:txBody>
      </p:sp>
    </p:spTree>
    <p:extLst>
      <p:ext uri="{BB962C8B-B14F-4D97-AF65-F5344CB8AC3E}">
        <p14:creationId xmlns:p14="http://schemas.microsoft.com/office/powerpoint/2010/main" val="24080514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the </a:t>
            </a:r>
            <a:r>
              <a:rPr lang="en-US" dirty="0" smtClean="0"/>
              <a:t> Classroom Training Manual for</a:t>
            </a:r>
            <a:r>
              <a:rPr lang="en-US" baseline="0" dirty="0" smtClean="0"/>
              <a:t> a copy of the form.</a:t>
            </a:r>
            <a:r>
              <a:rPr lang="en-US" dirty="0" smtClean="0"/>
              <a:t> It</a:t>
            </a:r>
            <a:r>
              <a:rPr lang="en-US" baseline="0" dirty="0" smtClean="0"/>
              <a:t> is also available</a:t>
            </a:r>
            <a:r>
              <a:rPr lang="en-US" dirty="0" smtClean="0"/>
              <a:t> on the HCA Website. This form is required because it documents</a:t>
            </a:r>
            <a:r>
              <a:rPr lang="en-US" baseline="0" dirty="0" smtClean="0"/>
              <a:t> the client’s agreement to participate in Health Homes. The client must sign the form in order to participate in the program.</a:t>
            </a:r>
          </a:p>
          <a:p>
            <a:endParaRPr lang="en-US" baseline="0" dirty="0" smtClean="0"/>
          </a:p>
          <a:p>
            <a:r>
              <a:rPr lang="en-US" baseline="0" dirty="0" smtClean="0"/>
              <a:t>Leads and CCOs may also use their own release of information forms.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57</a:t>
            </a:fld>
            <a:endParaRPr lang="en-US" dirty="0"/>
          </a:p>
        </p:txBody>
      </p:sp>
    </p:spTree>
    <p:extLst>
      <p:ext uri="{BB962C8B-B14F-4D97-AF65-F5344CB8AC3E}">
        <p14:creationId xmlns:p14="http://schemas.microsoft.com/office/powerpoint/2010/main" val="21059140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538FA-7200-4731-AA43-7048D2AC12AA}" type="slidenum">
              <a:rPr lang="en-US" smtClean="0"/>
              <a:t>58</a:t>
            </a:fld>
            <a:endParaRPr lang="en-US" dirty="0"/>
          </a:p>
        </p:txBody>
      </p:sp>
    </p:spTree>
    <p:extLst>
      <p:ext uri="{BB962C8B-B14F-4D97-AF65-F5344CB8AC3E}">
        <p14:creationId xmlns:p14="http://schemas.microsoft.com/office/powerpoint/2010/main" val="29753748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538FA-7200-4731-AA43-7048D2AC12AA}" type="slidenum">
              <a:rPr lang="en-US" smtClean="0"/>
              <a:t>59</a:t>
            </a:fld>
            <a:endParaRPr lang="en-US" dirty="0"/>
          </a:p>
        </p:txBody>
      </p:sp>
    </p:spTree>
    <p:extLst>
      <p:ext uri="{BB962C8B-B14F-4D97-AF65-F5344CB8AC3E}">
        <p14:creationId xmlns:p14="http://schemas.microsoft.com/office/powerpoint/2010/main" val="25605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a:t>
            </a:fld>
            <a:endParaRPr lang="en-US" dirty="0"/>
          </a:p>
        </p:txBody>
      </p:sp>
    </p:spTree>
    <p:extLst>
      <p:ext uri="{BB962C8B-B14F-4D97-AF65-F5344CB8AC3E}">
        <p14:creationId xmlns:p14="http://schemas.microsoft.com/office/powerpoint/2010/main" val="37557154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60</a:t>
            </a:fld>
            <a:endParaRPr lang="en-US" dirty="0"/>
          </a:p>
        </p:txBody>
      </p:sp>
    </p:spTree>
    <p:extLst>
      <p:ext uri="{BB962C8B-B14F-4D97-AF65-F5344CB8AC3E}">
        <p14:creationId xmlns:p14="http://schemas.microsoft.com/office/powerpoint/2010/main" val="531547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determine contact information for children receiving Adoption Support services, the HH Lead or Care Coordinator should contact the Foster Care Medical Team (FCMT) through HCA’s Customer Service line at:  800-562-3022 ext:  15480.  This team will be able to provide contact information of the child’s adoptive parents who are the caregivers for the child.  </a:t>
            </a:r>
          </a:p>
          <a:p>
            <a:r>
              <a:rPr lang="en-US" dirty="0"/>
              <a:t> </a:t>
            </a:r>
          </a:p>
          <a:p>
            <a:r>
              <a:rPr lang="en-US" dirty="0"/>
              <a:t>The Foster Care Well Being Unit only handles children in foster care.  </a:t>
            </a:r>
            <a:endParaRPr lang="en-US" dirty="0" smtClean="0"/>
          </a:p>
          <a:p>
            <a:endParaRPr lang="en-US" dirty="0" smtClean="0"/>
          </a:p>
          <a:p>
            <a:r>
              <a:rPr lang="en-US" dirty="0" smtClean="0"/>
              <a:t>Coordinated Care has also offered to assist in</a:t>
            </a:r>
            <a:r>
              <a:rPr lang="en-US" baseline="0" dirty="0" smtClean="0"/>
              <a:t> locating children.</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61</a:t>
            </a:fld>
            <a:endParaRPr lang="en-US" dirty="0"/>
          </a:p>
        </p:txBody>
      </p:sp>
    </p:spTree>
    <p:extLst>
      <p:ext uri="{BB962C8B-B14F-4D97-AF65-F5344CB8AC3E}">
        <p14:creationId xmlns:p14="http://schemas.microsoft.com/office/powerpoint/2010/main" val="35468656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For</a:t>
            </a:r>
            <a:r>
              <a:rPr lang="en-US" baseline="0" dirty="0" smtClean="0"/>
              <a:t> example: the parent will sign the Information Sharing Consent form and the adolescent must be asked, in private, if they consent to allow this protected information shared with the parent.  B</a:t>
            </a:r>
            <a:r>
              <a:rPr lang="en-US" dirty="0" smtClean="0"/>
              <a:t>e sensitive to the adolescent’s wish to keep use of birth control confidential from parents,</a:t>
            </a:r>
            <a:r>
              <a:rPr lang="en-US" baseline="0" dirty="0" smtClean="0"/>
              <a:t> privacy related to the need for chemical dependency services, or information that is only shared between the child and their mental health counselor.</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62</a:t>
            </a:fld>
            <a:endParaRPr lang="en-US" dirty="0"/>
          </a:p>
        </p:txBody>
      </p:sp>
    </p:spTree>
    <p:extLst>
      <p:ext uri="{BB962C8B-B14F-4D97-AF65-F5344CB8AC3E}">
        <p14:creationId xmlns:p14="http://schemas.microsoft.com/office/powerpoint/2010/main" val="21499481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aseline="0" dirty="0" smtClean="0"/>
              <a:t>This form and translations are posted on the  HCA website. Again, Leads and CCOs may choose to use their own forms.</a:t>
            </a:r>
            <a:endParaRPr lang="en-US" dirty="0" smtClean="0"/>
          </a:p>
          <a:p>
            <a:pPr defTabSz="465887">
              <a:defRPr/>
            </a:pPr>
            <a:r>
              <a:rPr lang="en-US" dirty="0" smtClean="0"/>
              <a:t>Refer</a:t>
            </a:r>
            <a:r>
              <a:rPr lang="en-US" baseline="0" dirty="0" smtClean="0"/>
              <a:t> to the Adolescent Information Sharing Consent Form in the Classroom Training Manual and cover in detail the types of reproductive health information consent may include.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63</a:t>
            </a:fld>
            <a:endParaRPr lang="en-US" dirty="0"/>
          </a:p>
        </p:txBody>
      </p:sp>
    </p:spTree>
    <p:extLst>
      <p:ext uri="{BB962C8B-B14F-4D97-AF65-F5344CB8AC3E}">
        <p14:creationId xmlns:p14="http://schemas.microsoft.com/office/powerpoint/2010/main" val="4108895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Refer to the form contained in the Classroom</a:t>
            </a:r>
            <a:r>
              <a:rPr lang="en-US" baseline="0" dirty="0" smtClean="0"/>
              <a:t> Training Manual.</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64</a:t>
            </a:fld>
            <a:endParaRPr lang="en-US" dirty="0"/>
          </a:p>
        </p:txBody>
      </p:sp>
    </p:spTree>
    <p:extLst>
      <p:ext uri="{BB962C8B-B14F-4D97-AF65-F5344CB8AC3E}">
        <p14:creationId xmlns:p14="http://schemas.microsoft.com/office/powerpoint/2010/main" val="35958228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65</a:t>
            </a:fld>
            <a:endParaRPr lang="en-US" dirty="0"/>
          </a:p>
        </p:txBody>
      </p:sp>
    </p:spTree>
    <p:extLst>
      <p:ext uri="{BB962C8B-B14F-4D97-AF65-F5344CB8AC3E}">
        <p14:creationId xmlns:p14="http://schemas.microsoft.com/office/powerpoint/2010/main" val="4178064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there is no comprehensive</a:t>
            </a:r>
            <a:r>
              <a:rPr lang="en-US" baseline="0" dirty="0" smtClean="0"/>
              <a:t> list for contact persons for all of the tribes. This varies from tribe to tribe. Leads have established working agreements with tribes to contact your Lead before contacting a tribal member and follow their agreement.</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66</a:t>
            </a:fld>
            <a:endParaRPr lang="en-US" dirty="0"/>
          </a:p>
        </p:txBody>
      </p:sp>
    </p:spTree>
    <p:extLst>
      <p:ext uri="{BB962C8B-B14F-4D97-AF65-F5344CB8AC3E}">
        <p14:creationId xmlns:p14="http://schemas.microsoft.com/office/powerpoint/2010/main" val="6517912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Care coordination and health homes</a:t>
            </a:r>
            <a:r>
              <a:rPr lang="en-US" baseline="0" dirty="0" smtClean="0"/>
              <a:t> promote motivational interviewing as a method for guiding clients on their self-determined health journey. Care Coordinators are encouraged to take advantage of any Motivational Interviewing training sponsored by their Leads.</a:t>
            </a:r>
          </a:p>
          <a:p>
            <a:pPr defTabSz="465887">
              <a:defRPr/>
            </a:pPr>
            <a:endParaRPr lang="en-US" dirty="0" smtClean="0"/>
          </a:p>
          <a:p>
            <a:pPr defTabSz="465887">
              <a:defRPr/>
            </a:pPr>
            <a:r>
              <a:rPr lang="en-US" dirty="0" smtClean="0"/>
              <a:t>Motivational interviewing is one approach</a:t>
            </a:r>
            <a:r>
              <a:rPr lang="en-US" baseline="0" dirty="0" smtClean="0"/>
              <a:t> that can be used to aid our clients in developing a Health Action Plan to take control over their health and healthcare services.</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67</a:t>
            </a:fld>
            <a:endParaRPr lang="en-US" dirty="0"/>
          </a:p>
        </p:txBody>
      </p:sp>
    </p:spTree>
    <p:extLst>
      <p:ext uri="{BB962C8B-B14F-4D97-AF65-F5344CB8AC3E}">
        <p14:creationId xmlns:p14="http://schemas.microsoft.com/office/powerpoint/2010/main" val="9648673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One way to incorporate the spirit of MI is</a:t>
            </a:r>
            <a:r>
              <a:rPr lang="en-US" baseline="0" dirty="0" smtClean="0"/>
              <a:t> through skillful listening and guiding, conveying a message of </a:t>
            </a:r>
            <a:r>
              <a:rPr lang="en-US" dirty="0" smtClean="0"/>
              <a:t>acceptance, hope and compassion. </a:t>
            </a:r>
            <a:r>
              <a:rPr lang="en-US" baseline="0" dirty="0" smtClean="0"/>
              <a:t> This approach helps to elicit from the client the</a:t>
            </a:r>
            <a:r>
              <a:rPr lang="en-US" dirty="0" smtClean="0"/>
              <a:t>ir own good motivations for making behavior changes in the interest of their health.  </a:t>
            </a:r>
          </a:p>
          <a:p>
            <a:pPr defTabSz="465887">
              <a:defRPr/>
            </a:pPr>
            <a:endParaRPr lang="en-US" dirty="0" smtClean="0"/>
          </a:p>
          <a:p>
            <a:pPr defTabSz="465887">
              <a:defRPr/>
            </a:pPr>
            <a:r>
              <a:rPr lang="en-US" dirty="0" smtClean="0"/>
              <a:t>“Empathy” differs from “sympathy” - - empathy</a:t>
            </a:r>
            <a:r>
              <a:rPr lang="en-US" baseline="0" dirty="0" smtClean="0"/>
              <a:t> conveys a deep understanding or awareness of another persons situation.  Sympathy requires judgment of a situation.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68</a:t>
            </a:fld>
            <a:endParaRPr lang="en-US" dirty="0"/>
          </a:p>
        </p:txBody>
      </p:sp>
    </p:spTree>
    <p:extLst>
      <p:ext uri="{BB962C8B-B14F-4D97-AF65-F5344CB8AC3E}">
        <p14:creationId xmlns:p14="http://schemas.microsoft.com/office/powerpoint/2010/main" val="25248073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69</a:t>
            </a:fld>
            <a:endParaRPr lang="en-US" dirty="0"/>
          </a:p>
        </p:txBody>
      </p:sp>
    </p:spTree>
    <p:extLst>
      <p:ext uri="{BB962C8B-B14F-4D97-AF65-F5344CB8AC3E}">
        <p14:creationId xmlns:p14="http://schemas.microsoft.com/office/powerpoint/2010/main" val="1965681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All participants must receive a Classroom Training manual. Trainers with Internet access should show participants the location of the online training resources during the training.</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a:t>
            </a:fld>
            <a:endParaRPr lang="en-US" dirty="0"/>
          </a:p>
        </p:txBody>
      </p:sp>
    </p:spTree>
    <p:extLst>
      <p:ext uri="{BB962C8B-B14F-4D97-AF65-F5344CB8AC3E}">
        <p14:creationId xmlns:p14="http://schemas.microsoft.com/office/powerpoint/2010/main" val="311061424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six factors that</a:t>
            </a:r>
            <a:r>
              <a:rPr lang="en-US" baseline="0" dirty="0" smtClean="0"/>
              <a:t> may impact a client’s motivation. Give your own examples or use the following for each of the factors.</a:t>
            </a:r>
          </a:p>
          <a:p>
            <a:endParaRPr lang="en-US" baseline="0" dirty="0" smtClean="0"/>
          </a:p>
          <a:p>
            <a:r>
              <a:rPr lang="en-US" baseline="0" dirty="0" smtClean="0"/>
              <a:t>Goals:                            is there something specific the client would like to achieve?</a:t>
            </a:r>
          </a:p>
          <a:p>
            <a:r>
              <a:rPr lang="en-US" baseline="0" dirty="0" smtClean="0"/>
              <a:t>Values:                          is stable housing important to a client with no permanent housing?</a:t>
            </a:r>
          </a:p>
          <a:p>
            <a:r>
              <a:rPr lang="en-US" baseline="0" dirty="0" smtClean="0"/>
              <a:t>Importance:                  is self-care less important to our client than providing care to an aging spouse?</a:t>
            </a:r>
          </a:p>
          <a:p>
            <a:r>
              <a:rPr lang="en-US" baseline="0" dirty="0" smtClean="0"/>
              <a:t>Confidence:                  have previous attempts at behavioral change failed and are these failed attempts influencing the client’s level of confidence to try again?</a:t>
            </a:r>
          </a:p>
          <a:p>
            <a:r>
              <a:rPr lang="en-US" baseline="0" dirty="0" smtClean="0"/>
              <a:t>Barriers:                        what barriers does the client see that may prevent change? For example, is the ability to pay for non-medical transportation to go to their local 	             Community Center a barrier?</a:t>
            </a:r>
          </a:p>
          <a:p>
            <a:r>
              <a:rPr lang="en-US" baseline="0" dirty="0" smtClean="0"/>
              <a:t>Motivation and ability: does the client have any prior experience with exercise programs? Are they interested in adding exercise into their routine?</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70</a:t>
            </a:fld>
            <a:endParaRPr lang="en-US" dirty="0"/>
          </a:p>
        </p:txBody>
      </p:sp>
    </p:spTree>
    <p:extLst>
      <p:ext uri="{BB962C8B-B14F-4D97-AF65-F5344CB8AC3E}">
        <p14:creationId xmlns:p14="http://schemas.microsoft.com/office/powerpoint/2010/main" val="4873351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Motivational Interviewing to:</a:t>
            </a:r>
          </a:p>
          <a:p>
            <a:pPr marL="174708" indent="-174708">
              <a:buFont typeface="Arial" panose="020B0604020202020204" pitchFamily="34" charset="0"/>
              <a:buChar char="•"/>
            </a:pPr>
            <a:r>
              <a:rPr lang="en-US" u="sng" dirty="0" smtClean="0"/>
              <a:t>Engage:</a:t>
            </a:r>
            <a:r>
              <a:rPr lang="en-US" baseline="0" dirty="0" smtClean="0"/>
              <a:t> the client, family, and/or caregiver</a:t>
            </a:r>
          </a:p>
          <a:p>
            <a:pPr marL="174708" indent="-174708">
              <a:buFont typeface="Arial" panose="020B0604020202020204" pitchFamily="34" charset="0"/>
              <a:buChar char="•"/>
            </a:pPr>
            <a:r>
              <a:rPr lang="en-US" u="sng" baseline="0" dirty="0" smtClean="0"/>
              <a:t>Focus:</a:t>
            </a:r>
            <a:r>
              <a:rPr lang="en-US" baseline="0" dirty="0" smtClean="0"/>
              <a:t> on the behaviors they would like to change</a:t>
            </a:r>
          </a:p>
          <a:p>
            <a:pPr marL="174708" indent="-174708">
              <a:buFont typeface="Arial" panose="020B0604020202020204" pitchFamily="34" charset="0"/>
              <a:buChar char="•"/>
            </a:pPr>
            <a:r>
              <a:rPr lang="en-US" u="sng" baseline="0" dirty="0" smtClean="0"/>
              <a:t>Evoke:</a:t>
            </a:r>
            <a:r>
              <a:rPr lang="en-US" baseline="0" dirty="0" smtClean="0"/>
              <a:t> draw from the clients their concerns, perceived barriers, confidence level, and willingness to consider a change in self-management of their chronic conditions</a:t>
            </a:r>
          </a:p>
          <a:p>
            <a:pPr marL="174708" indent="-174708">
              <a:buFont typeface="Arial" panose="020B0604020202020204" pitchFamily="34" charset="0"/>
              <a:buChar char="•"/>
            </a:pPr>
            <a:r>
              <a:rPr lang="en-US" u="sng" baseline="0" dirty="0" smtClean="0"/>
              <a:t>Plan:</a:t>
            </a:r>
            <a:r>
              <a:rPr lang="en-US" u="none" baseline="0" dirty="0" smtClean="0"/>
              <a:t> </a:t>
            </a:r>
            <a:r>
              <a:rPr lang="en-US" baseline="0" dirty="0" smtClean="0"/>
              <a:t>create a Health Action Plan to address their concerns and desires for improving their health </a:t>
            </a:r>
          </a:p>
          <a:p>
            <a:pPr marL="174708" indent="-174708">
              <a:buFont typeface="Arial" panose="020B0604020202020204" pitchFamily="34" charset="0"/>
              <a:buChar char="•"/>
            </a:pPr>
            <a:r>
              <a:rPr lang="en-US" u="sng" baseline="0" dirty="0" smtClean="0"/>
              <a:t>Pursue and review: </a:t>
            </a:r>
            <a:r>
              <a:rPr lang="en-US" baseline="0" dirty="0" smtClean="0"/>
              <a:t>support the client in pursuing their health changes by offering the six health home services</a:t>
            </a:r>
            <a:endParaRPr lang="en-US" dirty="0" smtClean="0"/>
          </a:p>
          <a:p>
            <a:endParaRPr lang="en-US" dirty="0" smtClean="0"/>
          </a:p>
          <a:p>
            <a:r>
              <a:rPr lang="en-US" dirty="0" smtClean="0"/>
              <a:t>Five key steps for success:</a:t>
            </a:r>
          </a:p>
          <a:p>
            <a:r>
              <a:rPr lang="en-US" dirty="0" smtClean="0"/>
              <a:t>Engage: using</a:t>
            </a:r>
            <a:r>
              <a:rPr lang="en-US" baseline="0" dirty="0" smtClean="0"/>
              <a:t> Motivational Interviewing such as asking open-ended questions can help engage the client in examining their health and move toward developing a Health Action Plan</a:t>
            </a:r>
            <a:endParaRPr lang="en-US" dirty="0" smtClean="0"/>
          </a:p>
          <a:p>
            <a:r>
              <a:rPr lang="en-US" dirty="0" smtClean="0"/>
              <a:t>Focus: work with the client to identify one long term goal</a:t>
            </a:r>
            <a:r>
              <a:rPr lang="en-US" baseline="0" dirty="0" smtClean="0"/>
              <a:t> that they would like to focus on</a:t>
            </a:r>
          </a:p>
          <a:p>
            <a:r>
              <a:rPr lang="en-US" baseline="0" dirty="0" smtClean="0"/>
              <a:t>Evoke: work with the client to draw out their own inner resources</a:t>
            </a:r>
            <a:endParaRPr lang="en-US" dirty="0" smtClean="0"/>
          </a:p>
          <a:p>
            <a:r>
              <a:rPr lang="en-US" dirty="0" smtClean="0"/>
              <a:t>Plan: work with the client to develop a plan using short term goals and action steps to move them toward their long term goal</a:t>
            </a:r>
          </a:p>
          <a:p>
            <a:r>
              <a:rPr lang="en-US" dirty="0" smtClean="0"/>
              <a:t>Review: monthly visits and telephone calls provide an opportunity to review the Health</a:t>
            </a:r>
            <a:r>
              <a:rPr lang="en-US" baseline="0" dirty="0" smtClean="0"/>
              <a:t> Action Plan to identify progress and reinforce the positive changes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71</a:t>
            </a:fld>
            <a:endParaRPr lang="en-US" dirty="0"/>
          </a:p>
        </p:txBody>
      </p:sp>
    </p:spTree>
    <p:extLst>
      <p:ext uri="{BB962C8B-B14F-4D97-AF65-F5344CB8AC3E}">
        <p14:creationId xmlns:p14="http://schemas.microsoft.com/office/powerpoint/2010/main" val="16681736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72</a:t>
            </a:fld>
            <a:endParaRPr lang="en-US" dirty="0"/>
          </a:p>
        </p:txBody>
      </p:sp>
    </p:spTree>
    <p:extLst>
      <p:ext uri="{BB962C8B-B14F-4D97-AF65-F5344CB8AC3E}">
        <p14:creationId xmlns:p14="http://schemas.microsoft.com/office/powerpoint/2010/main" val="51788979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pull out the procedure from the Reference Section of their manuals.</a:t>
            </a:r>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73</a:t>
            </a:fld>
            <a:endParaRPr lang="en-US" dirty="0"/>
          </a:p>
        </p:txBody>
      </p:sp>
    </p:spTree>
    <p:extLst>
      <p:ext uri="{BB962C8B-B14F-4D97-AF65-F5344CB8AC3E}">
        <p14:creationId xmlns:p14="http://schemas.microsoft.com/office/powerpoint/2010/main" val="35657132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Calls must be placed over three months and at varying times during the week and day.</a:t>
            </a:r>
          </a:p>
          <a:p>
            <a:endParaRPr lang="en-US" baseline="0" dirty="0" smtClean="0"/>
          </a:p>
          <a:p>
            <a:r>
              <a:rPr lang="en-US" baseline="0" dirty="0" smtClean="0"/>
              <a:t>So, we don’t want the CC or outreach specialist to call the client three times within an afternoon and then report that they cannot contact the client.</a:t>
            </a:r>
          </a:p>
          <a:p>
            <a:endParaRPr lang="en-US" baseline="0" dirty="0" smtClean="0"/>
          </a:p>
          <a:p>
            <a:r>
              <a:rPr lang="en-US" baseline="0" dirty="0" smtClean="0"/>
              <a:t>The calls must be completed each months for three months (the months do not have to be consecutive).</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74</a:t>
            </a:fld>
            <a:endParaRPr lang="en-US" dirty="0"/>
          </a:p>
        </p:txBody>
      </p:sp>
    </p:spTree>
    <p:extLst>
      <p:ext uri="{BB962C8B-B14F-4D97-AF65-F5344CB8AC3E}">
        <p14:creationId xmlns:p14="http://schemas.microsoft.com/office/powerpoint/2010/main" val="42861571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protocol for hard-to-serve clients has been established so contact your Lead and they will discuss re-enrollment with the HCA Enrollment Specialist.</a:t>
            </a: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75</a:t>
            </a:fld>
            <a:endParaRPr lang="en-US" dirty="0"/>
          </a:p>
        </p:txBody>
      </p:sp>
    </p:spTree>
    <p:extLst>
      <p:ext uri="{BB962C8B-B14F-4D97-AF65-F5344CB8AC3E}">
        <p14:creationId xmlns:p14="http://schemas.microsoft.com/office/powerpoint/2010/main" val="42402501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Refer</a:t>
            </a:r>
            <a:r>
              <a:rPr lang="en-US" baseline="0" dirty="0" smtClean="0"/>
              <a:t> to t</a:t>
            </a:r>
            <a:r>
              <a:rPr lang="en-US" dirty="0" smtClean="0"/>
              <a:t>he Opt Out form</a:t>
            </a:r>
            <a:r>
              <a:rPr lang="en-US" baseline="0" dirty="0" smtClean="0"/>
              <a:t> located in the Classroom Training Manual and on the HCA’s Website. Note that this should be taken to face-to-face visits in case a client decides to opt out. If the client does not want to complete and sign the document the Care Coordinator or other allied Health Home staff may complete the form on behalf of the client. The completed form is submitted to the Lead Organization. Retain a copy in the client’s file or electronic health record.</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76</a:t>
            </a:fld>
            <a:endParaRPr lang="en-US" dirty="0"/>
          </a:p>
        </p:txBody>
      </p:sp>
    </p:spTree>
    <p:extLst>
      <p:ext uri="{BB962C8B-B14F-4D97-AF65-F5344CB8AC3E}">
        <p14:creationId xmlns:p14="http://schemas.microsoft.com/office/powerpoint/2010/main" val="40302811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Refer to the  profiles for the vignettes in the Classroom Training Manual</a:t>
            </a:r>
            <a:r>
              <a:rPr lang="en-US" baseline="0" dirty="0" smtClean="0"/>
              <a:t> in the Reference section.</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77</a:t>
            </a:fld>
            <a:endParaRPr lang="en-US" dirty="0"/>
          </a:p>
        </p:txBody>
      </p:sp>
    </p:spTree>
    <p:extLst>
      <p:ext uri="{BB962C8B-B14F-4D97-AF65-F5344CB8AC3E}">
        <p14:creationId xmlns:p14="http://schemas.microsoft.com/office/powerpoint/2010/main" val="32983629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Have the students </a:t>
            </a:r>
            <a:r>
              <a:rPr lang="en-US" baseline="0" dirty="0" smtClean="0"/>
              <a:t>break up into small groups using </a:t>
            </a:r>
            <a:r>
              <a:rPr lang="en-US" dirty="0" smtClean="0"/>
              <a:t>the vignette</a:t>
            </a:r>
            <a:r>
              <a:rPr lang="en-US" baseline="0" dirty="0" smtClean="0"/>
              <a:t> profiles contain in Section B of the Classroom Training Manual</a:t>
            </a:r>
            <a:r>
              <a:rPr lang="en-US" dirty="0" smtClean="0"/>
              <a:t>. Ask them to assign a record</a:t>
            </a:r>
            <a:r>
              <a:rPr lang="en-US" baseline="0" dirty="0" smtClean="0"/>
              <a:t>er and a reporter. The recorder will write the group’s ideas on the flip charts and the reporter will report out to the entire class.</a:t>
            </a:r>
            <a:br>
              <a:rPr lang="en-US" baseline="0" dirty="0" smtClean="0"/>
            </a:br>
            <a:r>
              <a:rPr lang="en-US" baseline="0" dirty="0" smtClean="0"/>
              <a:t/>
            </a:r>
            <a:br>
              <a:rPr lang="en-US" baseline="0" dirty="0" smtClean="0"/>
            </a:br>
            <a:r>
              <a:rPr lang="en-US" baseline="0" dirty="0" smtClean="0"/>
              <a:t>Then have the small groups brainstorm how they will engage with their client. They will record their responses on separate flip charts. </a:t>
            </a:r>
            <a:endParaRPr lang="en-US" dirty="0" smtClean="0"/>
          </a:p>
          <a:p>
            <a:pPr defTabSz="465887">
              <a:defRPr/>
            </a:pPr>
            <a:endParaRPr lang="en-US" baseline="0" dirty="0" smtClean="0"/>
          </a:p>
          <a:p>
            <a:pPr defTabSz="465887">
              <a:defRPr/>
            </a:pPr>
            <a:r>
              <a:rPr lang="en-US" baseline="0" dirty="0" smtClean="0"/>
              <a:t>1. First ask them to write a brief description of their client.</a:t>
            </a:r>
          </a:p>
          <a:p>
            <a:pPr defTabSz="465887">
              <a:defRPr/>
            </a:pPr>
            <a:endParaRPr lang="en-US" baseline="0" dirty="0" smtClean="0"/>
          </a:p>
          <a:p>
            <a:pPr defTabSz="465887">
              <a:defRPr/>
            </a:pPr>
            <a:r>
              <a:rPr lang="en-US" baseline="0" dirty="0" smtClean="0"/>
              <a:t>2. Ask them how they will engage the client on the phone and what would be the plan for your first face-to-face visit (you have no release of information at this point). Consider what is “coordination of care” and if the Care Coordinator can begin to work on behalf of the client without written consent. </a:t>
            </a:r>
          </a:p>
          <a:p>
            <a:pPr defTabSz="465887">
              <a:defRPr/>
            </a:pPr>
            <a:endParaRPr lang="en-US" dirty="0" smtClean="0"/>
          </a:p>
          <a:p>
            <a:endParaRPr lang="en-US" baseline="0" dirty="0" smtClean="0"/>
          </a:p>
          <a:p>
            <a:r>
              <a:rPr lang="en-US" baseline="0" dirty="0" smtClean="0"/>
              <a:t>Note that if they will be working with children that at age 13 the child must provide permission to release information about MH, chemical dependency, and reproductive health.</a:t>
            </a:r>
          </a:p>
          <a:p>
            <a:r>
              <a:rPr lang="en-US" baseline="0" dirty="0" smtClean="0"/>
              <a:t/>
            </a:r>
            <a:br>
              <a:rPr lang="en-US" baseline="0" dirty="0" smtClean="0"/>
            </a:br>
            <a:endParaRPr lang="en-US" dirty="0" smtClean="0"/>
          </a:p>
          <a:p>
            <a:r>
              <a:rPr lang="en-US" baseline="0" dirty="0" smtClean="0"/>
              <a:t/>
            </a:r>
            <a:br>
              <a:rPr lang="en-US" baseline="0"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78</a:t>
            </a:fld>
            <a:endParaRPr lang="en-US" dirty="0"/>
          </a:p>
        </p:txBody>
      </p:sp>
    </p:spTree>
    <p:extLst>
      <p:ext uri="{BB962C8B-B14F-4D97-AF65-F5344CB8AC3E}">
        <p14:creationId xmlns:p14="http://schemas.microsoft.com/office/powerpoint/2010/main" val="26716636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share their experiences with “cold calling” clients in previous</a:t>
            </a:r>
            <a:r>
              <a:rPr lang="en-US" baseline="0" dirty="0" smtClean="0"/>
              <a:t> jobs.</a:t>
            </a:r>
            <a:endParaRPr lang="en-US" dirty="0"/>
          </a:p>
        </p:txBody>
      </p:sp>
    </p:spTree>
    <p:extLst>
      <p:ext uri="{BB962C8B-B14F-4D97-AF65-F5344CB8AC3E}">
        <p14:creationId xmlns:p14="http://schemas.microsoft.com/office/powerpoint/2010/main" val="3181469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This is a screen shot of the HCA’s website.</a:t>
            </a:r>
            <a:r>
              <a:rPr lang="en-US" baseline="0" dirty="0" smtClean="0"/>
              <a:t> The web address is contained in a slide near the end of this PowerPoint.</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a:t>
            </a:fld>
            <a:endParaRPr lang="en-US" dirty="0"/>
          </a:p>
        </p:txBody>
      </p:sp>
    </p:spTree>
    <p:extLst>
      <p:ext uri="{BB962C8B-B14F-4D97-AF65-F5344CB8AC3E}">
        <p14:creationId xmlns:p14="http://schemas.microsoft.com/office/powerpoint/2010/main" val="139627607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Question:</a:t>
            </a:r>
            <a:r>
              <a:rPr lang="en-US" sz="1200" kern="1200" baseline="0" dirty="0" smtClean="0">
                <a:solidFill>
                  <a:schemeClr val="tx1"/>
                </a:solidFill>
                <a:effectLst/>
                <a:latin typeface="+mn-lt"/>
                <a:ea typeface="+mn-ea"/>
                <a:cs typeface="+mn-cs"/>
              </a:rPr>
              <a:t> what is the highest score possible in PRISM? Pierre Katona reports that t</a:t>
            </a:r>
            <a:r>
              <a:rPr lang="en-US" sz="1200" kern="1200" dirty="0" smtClean="0">
                <a:solidFill>
                  <a:schemeClr val="tx1"/>
                </a:solidFill>
                <a:effectLst/>
                <a:latin typeface="+mn-lt"/>
                <a:ea typeface="+mn-ea"/>
                <a:cs typeface="+mn-cs"/>
              </a:rPr>
              <a:t>here isn’t a programmatic maximum for the “Risk Score” – this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means that there is no cap to the value, though there may be a “practical” maximum.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“IP Admit Risk Score” of 95%</a:t>
            </a:r>
            <a:r>
              <a:rPr lang="en-US" sz="1200" kern="1200" baseline="0" dirty="0" smtClean="0">
                <a:solidFill>
                  <a:schemeClr val="tx1"/>
                </a:solidFill>
                <a:effectLst/>
                <a:latin typeface="+mn-lt"/>
                <a:ea typeface="+mn-ea"/>
                <a:cs typeface="+mn-cs"/>
              </a:rPr>
              <a:t> is the highest score possible.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80</a:t>
            </a:fld>
            <a:endParaRPr lang="en-US" dirty="0"/>
          </a:p>
        </p:txBody>
      </p:sp>
    </p:spTree>
    <p:extLst>
      <p:ext uri="{BB962C8B-B14F-4D97-AF65-F5344CB8AC3E}">
        <p14:creationId xmlns:p14="http://schemas.microsoft.com/office/powerpoint/2010/main" val="60386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Candace Goehring. She developed the Chronic Care Management Program for DSHS ALTSA which evolved into the Health Home Program in 2013. She wrote the original Health Home Care Coordinator Basic Training and much of her training is still contained in this PowerPoint and the training manual.</a:t>
            </a:r>
          </a:p>
          <a:p>
            <a:endParaRPr lang="en-US" baseline="0" dirty="0" smtClean="0"/>
          </a:p>
          <a:p>
            <a:r>
              <a:rPr lang="en-US" baseline="0" dirty="0" smtClean="0"/>
              <a:t>Play the video. Note that there is a point at which the video should be paused to allow for dialogue and questions. Advance the slides to Slide 114 to cue for this discussion.</a:t>
            </a:r>
          </a:p>
          <a:p>
            <a:endParaRPr lang="en-US" baseline="0" dirty="0" smtClean="0"/>
          </a:p>
          <a:p>
            <a:r>
              <a:rPr lang="en-US" baseline="0" dirty="0" smtClean="0"/>
              <a:t>The video portion of the training ends on Slide 124. The instructor resumes training at this point in the PowerPoint when the video ends.</a:t>
            </a:r>
          </a:p>
          <a:p>
            <a:endParaRPr lang="en-US" baseline="0" dirty="0" smtClean="0"/>
          </a:p>
          <a:p>
            <a:r>
              <a:rPr lang="en-US" baseline="0" dirty="0" smtClean="0"/>
              <a:t>If the instructor is unable to play the video then the instructor must review all of the slides for this section and include review of Sacha’s PRISM Excel workbook. Each tab/screen of the PRISM Excel worksheets must be reviewed with explanations on how to interpret the information.</a:t>
            </a:r>
            <a:endParaRPr lang="en-US" dirty="0"/>
          </a:p>
        </p:txBody>
      </p:sp>
    </p:spTree>
    <p:extLst>
      <p:ext uri="{BB962C8B-B14F-4D97-AF65-F5344CB8AC3E}">
        <p14:creationId xmlns:p14="http://schemas.microsoft.com/office/powerpoint/2010/main" val="385332621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PRISM, with it’s big</a:t>
            </a:r>
            <a:r>
              <a:rPr lang="en-US" baseline="0" dirty="0" smtClean="0"/>
              <a:t> picture perspective,</a:t>
            </a:r>
            <a:r>
              <a:rPr lang="en-US" dirty="0" smtClean="0"/>
              <a:t> is</a:t>
            </a:r>
            <a:r>
              <a:rPr lang="en-US" baseline="0" dirty="0" smtClean="0"/>
              <a:t> a good complement to clinic-specific electronic health record systems containing clinical values.</a:t>
            </a:r>
          </a:p>
          <a:p>
            <a:pPr defTabSz="465887">
              <a:defRPr/>
            </a:pPr>
            <a:r>
              <a:rPr lang="en-US" baseline="0" dirty="0" smtClean="0"/>
              <a:t/>
            </a:r>
            <a:br>
              <a:rPr lang="en-US" baseline="0" dirty="0" smtClean="0"/>
            </a:br>
            <a:endParaRPr lang="en-US" dirty="0"/>
          </a:p>
        </p:txBody>
      </p:sp>
    </p:spTree>
    <p:extLst>
      <p:ext uri="{BB962C8B-B14F-4D97-AF65-F5344CB8AC3E}">
        <p14:creationId xmlns:p14="http://schemas.microsoft.com/office/powerpoint/2010/main" val="22980517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secure on-line PRISM application contains multiple methods or ways to identify those clients in most need of care coordination</a:t>
            </a:r>
            <a:endParaRPr lang="en-US" dirty="0" smtClean="0"/>
          </a:p>
          <a:p>
            <a:endParaRPr lang="en-US" dirty="0" smtClean="0"/>
          </a:p>
          <a:p>
            <a:r>
              <a:rPr lang="en-US" dirty="0" smtClean="0"/>
              <a:t>The future Medical Cost Risk Score, often referred</a:t>
            </a:r>
            <a:r>
              <a:rPr lang="en-US" baseline="0" dirty="0" smtClean="0"/>
              <a:t> to as the PRISM score</a:t>
            </a:r>
            <a:r>
              <a:rPr lang="en-US" dirty="0" smtClean="0"/>
              <a:t>: </a:t>
            </a:r>
            <a:r>
              <a:rPr lang="en-US" baseline="0" dirty="0" smtClean="0"/>
              <a:t>This risk score relates to the client’s risk to incur future medical costs.</a:t>
            </a:r>
          </a:p>
          <a:p>
            <a:endParaRPr lang="en-US" baseline="0" dirty="0" smtClean="0"/>
          </a:p>
          <a:p>
            <a:r>
              <a:rPr lang="en-US" baseline="0" dirty="0" smtClean="0"/>
              <a:t>A second tool is the Inpatient Admission Probability which indicates the probability of inpatient  admission in the next 12 months.</a:t>
            </a:r>
          </a:p>
          <a:p>
            <a:endParaRPr lang="en-US" baseline="0" dirty="0" smtClean="0"/>
          </a:p>
          <a:p>
            <a:r>
              <a:rPr lang="en-US" baseline="0" dirty="0" smtClean="0"/>
              <a:t>Two important factors affect appropriate utilization of health services : an indication of either mental illness or substance use</a:t>
            </a:r>
          </a:p>
          <a:p>
            <a:endParaRPr lang="en-US" baseline="0" dirty="0" smtClean="0"/>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168653019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Cambria" pitchFamily="18" charset="0"/>
              </a:rPr>
              <a:t>The medical risk score was developed for i</a:t>
            </a:r>
            <a:r>
              <a:rPr lang="en-US" sz="1000" dirty="0">
                <a:solidFill>
                  <a:schemeClr val="accent3">
                    <a:lumMod val="50000"/>
                  </a:schemeClr>
                </a:solidFill>
                <a:latin typeface="Cambria" pitchFamily="18" charset="0"/>
                <a:cs typeface="Arial" pitchFamily="34" charset="0"/>
              </a:rPr>
              <a:t>dentification of clients where care coordination would most likely result in reducing future costs.  It estimates the expected future medical costs relative to a comparison group, and considers a person’s age, gender, diagnoses, and medications based on paid claims in the past 15 months for adults, 24 months for children. </a:t>
            </a:r>
          </a:p>
          <a:p>
            <a:endParaRPr lang="en-US" sz="1000" dirty="0">
              <a:solidFill>
                <a:schemeClr val="accent3">
                  <a:lumMod val="50000"/>
                </a:schemeClr>
              </a:solidFill>
              <a:latin typeface="Cambria" pitchFamily="18" charset="0"/>
              <a:cs typeface="Arial" pitchFamily="34" charset="0"/>
            </a:endParaRPr>
          </a:p>
          <a:p>
            <a:r>
              <a:rPr lang="en-US" sz="1000" dirty="0">
                <a:solidFill>
                  <a:schemeClr val="accent3">
                    <a:lumMod val="50000"/>
                  </a:schemeClr>
                </a:solidFill>
                <a:latin typeface="Cambria" pitchFamily="18" charset="0"/>
                <a:cs typeface="Arial" pitchFamily="34" charset="0"/>
              </a:rPr>
              <a:t>A client with a risk score of 1.0 means that their future medical expenditures are expected to be the same as the average medical cost for a person qualifying for Medicaid due to disability. Adult and child risk weights are calibrated separately to the disabled adult and disabled child populations, respectively. </a:t>
            </a:r>
          </a:p>
          <a:p>
            <a:endParaRPr lang="en-US" sz="1000" dirty="0">
              <a:solidFill>
                <a:schemeClr val="accent3">
                  <a:lumMod val="50000"/>
                </a:schemeClr>
              </a:solidFill>
              <a:latin typeface="Cambria" pitchFamily="18" charset="0"/>
              <a:cs typeface="Arial" pitchFamily="34" charset="0"/>
            </a:endParaRPr>
          </a:p>
          <a:p>
            <a:r>
              <a:rPr lang="en-US" sz="1000" dirty="0">
                <a:solidFill>
                  <a:schemeClr val="accent3">
                    <a:lumMod val="50000"/>
                  </a:schemeClr>
                </a:solidFill>
                <a:latin typeface="Cambria" pitchFamily="18" charset="0"/>
                <a:cs typeface="Arial" pitchFamily="34" charset="0"/>
              </a:rPr>
              <a:t>A client with a risk score of 1.5 means they are expected to incur 50% higher costs in the next year than the average cost for a disabled Medicaid (SSI) client. Roughly 7% of all Medicaid clients have a risk score of 1.5 or above. For some groups the percentage is higher, others lower, but on average high medical risk accounts for 7% of the population. </a:t>
            </a:r>
          </a:p>
          <a:p>
            <a:endParaRPr lang="en-US" sz="1000" dirty="0">
              <a:solidFill>
                <a:schemeClr val="accent3">
                  <a:lumMod val="50000"/>
                </a:schemeClr>
              </a:solidFill>
              <a:latin typeface="Cambria" pitchFamily="18" charset="0"/>
              <a:cs typeface="Arial" pitchFamily="34" charset="0"/>
            </a:endParaRPr>
          </a:p>
          <a:p>
            <a:r>
              <a:rPr lang="en-US" sz="1000" dirty="0">
                <a:solidFill>
                  <a:schemeClr val="accent3">
                    <a:lumMod val="50000"/>
                  </a:schemeClr>
                </a:solidFill>
                <a:latin typeface="Cambria" pitchFamily="18" charset="0"/>
                <a:cs typeface="Arial" pitchFamily="34" charset="0"/>
              </a:rPr>
              <a:t>Since care coordination resources are limited, a policy decision was made to target health homes and care coordination to the top 5-7% of the Medicaid population, those with a risk score of 1.5 or above. If care coordination can be proven to contain costs and improve care for this population, health homes will more likely be supported for a larger portion of the Medicaid population in the future. </a:t>
            </a:r>
          </a:p>
          <a:p>
            <a:endParaRPr lang="en-US" sz="1000" dirty="0">
              <a:solidFill>
                <a:schemeClr val="accent3">
                  <a:lumMod val="50000"/>
                </a:schemeClr>
              </a:solidFill>
              <a:latin typeface="Cambria" pitchFamily="18" charset="0"/>
              <a:cs typeface="Arial" pitchFamily="34" charset="0"/>
            </a:endParaRPr>
          </a:p>
          <a:p>
            <a:r>
              <a:rPr lang="en-US" sz="1000" dirty="0">
                <a:solidFill>
                  <a:schemeClr val="accent3">
                    <a:lumMod val="50000"/>
                  </a:schemeClr>
                </a:solidFill>
                <a:latin typeface="Cambria" pitchFamily="18" charset="0"/>
                <a:cs typeface="Arial" pitchFamily="34" charset="0"/>
              </a:rPr>
              <a:t>The score is only a starting point – don’t place too much emphasis on the exact numeric value. A client with a score of 1.20 will generally be less complex than a client with a score of 7.0, but the differences between 1.2 and 1.3 are likely to be negligible from a care management perspective.  The score is a tool to start identifying those who have higher, more costly needs. The score can vary somewhat every week, based on changes in age or new claims being processed. However, once a Medicaid client is identified as “clinically qualified”, they stay qualified regardless if their PRISM score drops to lower than 1.5.</a:t>
            </a:r>
          </a:p>
          <a:p>
            <a:endParaRPr lang="en-US" sz="1000" dirty="0">
              <a:solidFill>
                <a:schemeClr val="accent3">
                  <a:lumMod val="50000"/>
                </a:schemeClr>
              </a:solidFill>
              <a:latin typeface="Cambria" pitchFamily="18" charset="0"/>
              <a:cs typeface="Arial" pitchFamily="34" charset="0"/>
            </a:endParaRPr>
          </a:p>
          <a:p>
            <a:r>
              <a:rPr lang="en-US" sz="1000" dirty="0">
                <a:latin typeface="Cambria" pitchFamily="18" charset="0"/>
              </a:rPr>
              <a:t>We do not use changes in the PRISM score as </a:t>
            </a:r>
            <a:r>
              <a:rPr lang="en-US" sz="1000" dirty="0" smtClean="0">
                <a:latin typeface="Cambria" pitchFamily="18" charset="0"/>
              </a:rPr>
              <a:t>a </a:t>
            </a:r>
            <a:r>
              <a:rPr lang="en-US" sz="1000" dirty="0">
                <a:latin typeface="Cambria" pitchFamily="18" charset="0"/>
              </a:rPr>
              <a:t>performance measure for the effectiveness of care coordination, rather we look to reductions in avoidable utilization of hospital, emergency department, and skilled nursing home services. </a:t>
            </a:r>
          </a:p>
          <a:p>
            <a:endParaRPr lang="en-US" sz="1000" dirty="0">
              <a:latin typeface="Cambria" pitchFamily="18" charset="0"/>
            </a:endParaRPr>
          </a:p>
          <a:p>
            <a:endParaRPr lang="en-US" sz="1000" dirty="0">
              <a:latin typeface="Cambria" pitchFamily="18" charset="0"/>
            </a:endParaRPr>
          </a:p>
        </p:txBody>
      </p:sp>
    </p:spTree>
    <p:extLst>
      <p:ext uri="{BB962C8B-B14F-4D97-AF65-F5344CB8AC3E}">
        <p14:creationId xmlns:p14="http://schemas.microsoft.com/office/powerpoint/2010/main" val="34761445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another </a:t>
            </a:r>
            <a:r>
              <a:rPr lang="en-US" baseline="0" dirty="0" smtClean="0"/>
              <a:t>feature</a:t>
            </a:r>
            <a:r>
              <a:rPr lang="en-US" dirty="0" smtClean="0"/>
              <a:t> in PRISM: the</a:t>
            </a:r>
            <a:r>
              <a:rPr lang="en-US" baseline="0" dirty="0" smtClean="0"/>
              <a:t> probability of a general acute hospital admission within the following year. </a:t>
            </a:r>
          </a:p>
          <a:p>
            <a:endParaRPr lang="en-US" baseline="0" dirty="0" smtClean="0"/>
          </a:p>
          <a:p>
            <a:r>
              <a:rPr lang="en-US" baseline="0" dirty="0" smtClean="0"/>
              <a:t>For each condition, there is a probability of the client having an inpatient admission in the following year. Not all conditions are included in the calculation. </a:t>
            </a:r>
          </a:p>
          <a:p>
            <a:endParaRPr lang="en-US" baseline="0" dirty="0" smtClean="0"/>
          </a:p>
          <a:p>
            <a:r>
              <a:rPr lang="en-US" baseline="0" dirty="0" smtClean="0"/>
              <a:t>For example: </a:t>
            </a:r>
          </a:p>
          <a:p>
            <a:pPr marL="174951" indent="-174951">
              <a:buFont typeface="Arial" pitchFamily="34" charset="0"/>
              <a:buChar char="•"/>
            </a:pPr>
            <a:r>
              <a:rPr lang="en-US" baseline="0" dirty="0" smtClean="0"/>
              <a:t>For those will sickle-cell disease, there is a 27.7% chance of being admitted to a hospital in the next 12 months.</a:t>
            </a:r>
          </a:p>
          <a:p>
            <a:pPr marL="174951" indent="-174951">
              <a:buFont typeface="Arial" pitchFamily="34" charset="0"/>
              <a:buChar char="•"/>
            </a:pPr>
            <a:r>
              <a:rPr lang="en-US" baseline="0" dirty="0" smtClean="0"/>
              <a:t>To find the total probability add together each relevant factor.</a:t>
            </a:r>
          </a:p>
        </p:txBody>
      </p:sp>
      <p:sp>
        <p:nvSpPr>
          <p:cNvPr id="4" name="Slide Number Placeholder 3"/>
          <p:cNvSpPr>
            <a:spLocks noGrp="1"/>
          </p:cNvSpPr>
          <p:nvPr>
            <p:ph type="sldNum" sz="quarter" idx="10"/>
          </p:nvPr>
        </p:nvSpPr>
        <p:spPr/>
        <p:txBody>
          <a:bodyPr/>
          <a:lstStyle/>
          <a:p>
            <a:fld id="{C38DF252-4086-4EE4-BF17-2722B4E286C1}" type="slidenum">
              <a:rPr lang="en-US" smtClean="0"/>
              <a:pPr/>
              <a:t>85</a:t>
            </a:fld>
            <a:endParaRPr lang="en-US" dirty="0"/>
          </a:p>
        </p:txBody>
      </p:sp>
    </p:spTree>
    <p:extLst>
      <p:ext uri="{BB962C8B-B14F-4D97-AF65-F5344CB8AC3E}">
        <p14:creationId xmlns:p14="http://schemas.microsoft.com/office/powerpoint/2010/main" val="3776853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hospital use also increases a person’s probability</a:t>
            </a:r>
            <a:r>
              <a:rPr lang="en-US" baseline="0" dirty="0" smtClean="0"/>
              <a:t> of an inpatient admission in the following year.</a:t>
            </a:r>
          </a:p>
          <a:p>
            <a:endParaRPr lang="en-US" baseline="0" dirty="0" smtClean="0"/>
          </a:p>
          <a:p>
            <a:r>
              <a:rPr lang="en-US" baseline="0" dirty="0" smtClean="0"/>
              <a:t>Here is an example of Jane Doe, with multiple risk factors, hospital admissions, and outpatient emergency department visits.</a:t>
            </a:r>
          </a:p>
          <a:p>
            <a:endParaRPr lang="en-US" baseline="0" dirty="0" smtClean="0"/>
          </a:p>
          <a:p>
            <a:r>
              <a:rPr lang="en-US" baseline="0" dirty="0" smtClean="0"/>
              <a:t>Understanding the risk for future hospital admission within the next 12 months can assist the Care Coordinator and client in identifying health risks and the need for health action planning to prevent avoidable admissions. </a:t>
            </a:r>
            <a:endParaRPr lang="en-US" dirty="0"/>
          </a:p>
        </p:txBody>
      </p:sp>
      <p:sp>
        <p:nvSpPr>
          <p:cNvPr id="4" name="Slide Number Placeholder 3"/>
          <p:cNvSpPr>
            <a:spLocks noGrp="1"/>
          </p:cNvSpPr>
          <p:nvPr>
            <p:ph type="sldNum" sz="quarter" idx="10"/>
          </p:nvPr>
        </p:nvSpPr>
        <p:spPr/>
        <p:txBody>
          <a:bodyPr/>
          <a:lstStyle/>
          <a:p>
            <a:fld id="{C38DF252-4086-4EE4-BF17-2722B4E286C1}" type="slidenum">
              <a:rPr lang="en-US" smtClean="0"/>
              <a:pPr/>
              <a:t>86</a:t>
            </a:fld>
            <a:endParaRPr lang="en-US" dirty="0"/>
          </a:p>
        </p:txBody>
      </p:sp>
    </p:spTree>
    <p:extLst>
      <p:ext uri="{BB962C8B-B14F-4D97-AF65-F5344CB8AC3E}">
        <p14:creationId xmlns:p14="http://schemas.microsoft.com/office/powerpoint/2010/main" val="15578706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key</a:t>
            </a:r>
            <a:r>
              <a:rPr lang="en-US" baseline="0" dirty="0" smtClean="0"/>
              <a:t> tools are found on almost every client-specific page in the on-line PRISM tool – the client’s Risk Profile</a:t>
            </a:r>
          </a:p>
          <a:p>
            <a:endParaRPr lang="en-US" dirty="0" smtClean="0"/>
          </a:p>
          <a:p>
            <a:r>
              <a:rPr lang="en-US" dirty="0" smtClean="0"/>
              <a:t>1. The medical cost</a:t>
            </a:r>
            <a:r>
              <a:rPr lang="en-US" baseline="0" dirty="0" smtClean="0"/>
              <a:t> risk score shown in the orange oval represents our client’s risk for incurring medical costs as compared to the base group. For PRISM the base group referenced is the disabled Medicaid (SSI) population. This base group has a risk score of 1.0. </a:t>
            </a:r>
          </a:p>
          <a:p>
            <a:endParaRPr lang="en-US" baseline="0" dirty="0" smtClean="0"/>
          </a:p>
          <a:p>
            <a:r>
              <a:rPr lang="en-US" baseline="0" dirty="0" smtClean="0"/>
              <a:t>2. The Inpatient Admission Risk probability is show in the green oval. </a:t>
            </a:r>
          </a:p>
          <a:p>
            <a:endParaRPr lang="en-US" baseline="0" dirty="0" smtClean="0"/>
          </a:p>
          <a:p>
            <a:r>
              <a:rPr lang="en-US" baseline="0" dirty="0" smtClean="0"/>
              <a:t>3. We all know the interrelated connections between mental and physical health. The blue oval highlights the latest diagnosis or prescription that may indicate mental health treatment need. A </a:t>
            </a:r>
            <a:r>
              <a:rPr lang="en-US" dirty="0"/>
              <a:t>user can click on the link and look at the underlying psychiatric diagnoses and prescriptions.</a:t>
            </a:r>
            <a:endParaRPr lang="en-US" baseline="0" dirty="0" smtClean="0"/>
          </a:p>
          <a:p>
            <a:pPr defTabSz="465887">
              <a:defRPr/>
            </a:pPr>
            <a:endParaRPr lang="en-US" dirty="0"/>
          </a:p>
          <a:p>
            <a:pPr defTabSz="465887">
              <a:defRPr/>
            </a:pPr>
            <a:r>
              <a:rPr lang="en-US" dirty="0"/>
              <a:t>4. The substance abuse flag (the yellow oval) indicates whether there are indications of potential need for substance use treatment. This flag does not indicate whether the client is receiving substance use treatment. – substance use treatment information is not shared through PRISM due to the restrictions imposed by 42 CFR Part 2. Indicators of alcohol and drug use disorders are derived from diagnoses from other health service events, like emergency room visits or prescribed medication.  A user can click on the link and look at the claims and make their own determination on whether the client </a:t>
            </a:r>
            <a:r>
              <a:rPr lang="en-US" dirty="0" smtClean="0"/>
              <a:t>may have </a:t>
            </a:r>
            <a:r>
              <a:rPr lang="en-US" dirty="0"/>
              <a:t>a dependence issue or whether the pattern suggests </a:t>
            </a:r>
            <a:r>
              <a:rPr lang="en-US" dirty="0" smtClean="0"/>
              <a:t>possible</a:t>
            </a:r>
            <a:r>
              <a:rPr lang="en-US" baseline="0" dirty="0" smtClean="0"/>
              <a:t> </a:t>
            </a:r>
            <a:r>
              <a:rPr lang="en-US" dirty="0" smtClean="0"/>
              <a:t>abuse</a:t>
            </a:r>
            <a:r>
              <a:rPr lang="en-US" dirty="0"/>
              <a:t>.</a:t>
            </a:r>
          </a:p>
          <a:p>
            <a:endParaRPr lang="en-US" dirty="0" smtClean="0"/>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9480055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medical cost risk</a:t>
            </a:r>
            <a:r>
              <a:rPr lang="en-US" baseline="0" dirty="0" smtClean="0"/>
              <a:t> score can be broken down into risk factors. </a:t>
            </a:r>
          </a:p>
          <a:p>
            <a:endParaRPr lang="en-US" baseline="0" dirty="0" smtClean="0"/>
          </a:p>
          <a:p>
            <a:r>
              <a:rPr lang="en-US" baseline="0" dirty="0" smtClean="0"/>
              <a:t>We start with disease categories. Each disease category is broken down into risk factors, which are groups of diagnoses and/or prescriptions reflecting their relative contribution to future expected medical expenditures, for example: “high cost, medium cost, or low cost ”. </a:t>
            </a:r>
          </a:p>
          <a:p>
            <a:endParaRPr lang="en-US" baseline="0" dirty="0" smtClean="0"/>
          </a:p>
          <a:p>
            <a:r>
              <a:rPr lang="en-US" baseline="0" dirty="0" smtClean="0"/>
              <a:t>The risk factor screen in PRISM show the disease category, the most recent drug or diagnosis and links to the underlying claims. </a:t>
            </a:r>
          </a:p>
          <a:p>
            <a:endParaRPr lang="en-US" baseline="0" dirty="0" smtClean="0"/>
          </a:p>
          <a:p>
            <a:r>
              <a:rPr lang="en-US" baseline="0" dirty="0" smtClean="0"/>
              <a:t>On each PRISM screen you will see the pie chart which serves as a visual reminder of the different risk factors identified for the client. You can see that the size of the pie chart pieces corresponds to the Risk % in the list. </a:t>
            </a:r>
          </a:p>
          <a:p>
            <a:endParaRPr lang="en-US" baseline="0" dirty="0" smtClean="0"/>
          </a:p>
          <a:p>
            <a:endParaRPr lang="en-US" baseline="0" dirty="0" smtClean="0"/>
          </a:p>
          <a:p>
            <a:endParaRPr lang="en-US" baseline="0" dirty="0" smtClean="0"/>
          </a:p>
        </p:txBody>
      </p:sp>
    </p:spTree>
    <p:extLst>
      <p:ext uri="{BB962C8B-B14F-4D97-AF65-F5344CB8AC3E}">
        <p14:creationId xmlns:p14="http://schemas.microsoft.com/office/powerpoint/2010/main" val="40623394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89</a:t>
            </a:fld>
            <a:endParaRPr lang="en-US" dirty="0"/>
          </a:p>
        </p:txBody>
      </p:sp>
    </p:spTree>
    <p:extLst>
      <p:ext uri="{BB962C8B-B14F-4D97-AF65-F5344CB8AC3E}">
        <p14:creationId xmlns:p14="http://schemas.microsoft.com/office/powerpoint/2010/main" val="81388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dirty="0" smtClean="0"/>
              <a:t>This is a screen shot of DSHS’s website.</a:t>
            </a:r>
            <a:r>
              <a:rPr lang="en-US" baseline="0" dirty="0" smtClean="0"/>
              <a:t>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a:t>
            </a:fld>
            <a:endParaRPr lang="en-US" dirty="0"/>
          </a:p>
        </p:txBody>
      </p:sp>
    </p:spTree>
    <p:extLst>
      <p:ext uri="{BB962C8B-B14F-4D97-AF65-F5344CB8AC3E}">
        <p14:creationId xmlns:p14="http://schemas.microsoft.com/office/powerpoint/2010/main" val="192440937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summary, we have different risk tools and the breakdown of risk factors to help understand potential priorities for care coordination.</a:t>
            </a:r>
            <a:endParaRPr lang="en-US" dirty="0"/>
          </a:p>
        </p:txBody>
      </p:sp>
    </p:spTree>
    <p:extLst>
      <p:ext uri="{BB962C8B-B14F-4D97-AF65-F5344CB8AC3E}">
        <p14:creationId xmlns:p14="http://schemas.microsoft.com/office/powerpoint/2010/main" val="31899460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People  who are covered by both Medicare and Medicaid are called, “Dual Eligible” clients.  In the past, PRISM only contained Medicaid claims. Now that we are receiving Medicare claims data in addition to Medicaid, we are understanding the prevalence of chronic diseases for those covered by both Medicare and Medicaid.</a:t>
            </a:r>
          </a:p>
          <a:p>
            <a:endParaRPr lang="en-US" baseline="0" dirty="0" smtClean="0"/>
          </a:p>
          <a:p>
            <a:pPr defTabSz="465887">
              <a:defRPr/>
            </a:pPr>
            <a:r>
              <a:rPr lang="en-US" dirty="0" smtClean="0"/>
              <a:t>Not all Lead Organizations or CCOs will work with dual</a:t>
            </a:r>
            <a:r>
              <a:rPr lang="en-US" baseline="0" dirty="0" smtClean="0"/>
              <a:t>-eligibles. </a:t>
            </a:r>
          </a:p>
          <a:p>
            <a:endParaRPr lang="en-US" dirty="0"/>
          </a:p>
        </p:txBody>
      </p:sp>
    </p:spTree>
    <p:extLst>
      <p:ext uri="{BB962C8B-B14F-4D97-AF65-F5344CB8AC3E}">
        <p14:creationId xmlns:p14="http://schemas.microsoft.com/office/powerpoint/2010/main" val="403583799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Why do we focus</a:t>
            </a:r>
            <a:r>
              <a:rPr lang="en-US" b="0" baseline="0" dirty="0" smtClean="0"/>
              <a:t> on high-risk dual-eligible clients?</a:t>
            </a:r>
          </a:p>
          <a:p>
            <a:endParaRPr lang="en-US" b="0" baseline="0" dirty="0" smtClean="0"/>
          </a:p>
          <a:p>
            <a:r>
              <a:rPr lang="en-US" b="0" baseline="0" dirty="0" smtClean="0"/>
              <a:t>Those people with a PRISM score of 1.5 or above (comprised of age, gender, diagnosis, and medications) account for a disproportionate share of total costs. Here is an example of total costs for inpatient costs. </a:t>
            </a:r>
            <a:endParaRPr lang="en-US" b="0" dirty="0" smtClean="0"/>
          </a:p>
          <a:p>
            <a:endParaRPr lang="en-US" b="0" dirty="0" smtClean="0"/>
          </a:p>
          <a:p>
            <a:r>
              <a:rPr lang="en-US" b="0" dirty="0" smtClean="0"/>
              <a:t>There are two distinct groups within those who are dual eligible.  Those who are over 65 years</a:t>
            </a:r>
            <a:r>
              <a:rPr lang="en-US" b="0" baseline="0" dirty="0" smtClean="0"/>
              <a:t> old (dual elders) and those who are under 65 and dual eligible due to a disability.</a:t>
            </a:r>
          </a:p>
          <a:p>
            <a:endParaRPr lang="en-US" b="0" dirty="0" smtClean="0"/>
          </a:p>
          <a:p>
            <a:r>
              <a:rPr lang="en-US" b="0" dirty="0" smtClean="0"/>
              <a:t>High risk dual</a:t>
            </a:r>
            <a:r>
              <a:rPr lang="en-US" b="0" baseline="0" dirty="0" smtClean="0"/>
              <a:t> elders make up 38% of the dual elder population, but 89% of total Medicare inpatient expenditures.</a:t>
            </a:r>
          </a:p>
          <a:p>
            <a:endParaRPr lang="en-US" b="0" baseline="0" dirty="0" smtClean="0"/>
          </a:p>
          <a:p>
            <a:r>
              <a:rPr lang="en-US" b="0" baseline="0" dirty="0" smtClean="0"/>
              <a:t>Likewise high risk dual disabled make up 34% of the dual disabled population, but 87% of the inpatient dollar spend.  </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fld id="{C38DF252-4086-4EE4-BF17-2722B4E286C1}" type="slidenum">
              <a:rPr lang="en-US" smtClean="0"/>
              <a:pPr/>
              <a:t>92</a:t>
            </a:fld>
            <a:endParaRPr lang="en-US" dirty="0"/>
          </a:p>
        </p:txBody>
      </p:sp>
    </p:spTree>
    <p:extLst>
      <p:ext uri="{BB962C8B-B14F-4D97-AF65-F5344CB8AC3E}">
        <p14:creationId xmlns:p14="http://schemas.microsoft.com/office/powerpoint/2010/main" val="272766718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9">
              <a:defRPr/>
            </a:pPr>
            <a:r>
              <a:rPr lang="en-US" dirty="0" smtClean="0"/>
              <a:t>Dual-eligible elders show a slightly different pattern of pharmacy</a:t>
            </a:r>
            <a:r>
              <a:rPr lang="en-US" baseline="0" dirty="0" smtClean="0"/>
              <a:t> usage than the disabled duals. For both types of dual-eligibles, cardiac drugs, pain and depression/anxiety therapy classes top the list. Dual elders will likely use more medications for chronic diseases such as DM or cardiac disease; dual disabled will utilize more medications for MS and seizure disorders.</a:t>
            </a:r>
          </a:p>
          <a:p>
            <a:pPr defTabSz="465839">
              <a:defRPr/>
            </a:pPr>
            <a:endParaRPr lang="en-US" baseline="0" dirty="0" smtClean="0"/>
          </a:p>
          <a:p>
            <a:pPr defTabSz="465839">
              <a:defRPr/>
            </a:pPr>
            <a:r>
              <a:rPr lang="en-US" b="0" baseline="0" dirty="0" smtClean="0">
                <a:solidFill>
                  <a:schemeClr val="tx1"/>
                </a:solidFill>
              </a:rPr>
              <a:t>This knowledge and understanding direct care coordination, health action planning , and referral and resource supports.</a:t>
            </a:r>
          </a:p>
          <a:p>
            <a:endParaRPr lang="en-US" b="1" dirty="0">
              <a:solidFill>
                <a:schemeClr val="accent6">
                  <a:lumMod val="75000"/>
                </a:schemeClr>
              </a:solidFill>
            </a:endParaRPr>
          </a:p>
        </p:txBody>
      </p:sp>
    </p:spTree>
    <p:extLst>
      <p:ext uri="{BB962C8B-B14F-4D97-AF65-F5344CB8AC3E}">
        <p14:creationId xmlns:p14="http://schemas.microsoft.com/office/powerpoint/2010/main" val="48821266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u="none" dirty="0" smtClean="0">
                <a:latin typeface="+mn-lt"/>
              </a:rPr>
              <a:t>A</a:t>
            </a:r>
            <a:r>
              <a:rPr lang="en-US" sz="1200" u="none" baseline="0" dirty="0" smtClean="0">
                <a:latin typeface="+mn-lt"/>
              </a:rPr>
              <a:t> key aspect of </a:t>
            </a:r>
            <a:r>
              <a:rPr lang="en-US" sz="1200" u="none" dirty="0" smtClean="0">
                <a:latin typeface="+mn-lt"/>
              </a:rPr>
              <a:t>Health homes is coordination across</a:t>
            </a:r>
            <a:r>
              <a:rPr lang="en-US" sz="1200" u="none" baseline="0" dirty="0" smtClean="0">
                <a:latin typeface="+mn-lt"/>
              </a:rPr>
              <a:t> delivery systems. The types of coordination needs vary, with distinctly different patterns of service needs by type of client such as alcohol/drug treatment services, treatment for serious mental illness, and long term care or developmental disability services.</a:t>
            </a:r>
          </a:p>
          <a:p>
            <a:endParaRPr lang="en-US" sz="1200" u="none" baseline="0" dirty="0" smtClean="0">
              <a:latin typeface="+mn-lt"/>
            </a:endParaRPr>
          </a:p>
          <a:p>
            <a:r>
              <a:rPr lang="en-US" sz="1200" u="none" baseline="0" dirty="0" smtClean="0">
                <a:latin typeface="+mn-lt"/>
              </a:rPr>
              <a:t>The dual elders and dual disabled clients will be primarily served under the fee-for-service payment system, while most of the Medicaid only disabled and Medicaid only, not disabled will be enrolled in managed care. </a:t>
            </a:r>
          </a:p>
          <a:p>
            <a:endParaRPr lang="en-US" sz="1200" u="none" baseline="0" dirty="0" smtClean="0">
              <a:latin typeface="+mn-lt"/>
            </a:endParaRPr>
          </a:p>
          <a:p>
            <a:r>
              <a:rPr lang="en-US" sz="1200" u="none" dirty="0" smtClean="0">
                <a:latin typeface="+mn-lt"/>
              </a:rPr>
              <a:t>The teal</a:t>
            </a:r>
            <a:r>
              <a:rPr lang="en-US" sz="1200" u="none" baseline="0" dirty="0" smtClean="0">
                <a:latin typeface="+mn-lt"/>
              </a:rPr>
              <a:t> colored column represents the percentage of clients receiving </a:t>
            </a:r>
            <a:r>
              <a:rPr lang="en-US" sz="1200" u="sng" dirty="0" smtClean="0">
                <a:latin typeface="+mn-lt"/>
              </a:rPr>
              <a:t>Alcohol</a:t>
            </a:r>
            <a:r>
              <a:rPr lang="en-US" sz="1200" u="sng" baseline="0" dirty="0" smtClean="0">
                <a:latin typeface="+mn-lt"/>
              </a:rPr>
              <a:t> or </a:t>
            </a:r>
            <a:r>
              <a:rPr lang="en-US" sz="1200" u="sng" dirty="0" smtClean="0">
                <a:latin typeface="+mn-lt"/>
              </a:rPr>
              <a:t>drug treatment services</a:t>
            </a:r>
            <a:r>
              <a:rPr lang="en-US" sz="1200" u="sng" baseline="0" dirty="0" smtClean="0">
                <a:latin typeface="+mn-lt"/>
              </a:rPr>
              <a:t> </a:t>
            </a:r>
          </a:p>
          <a:p>
            <a:r>
              <a:rPr lang="en-US" sz="1200" dirty="0" smtClean="0">
                <a:latin typeface="+mn-lt"/>
              </a:rPr>
              <a:t>It captures</a:t>
            </a:r>
            <a:r>
              <a:rPr lang="en-US" sz="1200" baseline="0" dirty="0" smtClean="0">
                <a:latin typeface="+mn-lt"/>
              </a:rPr>
              <a:t> a</a:t>
            </a:r>
            <a:r>
              <a:rPr lang="en-US" sz="1200" dirty="0" smtClean="0">
                <a:latin typeface="+mn-lt"/>
              </a:rPr>
              <a:t> 2-year window based on:</a:t>
            </a:r>
          </a:p>
          <a:p>
            <a:pPr marL="174969" indent="-174969">
              <a:buFont typeface="Arial" pitchFamily="34" charset="0"/>
              <a:buChar char="•"/>
            </a:pPr>
            <a:r>
              <a:rPr lang="en-US" sz="1200" dirty="0" smtClean="0">
                <a:latin typeface="+mn-lt"/>
              </a:rPr>
              <a:t>Diagnosis of substance use disorder</a:t>
            </a:r>
          </a:p>
          <a:p>
            <a:pPr marL="174969" indent="-174969">
              <a:buFont typeface="Arial" pitchFamily="34" charset="0"/>
              <a:buChar char="•"/>
            </a:pPr>
            <a:r>
              <a:rPr lang="en-US" sz="1200" dirty="0" smtClean="0">
                <a:latin typeface="+mn-lt"/>
              </a:rPr>
              <a:t>Receipt of substance abuse treatment or detox services (including medication assisted treatment)</a:t>
            </a:r>
          </a:p>
          <a:p>
            <a:pPr marL="174969" indent="-174969">
              <a:buFont typeface="Arial" pitchFamily="34" charset="0"/>
              <a:buChar char="•"/>
            </a:pPr>
            <a:r>
              <a:rPr lang="en-US" sz="1200" dirty="0" smtClean="0">
                <a:latin typeface="+mn-lt"/>
              </a:rPr>
              <a:t>Arrested for a substance-related offense</a:t>
            </a:r>
          </a:p>
          <a:p>
            <a:endParaRPr lang="en-US" sz="1200" dirty="0" smtClean="0">
              <a:latin typeface="+mn-lt"/>
            </a:endParaRPr>
          </a:p>
          <a:p>
            <a:r>
              <a:rPr lang="en-US" sz="1200" dirty="0" smtClean="0">
                <a:latin typeface="+mn-lt"/>
              </a:rPr>
              <a:t>The olive</a:t>
            </a:r>
            <a:r>
              <a:rPr lang="en-US" sz="1200" baseline="0" dirty="0" smtClean="0">
                <a:latin typeface="+mn-lt"/>
              </a:rPr>
              <a:t> green </a:t>
            </a:r>
            <a:r>
              <a:rPr lang="en-US" sz="1200" dirty="0" smtClean="0">
                <a:latin typeface="+mn-lt"/>
              </a:rPr>
              <a:t>colored column represents</a:t>
            </a:r>
            <a:r>
              <a:rPr lang="en-US" sz="1200" baseline="0" dirty="0" smtClean="0">
                <a:latin typeface="+mn-lt"/>
              </a:rPr>
              <a:t> the percentage of clients receiving </a:t>
            </a:r>
            <a:r>
              <a:rPr lang="en-US" sz="1200" u="sng" baseline="0" dirty="0" smtClean="0">
                <a:latin typeface="+mn-lt"/>
              </a:rPr>
              <a:t>T</a:t>
            </a:r>
            <a:r>
              <a:rPr lang="en-US" sz="1200" u="sng" dirty="0" smtClean="0">
                <a:latin typeface="+mn-lt"/>
              </a:rPr>
              <a:t>reatment for Serious</a:t>
            </a:r>
            <a:r>
              <a:rPr lang="en-US" sz="1200" u="sng" baseline="0" dirty="0" smtClean="0">
                <a:latin typeface="+mn-lt"/>
              </a:rPr>
              <a:t> Mental Illness</a:t>
            </a:r>
            <a:endParaRPr lang="en-US" sz="1200" u="sng" dirty="0" smtClean="0">
              <a:latin typeface="+mn-lt"/>
            </a:endParaRPr>
          </a:p>
          <a:p>
            <a:r>
              <a:rPr lang="en-US" sz="1200" dirty="0" smtClean="0">
                <a:latin typeface="+mn-lt"/>
              </a:rPr>
              <a:t>It</a:t>
            </a:r>
            <a:r>
              <a:rPr lang="en-US" sz="1200" baseline="0" dirty="0" smtClean="0">
                <a:latin typeface="+mn-lt"/>
              </a:rPr>
              <a:t> includes </a:t>
            </a:r>
            <a:r>
              <a:rPr lang="en-US" sz="1200" dirty="0" smtClean="0">
                <a:latin typeface="+mn-lt"/>
              </a:rPr>
              <a:t>one or more of the following . . . . </a:t>
            </a:r>
          </a:p>
          <a:p>
            <a:pPr marL="174969" indent="-174969">
              <a:buFont typeface="Arial" pitchFamily="34" charset="0"/>
              <a:buChar char="•"/>
            </a:pPr>
            <a:r>
              <a:rPr lang="en-US" sz="1200" dirty="0" smtClean="0">
                <a:latin typeface="+mn-lt"/>
              </a:rPr>
              <a:t>Received RSN or state mental hospital services in the fiscal year</a:t>
            </a:r>
          </a:p>
          <a:p>
            <a:pPr marL="174969" indent="-174969">
              <a:buFont typeface="Arial" pitchFamily="34" charset="0"/>
              <a:buChar char="•"/>
            </a:pPr>
            <a:r>
              <a:rPr lang="en-US" sz="1200" dirty="0" smtClean="0">
                <a:latin typeface="+mn-lt"/>
              </a:rPr>
              <a:t>Diagnosis of the following (2-year window):</a:t>
            </a:r>
          </a:p>
          <a:p>
            <a:pPr marL="640856" lvl="1" indent="-174969">
              <a:buFont typeface="Arial" pitchFamily="34" charset="0"/>
              <a:buChar char="•"/>
            </a:pPr>
            <a:r>
              <a:rPr lang="en-US" sz="1200" dirty="0" smtClean="0">
                <a:latin typeface="+mn-lt"/>
              </a:rPr>
              <a:t>Psychotic disorder</a:t>
            </a:r>
          </a:p>
          <a:p>
            <a:pPr marL="640856" lvl="1" indent="-174969">
              <a:buFont typeface="Arial" pitchFamily="34" charset="0"/>
              <a:buChar char="•"/>
            </a:pPr>
            <a:r>
              <a:rPr lang="en-US" sz="1200" dirty="0" smtClean="0">
                <a:latin typeface="+mn-lt"/>
              </a:rPr>
              <a:t>Mania/bipolar disorder</a:t>
            </a:r>
          </a:p>
          <a:p>
            <a:pPr marL="640856" lvl="1" indent="-174969">
              <a:buFont typeface="Arial" pitchFamily="34" charset="0"/>
              <a:buChar char="•"/>
            </a:pPr>
            <a:r>
              <a:rPr lang="en-US" sz="1200" dirty="0" smtClean="0">
                <a:latin typeface="+mn-lt"/>
              </a:rPr>
              <a:t>Recurrent depression </a:t>
            </a:r>
          </a:p>
          <a:p>
            <a:pPr marL="174969" indent="-174969">
              <a:buFont typeface="Arial" pitchFamily="34" charset="0"/>
              <a:buChar char="•"/>
            </a:pPr>
            <a:r>
              <a:rPr lang="en-US" sz="1200" dirty="0" smtClean="0">
                <a:latin typeface="+mn-lt"/>
              </a:rPr>
              <a:t>Receipt of the following within</a:t>
            </a:r>
            <a:r>
              <a:rPr lang="en-US" sz="1200" baseline="0" dirty="0" smtClean="0">
                <a:latin typeface="+mn-lt"/>
              </a:rPr>
              <a:t> a </a:t>
            </a:r>
            <a:r>
              <a:rPr lang="en-US" sz="1200" dirty="0" smtClean="0">
                <a:latin typeface="+mn-lt"/>
              </a:rPr>
              <a:t>2-year window: </a:t>
            </a:r>
          </a:p>
          <a:p>
            <a:pPr marL="640856" lvl="1" indent="-174969">
              <a:buFont typeface="Arial" pitchFamily="34" charset="0"/>
              <a:buChar char="•"/>
            </a:pPr>
            <a:r>
              <a:rPr lang="en-US" sz="1200" dirty="0" smtClean="0">
                <a:latin typeface="+mn-lt"/>
              </a:rPr>
              <a:t>Antipsychotic medications</a:t>
            </a:r>
          </a:p>
          <a:p>
            <a:pPr marL="640856" lvl="1" indent="-174969">
              <a:buFont typeface="Arial" pitchFamily="34" charset="0"/>
              <a:buChar char="•"/>
            </a:pPr>
            <a:r>
              <a:rPr lang="en-US" sz="1200" dirty="0" smtClean="0">
                <a:latin typeface="+mn-lt"/>
              </a:rPr>
              <a:t>Anti-mania medications</a:t>
            </a:r>
          </a:p>
          <a:p>
            <a:endParaRPr lang="en-US" sz="1200" dirty="0" smtClean="0">
              <a:latin typeface="+mn-lt"/>
            </a:endParaRPr>
          </a:p>
          <a:p>
            <a:r>
              <a:rPr lang="en-US" sz="1200" dirty="0" smtClean="0">
                <a:latin typeface="+mn-lt"/>
              </a:rPr>
              <a:t>The final dark</a:t>
            </a:r>
            <a:r>
              <a:rPr lang="en-US" sz="1200" baseline="0" dirty="0" smtClean="0">
                <a:latin typeface="+mn-lt"/>
              </a:rPr>
              <a:t> blue colored</a:t>
            </a:r>
            <a:r>
              <a:rPr lang="en-US" sz="1200" dirty="0" smtClean="0">
                <a:latin typeface="+mn-lt"/>
              </a:rPr>
              <a:t> column represents</a:t>
            </a:r>
            <a:r>
              <a:rPr lang="en-US" sz="1200" baseline="0" dirty="0" smtClean="0">
                <a:latin typeface="+mn-lt"/>
              </a:rPr>
              <a:t> the percent of clients receiving</a:t>
            </a:r>
            <a:r>
              <a:rPr lang="en-US" sz="1200" dirty="0" smtClean="0">
                <a:latin typeface="+mn-lt"/>
              </a:rPr>
              <a:t>:</a:t>
            </a:r>
          </a:p>
          <a:p>
            <a:r>
              <a:rPr lang="en-US" sz="1200" u="sng" dirty="0" smtClean="0">
                <a:latin typeface="+mn-lt"/>
              </a:rPr>
              <a:t>Long term</a:t>
            </a:r>
            <a:r>
              <a:rPr lang="en-US" sz="1200" u="sng" baseline="0" dirty="0" smtClean="0">
                <a:latin typeface="+mn-lt"/>
              </a:rPr>
              <a:t> care or developmental disability services</a:t>
            </a:r>
            <a:endParaRPr lang="en-US" sz="1200" u="sng" dirty="0" smtClean="0">
              <a:latin typeface="+mn-lt"/>
            </a:endParaRPr>
          </a:p>
          <a:p>
            <a:pPr marL="174969" indent="-174969">
              <a:buFont typeface="Arial" pitchFamily="34" charset="0"/>
              <a:buChar char="•"/>
            </a:pPr>
            <a:r>
              <a:rPr lang="en-US" sz="1200" dirty="0" smtClean="0">
                <a:latin typeface="+mn-lt"/>
              </a:rPr>
              <a:t>It</a:t>
            </a:r>
            <a:r>
              <a:rPr lang="en-US" sz="1200" baseline="0" dirty="0" smtClean="0">
                <a:latin typeface="+mn-lt"/>
              </a:rPr>
              <a:t> includes a</a:t>
            </a:r>
            <a:r>
              <a:rPr lang="en-US" sz="1200" dirty="0" smtClean="0">
                <a:latin typeface="+mn-lt"/>
              </a:rPr>
              <a:t>ny costs in the following LTC service categories in the fiscal year:</a:t>
            </a:r>
          </a:p>
          <a:p>
            <a:pPr marL="640856" lvl="1" indent="-174969">
              <a:buFont typeface="Arial" pitchFamily="34" charset="0"/>
              <a:buChar char="•"/>
            </a:pPr>
            <a:r>
              <a:rPr lang="en-US" sz="1200" dirty="0" smtClean="0">
                <a:latin typeface="+mn-lt"/>
              </a:rPr>
              <a:t>In-home personal care</a:t>
            </a:r>
          </a:p>
          <a:p>
            <a:pPr marL="640856" lvl="1" indent="-174969">
              <a:buFont typeface="Arial" pitchFamily="34" charset="0"/>
              <a:buChar char="•"/>
            </a:pPr>
            <a:r>
              <a:rPr lang="en-US" sz="1200" dirty="0" smtClean="0">
                <a:latin typeface="+mn-lt"/>
              </a:rPr>
              <a:t>Nursing facility</a:t>
            </a:r>
          </a:p>
          <a:p>
            <a:pPr marL="640856" lvl="1" indent="-174969">
              <a:buFont typeface="Arial" pitchFamily="34" charset="0"/>
              <a:buChar char="•"/>
            </a:pPr>
            <a:r>
              <a:rPr lang="en-US" sz="1200" dirty="0" smtClean="0">
                <a:latin typeface="+mn-lt"/>
              </a:rPr>
              <a:t>Adult family home</a:t>
            </a:r>
          </a:p>
          <a:p>
            <a:pPr marL="640856" lvl="1" indent="-174969">
              <a:buFont typeface="Arial" pitchFamily="34" charset="0"/>
              <a:buChar char="•"/>
            </a:pPr>
            <a:r>
              <a:rPr lang="en-US" sz="1200" dirty="0" smtClean="0">
                <a:latin typeface="+mn-lt"/>
              </a:rPr>
              <a:t>Adult residential care</a:t>
            </a:r>
          </a:p>
          <a:p>
            <a:pPr marL="640856" lvl="1" indent="-174969">
              <a:buFont typeface="Arial" pitchFamily="34" charset="0"/>
              <a:buChar char="•"/>
            </a:pPr>
            <a:r>
              <a:rPr lang="en-US" sz="1200" dirty="0" smtClean="0">
                <a:latin typeface="+mn-lt"/>
              </a:rPr>
              <a:t>Assisted living</a:t>
            </a:r>
          </a:p>
          <a:p>
            <a:pPr marL="174969" indent="-174969">
              <a:buFont typeface="Arial" pitchFamily="34" charset="0"/>
              <a:buChar char="•"/>
            </a:pPr>
            <a:r>
              <a:rPr lang="en-US" sz="1200" dirty="0" smtClean="0">
                <a:latin typeface="+mn-lt"/>
              </a:rPr>
              <a:t>It</a:t>
            </a:r>
            <a:r>
              <a:rPr lang="en-US" sz="1200" baseline="0" dirty="0" smtClean="0">
                <a:latin typeface="+mn-lt"/>
              </a:rPr>
              <a:t> also includes a</a:t>
            </a:r>
            <a:r>
              <a:rPr lang="en-US" sz="1200" dirty="0" smtClean="0">
                <a:latin typeface="+mn-lt"/>
              </a:rPr>
              <a:t>ny costs in the following DD service categories in the fiscal year: </a:t>
            </a:r>
          </a:p>
          <a:p>
            <a:pPr marL="640856" lvl="1" indent="-174969">
              <a:buFont typeface="Arial" pitchFamily="34" charset="0"/>
              <a:buChar char="•"/>
            </a:pPr>
            <a:r>
              <a:rPr lang="en-US" sz="1200" dirty="0" smtClean="0">
                <a:latin typeface="+mn-lt"/>
              </a:rPr>
              <a:t>Personal care</a:t>
            </a:r>
          </a:p>
          <a:p>
            <a:pPr marL="640856" lvl="1" indent="-174969">
              <a:buFont typeface="Arial" pitchFamily="34" charset="0"/>
              <a:buChar char="•"/>
            </a:pPr>
            <a:r>
              <a:rPr lang="en-US" sz="1200" dirty="0" smtClean="0">
                <a:latin typeface="+mn-lt"/>
              </a:rPr>
              <a:t>Residential Habilitation Center</a:t>
            </a:r>
          </a:p>
          <a:p>
            <a:pPr marL="640856" lvl="1" indent="-174969">
              <a:buFont typeface="Arial" pitchFamily="34" charset="0"/>
              <a:buChar char="•"/>
            </a:pPr>
            <a:r>
              <a:rPr lang="en-US" sz="1200" dirty="0" smtClean="0">
                <a:latin typeface="+mn-lt"/>
              </a:rPr>
              <a:t>State Operated Living Alternatives</a:t>
            </a:r>
          </a:p>
          <a:p>
            <a:pPr marL="640856" lvl="1" indent="-174969">
              <a:buFont typeface="Arial" pitchFamily="34" charset="0"/>
              <a:buChar char="•"/>
            </a:pPr>
            <a:r>
              <a:rPr lang="en-US" sz="1200" dirty="0" smtClean="0">
                <a:latin typeface="+mn-lt"/>
              </a:rPr>
              <a:t>Other residential programs</a:t>
            </a:r>
          </a:p>
          <a:p>
            <a:pPr marL="174969" indent="-174969">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38DF252-4086-4EE4-BF17-2722B4E286C1}" type="slidenum">
              <a:rPr lang="en-US" smtClean="0"/>
              <a:pPr/>
              <a:t>94</a:t>
            </a:fld>
            <a:endParaRPr lang="en-US" dirty="0"/>
          </a:p>
        </p:txBody>
      </p:sp>
    </p:spTree>
    <p:extLst>
      <p:ext uri="{BB962C8B-B14F-4D97-AF65-F5344CB8AC3E}">
        <p14:creationId xmlns:p14="http://schemas.microsoft.com/office/powerpoint/2010/main" val="390525572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PRISM is highly secured</a:t>
            </a:r>
          </a:p>
          <a:p>
            <a:r>
              <a:rPr lang="en-US" dirty="0" smtClean="0"/>
              <a:t>How to gain access to PRISM</a:t>
            </a:r>
          </a:p>
          <a:p>
            <a:r>
              <a:rPr lang="en-US" dirty="0" smtClean="0"/>
              <a:t>Initial and ongoing training</a:t>
            </a:r>
            <a:r>
              <a:rPr lang="en-US" baseline="0" dirty="0" smtClean="0"/>
              <a:t> requirements</a:t>
            </a:r>
            <a:endParaRPr lang="en-US" dirty="0" smtClean="0"/>
          </a:p>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95</a:t>
            </a:fld>
            <a:endParaRPr lang="en-US" dirty="0"/>
          </a:p>
        </p:txBody>
      </p:sp>
    </p:spTree>
    <p:extLst>
      <p:ext uri="{BB962C8B-B14F-4D97-AF65-F5344CB8AC3E}">
        <p14:creationId xmlns:p14="http://schemas.microsoft.com/office/powerpoint/2010/main" val="354373157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How to gain access to PRISM:</a:t>
            </a:r>
          </a:p>
          <a:p>
            <a:pPr marL="640594" lvl="1" indent="-174708">
              <a:buFont typeface="Arial" panose="020B0604020202020204" pitchFamily="34" charset="0"/>
              <a:buChar char="•"/>
            </a:pPr>
            <a:r>
              <a:rPr lang="en-US" baseline="0" dirty="0" smtClean="0"/>
              <a:t>fill out the PRISM user agreement form</a:t>
            </a:r>
          </a:p>
          <a:p>
            <a:pPr marL="640594" lvl="1" indent="-174708">
              <a:buFont typeface="Arial" panose="020B0604020202020204" pitchFamily="34" charset="0"/>
              <a:buChar char="•"/>
            </a:pPr>
            <a:r>
              <a:rPr lang="en-US" baseline="0" dirty="0" smtClean="0"/>
              <a:t>complete your agency’s HIPAA and IT security training</a:t>
            </a:r>
          </a:p>
          <a:p>
            <a:pPr marL="640594" lvl="1" indent="-174708">
              <a:buFont typeface="Arial" panose="020B0604020202020204" pitchFamily="34" charset="0"/>
              <a:buChar char="•"/>
            </a:pPr>
            <a:r>
              <a:rPr lang="en-US" baseline="0" dirty="0" smtClean="0"/>
              <a:t>Submit this information to your Lead Organization. The Lead Organization will then submit the request to the DSHS PRISM coordinator</a:t>
            </a:r>
          </a:p>
          <a:p>
            <a:endParaRPr lang="en-US" baseline="0" dirty="0" smtClean="0"/>
          </a:p>
          <a:p>
            <a:r>
              <a:rPr lang="en-US" baseline="0" dirty="0" smtClean="0"/>
              <a:t>Your agency’s IT security and confidentiality training must be completed yearly.</a:t>
            </a:r>
            <a:br>
              <a:rPr lang="en-US" baseline="0" dirty="0" smtClean="0"/>
            </a:br>
            <a:endParaRPr lang="en-US" b="1" u="sng" dirty="0" smtClean="0"/>
          </a:p>
          <a:p>
            <a:r>
              <a:rPr lang="en-US" b="0" u="sng" dirty="0" smtClean="0"/>
              <a:t>User responsibilities and restrictions:</a:t>
            </a:r>
          </a:p>
          <a:p>
            <a:endParaRPr lang="en-US" dirty="0" smtClean="0"/>
          </a:p>
          <a:p>
            <a:pPr marL="174708" indent="-174708">
              <a:buFont typeface="Arial" pitchFamily="34" charset="0"/>
              <a:buChar char="•"/>
            </a:pPr>
            <a:r>
              <a:rPr lang="en-US" dirty="0" smtClean="0"/>
              <a:t>Keep contents confidential and private. </a:t>
            </a:r>
          </a:p>
          <a:p>
            <a:pPr marL="174708" indent="-174708">
              <a:buFont typeface="Arial" pitchFamily="34" charset="0"/>
              <a:buChar char="•"/>
            </a:pPr>
            <a:r>
              <a:rPr lang="en-US" dirty="0" smtClean="0"/>
              <a:t>Access, use and disclose the minimum information necessary to perform your job. </a:t>
            </a:r>
          </a:p>
          <a:p>
            <a:pPr marL="174708" indent="-174708">
              <a:buFont typeface="Arial" pitchFamily="34" charset="0"/>
              <a:buChar char="•"/>
            </a:pPr>
            <a:r>
              <a:rPr lang="en-US" dirty="0" smtClean="0"/>
              <a:t>Only authorized and authenticated PRISM Users may access and use the PRISM application. Do not share your username or password. </a:t>
            </a:r>
          </a:p>
          <a:p>
            <a:pPr marL="174708" indent="-174708">
              <a:buFont typeface="Arial" pitchFamily="34" charset="0"/>
              <a:buChar char="•"/>
            </a:pPr>
            <a:r>
              <a:rPr lang="en-US" dirty="0" smtClean="0"/>
              <a:t>Actual or potential security breaches involving PRISM information must be reported immediately to your</a:t>
            </a:r>
            <a:r>
              <a:rPr lang="en-US" baseline="0" dirty="0" smtClean="0"/>
              <a:t> Lead Organization</a:t>
            </a:r>
            <a:r>
              <a:rPr lang="en-US" dirty="0" smtClean="0"/>
              <a:t> and to PRISM.admin@dshs.wa.gov</a:t>
            </a:r>
          </a:p>
          <a:p>
            <a:pPr marL="174708" indent="-174708">
              <a:buFont typeface="Arial" pitchFamily="34" charset="0"/>
              <a:buChar char="•"/>
            </a:pPr>
            <a:r>
              <a:rPr lang="en-US" dirty="0" smtClean="0"/>
              <a:t>Use of the PRISM system is continuously monitored. Access privileges may be suspended or terminated for unusual or potentially unauthorized activity. Electronic stripping of data off PRISM is not allowed.</a:t>
            </a:r>
          </a:p>
          <a:p>
            <a:endParaRPr lang="en-US" dirty="0" smtClean="0"/>
          </a:p>
        </p:txBody>
      </p:sp>
    </p:spTree>
    <p:extLst>
      <p:ext uri="{BB962C8B-B14F-4D97-AF65-F5344CB8AC3E}">
        <p14:creationId xmlns:p14="http://schemas.microsoft.com/office/powerpoint/2010/main" val="30785904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review the clients that are assigned to you. Do not release reports without the client’s written consent</a:t>
            </a:r>
            <a:r>
              <a:rPr lang="en-US" baseline="0" dirty="0" smtClean="0"/>
              <a:t> to release PRISM information.</a:t>
            </a:r>
          </a:p>
          <a:p>
            <a:endParaRPr lang="en-US" baseline="0" dirty="0" smtClean="0"/>
          </a:p>
          <a:p>
            <a:r>
              <a:rPr lang="en-US" baseline="0" dirty="0" smtClean="0"/>
              <a:t>Check with your organization for accessing and printing PRISM data for use while in the field.</a:t>
            </a:r>
          </a:p>
          <a:p>
            <a:endParaRPr lang="en-US" baseline="0" dirty="0" smtClean="0"/>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81134571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47F79-644B-4B31-AB37-F2B7611E546C}" type="slidenum">
              <a:rPr lang="en-US" smtClean="0"/>
              <a:t>98</a:t>
            </a:fld>
            <a:endParaRPr lang="en-US" dirty="0"/>
          </a:p>
        </p:txBody>
      </p:sp>
    </p:spTree>
    <p:extLst>
      <p:ext uri="{BB962C8B-B14F-4D97-AF65-F5344CB8AC3E}">
        <p14:creationId xmlns:p14="http://schemas.microsoft.com/office/powerpoint/2010/main" val="287069175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Homelessness,</a:t>
            </a:r>
            <a:r>
              <a:rPr lang="en-US" baseline="0" dirty="0" smtClean="0"/>
              <a:t> hearing impairment, and limited English proficiency may influence how you reach out and engage your clients. For example, sending mail to a person known to homeless may not be successful. Calling a client on the phone may not be the best strategy for contacting a client with hearing impairment. </a:t>
            </a:r>
            <a:endParaRPr lang="en-US" dirty="0"/>
          </a:p>
        </p:txBody>
      </p:sp>
    </p:spTree>
    <p:extLst>
      <p:ext uri="{BB962C8B-B14F-4D97-AF65-F5344CB8AC3E}">
        <p14:creationId xmlns:p14="http://schemas.microsoft.com/office/powerpoint/2010/main" val="1760755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Logos">
    <p:spTree>
      <p:nvGrpSpPr>
        <p:cNvPr id="1" name=""/>
        <p:cNvGrpSpPr/>
        <p:nvPr/>
      </p:nvGrpSpPr>
      <p:grpSpPr>
        <a:xfrm>
          <a:off x="0" y="0"/>
          <a:ext cx="0" cy="0"/>
          <a:chOff x="0" y="0"/>
          <a:chExt cx="0" cy="0"/>
        </a:xfrm>
      </p:grpSpPr>
      <p:sp>
        <p:nvSpPr>
          <p:cNvPr id="5" name="Rectangle 4"/>
          <p:cNvSpPr/>
          <p:nvPr userDrawn="1"/>
        </p:nvSpPr>
        <p:spPr>
          <a:xfrm>
            <a:off x="7924800" y="5318759"/>
            <a:ext cx="3585029" cy="1539241"/>
          </a:xfrm>
          <a:prstGeom prst="rect">
            <a:avLst/>
          </a:prstGeom>
          <a:gradFill>
            <a:gsLst>
              <a:gs pos="0">
                <a:schemeClr val="bg1">
                  <a:alpha val="0"/>
                </a:schemeClr>
              </a:gs>
              <a:gs pos="42000">
                <a:schemeClr val="bg1"/>
              </a:gs>
            </a:gsLst>
            <a:lin ang="5400000" scaled="0"/>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469900" y="1706419"/>
            <a:ext cx="10512425"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9900" y="4267058"/>
            <a:ext cx="10512425" cy="1168543"/>
          </a:xfrm>
        </p:spPr>
        <p:txBody>
          <a:bodyPr/>
          <a:lstStyle>
            <a:lvl1pPr marL="0" indent="0" algn="l">
              <a:buNone/>
              <a:defRPr sz="2800">
                <a:solidFill>
                  <a:srgbClr val="898989"/>
                </a:solidFill>
              </a:defRPr>
            </a:lvl1pPr>
            <a:lvl2pPr marL="609448" indent="0" algn="ctr">
              <a:buNone/>
              <a:defRPr sz="2666"/>
            </a:lvl2pPr>
            <a:lvl3pPr marL="1218895" indent="0" algn="ctr">
              <a:buNone/>
              <a:defRPr sz="2399"/>
            </a:lvl3pPr>
            <a:lvl4pPr marL="1828343" indent="0" algn="ctr">
              <a:buNone/>
              <a:defRPr sz="2133"/>
            </a:lvl4pPr>
            <a:lvl5pPr marL="2437790" indent="0" algn="ctr">
              <a:buNone/>
              <a:defRPr sz="2133"/>
            </a:lvl5pPr>
            <a:lvl6pPr marL="3047238" indent="0" algn="ctr">
              <a:buNone/>
              <a:defRPr sz="2133"/>
            </a:lvl6pPr>
            <a:lvl7pPr marL="3656686" indent="0" algn="ctr">
              <a:buNone/>
              <a:defRPr sz="2133"/>
            </a:lvl7pPr>
            <a:lvl8pPr marL="4266133" indent="0" algn="ctr">
              <a:buNone/>
              <a:defRPr sz="2133"/>
            </a:lvl8pPr>
            <a:lvl9pPr marL="4875581" indent="0" algn="ctr">
              <a:buNone/>
              <a:defRPr sz="2133"/>
            </a:lvl9pPr>
          </a:lstStyle>
          <a:p>
            <a:r>
              <a:rPr lang="en-US" smtClean="0"/>
              <a:t>Click to edit Master subtitle style</a:t>
            </a:r>
            <a:endParaRPr lang="en-US" dirty="0"/>
          </a:p>
        </p:txBody>
      </p:sp>
      <p:pic>
        <p:nvPicPr>
          <p:cNvPr id="7" name="Picture 2"/>
          <p:cNvPicPr>
            <a:picLocks noChangeAspect="1" noChangeArrowheads="1"/>
          </p:cNvPicPr>
          <p:nvPr userDrawn="1"/>
        </p:nvPicPr>
        <p:blipFill>
          <a:blip r:embed="rId2"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404089" y="348669"/>
            <a:ext cx="449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ttp://mediad.publicbroadcasting.net/p/nwpr/files/201510/dshs_logo.jpg"/>
          <p:cNvPicPr>
            <a:picLocks noChangeAspect="1" noChangeArrowheads="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5789375"/>
            <a:ext cx="1696720" cy="9280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658956" y="5997388"/>
            <a:ext cx="2489442" cy="609913"/>
          </a:xfrm>
          <a:prstGeom prst="rect">
            <a:avLst/>
          </a:prstGeom>
        </p:spPr>
      </p:pic>
      <p:sp>
        <p:nvSpPr>
          <p:cNvPr id="9" name="Rectangle 8"/>
          <p:cNvSpPr/>
          <p:nvPr userDrawn="1"/>
        </p:nvSpPr>
        <p:spPr bwMode="hidden">
          <a:xfrm>
            <a:off x="11503025" y="0"/>
            <a:ext cx="685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extLst>
      <p:ext uri="{BB962C8B-B14F-4D97-AF65-F5344CB8AC3E}">
        <p14:creationId xmlns:p14="http://schemas.microsoft.com/office/powerpoint/2010/main" val="2377656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0950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253934" y="6356351"/>
            <a:ext cx="2844059" cy="365125"/>
          </a:xfrm>
          <a:prstGeom prst="rect">
            <a:avLst/>
          </a:prstGeom>
        </p:spPr>
        <p:txBody>
          <a:bodyPr/>
          <a:lstStyle/>
          <a:p>
            <a:fld id="{D1FC51C1-8567-4B49-86D7-8A191480209D}" type="slidenum">
              <a:rPr lang="en-US" smtClean="0"/>
              <a:pPr/>
              <a:t>‹#›</a:t>
            </a:fld>
            <a:endParaRPr lang="en-US" dirty="0"/>
          </a:p>
        </p:txBody>
      </p:sp>
      <p:sp>
        <p:nvSpPr>
          <p:cNvPr id="5" name="Content Placeholder 4"/>
          <p:cNvSpPr>
            <a:spLocks noGrp="1"/>
          </p:cNvSpPr>
          <p:nvPr>
            <p:ph sz="quarter" idx="11"/>
          </p:nvPr>
        </p:nvSpPr>
        <p:spPr>
          <a:xfrm>
            <a:off x="253934" y="1600200"/>
            <a:ext cx="11661913" cy="4513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3241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9900" y="1706419"/>
            <a:ext cx="10594427" cy="2387600"/>
          </a:xfrm>
        </p:spPr>
        <p:txBody>
          <a:bodyPr anchor="b"/>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469900" y="4267057"/>
            <a:ext cx="9141619" cy="1655762"/>
          </a:xfrm>
        </p:spPr>
        <p:txBody>
          <a:bodyPr/>
          <a:lstStyle>
            <a:lvl1pPr marL="0" indent="0" algn="l">
              <a:buNone/>
              <a:defRPr sz="2800">
                <a:solidFill>
                  <a:srgbClr val="898989"/>
                </a:solidFill>
              </a:defRPr>
            </a:lvl1pPr>
            <a:lvl2pPr marL="609448" indent="0" algn="ctr">
              <a:buNone/>
              <a:defRPr sz="2666"/>
            </a:lvl2pPr>
            <a:lvl3pPr marL="1218895" indent="0" algn="ctr">
              <a:buNone/>
              <a:defRPr sz="2399"/>
            </a:lvl3pPr>
            <a:lvl4pPr marL="1828343" indent="0" algn="ctr">
              <a:buNone/>
              <a:defRPr sz="2133"/>
            </a:lvl4pPr>
            <a:lvl5pPr marL="2437790" indent="0" algn="ctr">
              <a:buNone/>
              <a:defRPr sz="2133"/>
            </a:lvl5pPr>
            <a:lvl6pPr marL="3047238" indent="0" algn="ctr">
              <a:buNone/>
              <a:defRPr sz="2133"/>
            </a:lvl6pPr>
            <a:lvl7pPr marL="3656686" indent="0" algn="ctr">
              <a:buNone/>
              <a:defRPr sz="2133"/>
            </a:lvl7pPr>
            <a:lvl8pPr marL="4266133" indent="0" algn="ctr">
              <a:buNone/>
              <a:defRPr sz="2133"/>
            </a:lvl8pPr>
            <a:lvl9pPr marL="4875581" indent="0" algn="ctr">
              <a:buNone/>
              <a:defRPr sz="2133"/>
            </a:lvl9pPr>
          </a:lstStyle>
          <a:p>
            <a:r>
              <a:rPr lang="en-US" smtClean="0"/>
              <a:t>Click to edit Master subtitle style</a:t>
            </a:r>
            <a:endParaRPr lang="en-US" dirty="0"/>
          </a:p>
        </p:txBody>
      </p:sp>
    </p:spTree>
    <p:extLst>
      <p:ext uri="{BB962C8B-B14F-4D97-AF65-F5344CB8AC3E}">
        <p14:creationId xmlns:p14="http://schemas.microsoft.com/office/powerpoint/2010/main" val="41675953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35189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463" y="415927"/>
            <a:ext cx="10512862" cy="59908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69463" y="1990725"/>
            <a:ext cx="10512862" cy="4351338"/>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10" hasCustomPrompt="1"/>
          </p:nvPr>
        </p:nvSpPr>
        <p:spPr>
          <a:xfrm>
            <a:off x="469463" y="1015013"/>
            <a:ext cx="10512862" cy="582612"/>
          </a:xfrm>
        </p:spPr>
        <p:txBody>
          <a:bodyPr>
            <a:noAutofit/>
          </a:bodyPr>
          <a:lstStyle>
            <a:lvl1pPr marL="0" indent="0">
              <a:buNone/>
              <a:defRPr sz="3200">
                <a:solidFill>
                  <a:schemeClr val="accent1"/>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2743315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9901" y="1706419"/>
            <a:ext cx="10512424" cy="2387600"/>
          </a:xfrm>
        </p:spPr>
        <p:txBody>
          <a:bodyPr anchor="b"/>
          <a:lstStyle>
            <a:lvl1pPr algn="l">
              <a:defRPr sz="60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69901" y="4267057"/>
            <a:ext cx="9070861" cy="1655762"/>
          </a:xfrm>
        </p:spPr>
        <p:txBody>
          <a:bodyPr/>
          <a:lstStyle>
            <a:lvl1pPr marL="0" indent="0" algn="l">
              <a:buNone/>
              <a:defRPr sz="2800">
                <a:solidFill>
                  <a:srgbClr val="898989"/>
                </a:solidFill>
              </a:defRPr>
            </a:lvl1pPr>
            <a:lvl2pPr marL="609448" indent="0" algn="ctr">
              <a:buNone/>
              <a:defRPr sz="2666"/>
            </a:lvl2pPr>
            <a:lvl3pPr marL="1218895" indent="0" algn="ctr">
              <a:buNone/>
              <a:defRPr sz="2399"/>
            </a:lvl3pPr>
            <a:lvl4pPr marL="1828343" indent="0" algn="ctr">
              <a:buNone/>
              <a:defRPr sz="2133"/>
            </a:lvl4pPr>
            <a:lvl5pPr marL="2437790" indent="0" algn="ctr">
              <a:buNone/>
              <a:defRPr sz="2133"/>
            </a:lvl5pPr>
            <a:lvl6pPr marL="3047238" indent="0" algn="ctr">
              <a:buNone/>
              <a:defRPr sz="2133"/>
            </a:lvl6pPr>
            <a:lvl7pPr marL="3656686" indent="0" algn="ctr">
              <a:buNone/>
              <a:defRPr sz="2133"/>
            </a:lvl7pPr>
            <a:lvl8pPr marL="4266133" indent="0" algn="ctr">
              <a:buNone/>
              <a:defRPr sz="2133"/>
            </a:lvl8pPr>
            <a:lvl9pPr marL="4875581" indent="0" algn="ctr">
              <a:buNone/>
              <a:defRPr sz="2133"/>
            </a:lvl9pPr>
          </a:lstStyle>
          <a:p>
            <a:r>
              <a:rPr lang="en-US" smtClean="0"/>
              <a:t>Click to edit Master subtitle style</a:t>
            </a:r>
            <a:endParaRPr lang="en-US" dirty="0"/>
          </a:p>
        </p:txBody>
      </p:sp>
    </p:spTree>
    <p:extLst>
      <p:ext uri="{BB962C8B-B14F-4D97-AF65-F5344CB8AC3E}">
        <p14:creationId xmlns:p14="http://schemas.microsoft.com/office/powerpoint/2010/main" val="18921285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900" y="415926"/>
            <a:ext cx="10512862" cy="830984"/>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9900" y="1600200"/>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2511" y="1600200"/>
            <a:ext cx="5180251"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4473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875" y="415927"/>
            <a:ext cx="10512862" cy="83098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67875" y="1600200"/>
            <a:ext cx="5156443" cy="510021"/>
          </a:xfrm>
        </p:spPr>
        <p:txBody>
          <a:bodyPr anchor="t" anchorCtr="0">
            <a:noAutofit/>
          </a:bodyPr>
          <a:lstStyle>
            <a:lvl1pPr marL="0" indent="0">
              <a:buNone/>
              <a:defRPr sz="3732"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smtClean="0"/>
              <a:t>Edit Master text styles</a:t>
            </a:r>
          </a:p>
        </p:txBody>
      </p:sp>
      <p:sp>
        <p:nvSpPr>
          <p:cNvPr id="4" name="Content Placeholder 3"/>
          <p:cNvSpPr>
            <a:spLocks noGrp="1"/>
          </p:cNvSpPr>
          <p:nvPr>
            <p:ph sz="half" idx="2"/>
          </p:nvPr>
        </p:nvSpPr>
        <p:spPr>
          <a:xfrm>
            <a:off x="467875" y="2002300"/>
            <a:ext cx="5156443"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00487" y="1600200"/>
            <a:ext cx="5181838" cy="510021"/>
          </a:xfrm>
        </p:spPr>
        <p:txBody>
          <a:bodyPr anchor="t" anchorCtr="0">
            <a:noAutofit/>
          </a:bodyPr>
          <a:lstStyle>
            <a:lvl1pPr marL="0" indent="0">
              <a:buNone/>
              <a:defRPr sz="3732" b="1"/>
            </a:lvl1pPr>
            <a:lvl2pPr marL="609448" indent="0">
              <a:buNone/>
              <a:defRPr sz="2666" b="1"/>
            </a:lvl2pPr>
            <a:lvl3pPr marL="1218895" indent="0">
              <a:buNone/>
              <a:defRPr sz="2399" b="1"/>
            </a:lvl3pPr>
            <a:lvl4pPr marL="1828343" indent="0">
              <a:buNone/>
              <a:defRPr sz="2133" b="1"/>
            </a:lvl4pPr>
            <a:lvl5pPr marL="2437790" indent="0">
              <a:buNone/>
              <a:defRPr sz="2133" b="1"/>
            </a:lvl5pPr>
            <a:lvl6pPr marL="3047238" indent="0">
              <a:buNone/>
              <a:defRPr sz="2133" b="1"/>
            </a:lvl6pPr>
            <a:lvl7pPr marL="3656686" indent="0">
              <a:buNone/>
              <a:defRPr sz="2133" b="1"/>
            </a:lvl7pPr>
            <a:lvl8pPr marL="4266133" indent="0">
              <a:buNone/>
              <a:defRPr sz="2133" b="1"/>
            </a:lvl8pPr>
            <a:lvl9pPr marL="4875581" indent="0">
              <a:buNone/>
              <a:defRPr sz="2133" b="1"/>
            </a:lvl9pPr>
          </a:lstStyle>
          <a:p>
            <a:pPr lvl="0"/>
            <a:r>
              <a:rPr lang="en-US" smtClean="0"/>
              <a:t>Edit Master text styles</a:t>
            </a:r>
          </a:p>
        </p:txBody>
      </p:sp>
      <p:sp>
        <p:nvSpPr>
          <p:cNvPr id="6" name="Content Placeholder 5"/>
          <p:cNvSpPr>
            <a:spLocks noGrp="1"/>
          </p:cNvSpPr>
          <p:nvPr>
            <p:ph sz="quarter" idx="4"/>
          </p:nvPr>
        </p:nvSpPr>
        <p:spPr>
          <a:xfrm>
            <a:off x="5800487" y="2002300"/>
            <a:ext cx="518183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8194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999390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Sub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9900" y="415927"/>
            <a:ext cx="10512862" cy="599087"/>
          </a:xfrm>
        </p:spPr>
        <p:txBody>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469900" y="1015013"/>
            <a:ext cx="10512862" cy="582612"/>
          </a:xfrm>
        </p:spPr>
        <p:txBody>
          <a:bodyPr>
            <a:noAutofit/>
          </a:bodyPr>
          <a:lstStyle>
            <a:lvl1pPr marL="0" indent="0">
              <a:buNone/>
              <a:defRPr sz="3200">
                <a:solidFill>
                  <a:schemeClr val="accent1"/>
                </a:solidFill>
                <a:latin typeface="+mj-lt"/>
              </a:defRPr>
            </a:lvl1pPr>
          </a:lstStyle>
          <a:p>
            <a:pPr lvl="0"/>
            <a:r>
              <a:rPr lang="en-US" dirty="0" smtClean="0"/>
              <a:t>Subtitle</a:t>
            </a:r>
            <a:endParaRPr lang="en-US" dirty="0"/>
          </a:p>
        </p:txBody>
      </p:sp>
    </p:spTree>
    <p:extLst>
      <p:ext uri="{BB962C8B-B14F-4D97-AF65-F5344CB8AC3E}">
        <p14:creationId xmlns:p14="http://schemas.microsoft.com/office/powerpoint/2010/main" val="6825345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bwMode="hidden">
          <a:xfrm>
            <a:off x="11503025" y="0"/>
            <a:ext cx="685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69900" y="415926"/>
            <a:ext cx="10512862" cy="830984"/>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69900" y="1600200"/>
            <a:ext cx="10512862" cy="4351338"/>
          </a:xfrm>
          <a:prstGeom prst="rect">
            <a:avLst/>
          </a:prstGeom>
        </p:spPr>
        <p:txBody>
          <a:bodyPr vert="horz" lIns="0" tIns="0" rIns="0" bIns="0" rtlCol="0">
            <a:no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txBox="1">
            <a:spLocks/>
          </p:cNvSpPr>
          <p:nvPr/>
        </p:nvSpPr>
        <p:spPr>
          <a:xfrm>
            <a:off x="469900" y="6409882"/>
            <a:ext cx="685800" cy="396875"/>
          </a:xfrm>
          <a:prstGeom prst="bracketPair">
            <a:avLst>
              <a:gd name="adj" fmla="val 17949"/>
            </a:avLst>
          </a:prstGeom>
          <a:ln w="19050">
            <a:noFill/>
          </a:ln>
        </p:spPr>
        <p:txBody>
          <a:bodyPr vert="horz" wrap="square" lIns="0" tIns="0" rIns="0" bIns="0" numCol="1" anchor="ctr" anchorCtr="0" compatLnSpc="1">
            <a:prstTxWarp prst="textNoShape">
              <a:avLst/>
            </a:prstTxWarp>
          </a:bodyP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CE4D4D4-750D-4F36-B940-6D3D2AF22301}" type="slidenum">
              <a:rPr lang="en-US" altLang="en-US" sz="1800" smtClean="0">
                <a:solidFill>
                  <a:schemeClr val="accent5">
                    <a:lumMod val="75000"/>
                  </a:schemeClr>
                </a:solidFill>
              </a:rPr>
              <a:pPr algn="l"/>
              <a:t>‹#›</a:t>
            </a:fld>
            <a:endParaRPr lang="en-US" altLang="en-US" sz="1800" dirty="0">
              <a:solidFill>
                <a:schemeClr val="accent5">
                  <a:lumMod val="75000"/>
                </a:schemeClr>
              </a:solidFill>
            </a:endParaRPr>
          </a:p>
        </p:txBody>
      </p:sp>
    </p:spTree>
    <p:extLst>
      <p:ext uri="{BB962C8B-B14F-4D97-AF65-F5344CB8AC3E}">
        <p14:creationId xmlns:p14="http://schemas.microsoft.com/office/powerpoint/2010/main" val="2164438616"/>
      </p:ext>
    </p:extLst>
  </p:cSld>
  <p:clrMap bg1="lt1" tx1="dk1" bg2="lt2" tx2="dk2" accent1="accent1" accent2="accent2" accent3="accent3" accent4="accent4" accent5="accent5" accent6="accent6" hlink="hlink" folHlink="folHlink"/>
  <p:sldLayoutIdLst>
    <p:sldLayoutId id="2147483668" r:id="rId1"/>
    <p:sldLayoutId id="2147483661" r:id="rId2"/>
    <p:sldLayoutId id="2147483662" r:id="rId3"/>
    <p:sldLayoutId id="2147483669" r:id="rId4"/>
    <p:sldLayoutId id="2147483670" r:id="rId5"/>
    <p:sldLayoutId id="2147483664" r:id="rId6"/>
    <p:sldLayoutId id="2147483665" r:id="rId7"/>
    <p:sldLayoutId id="2147483666" r:id="rId8"/>
    <p:sldLayoutId id="2147483671" r:id="rId9"/>
    <p:sldLayoutId id="2147483667" r:id="rId10"/>
    <p:sldLayoutId id="2147483672"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txStyles>
    <p:titleStyle>
      <a:lvl1pPr algn="l" defTabSz="1218895"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A4A3A4"/>
          </p15:clr>
        </p15:guide>
        <p15:guide id="2" orient="horz" pos="2160" userDrawn="1">
          <p15:clr>
            <a:srgbClr val="A4A3A4"/>
          </p15:clr>
        </p15:guide>
        <p15:guide id="3" pos="296" userDrawn="1">
          <p15:clr>
            <a:srgbClr val="A4A3A4"/>
          </p15:clr>
        </p15:guide>
        <p15:guide id="4" pos="6918" userDrawn="1">
          <p15:clr>
            <a:srgbClr val="A4A3A4"/>
          </p15:clr>
        </p15:guide>
        <p15:guide id="5" orient="horz" pos="262" userDrawn="1">
          <p15:clr>
            <a:srgbClr val="A4A3A4"/>
          </p15:clr>
        </p15:guide>
        <p15:guide id="6" orient="horz" pos="3886" userDrawn="1">
          <p15:clr>
            <a:srgbClr val="A4A3A4"/>
          </p15:clr>
        </p15:guide>
        <p15:guide id="7" orient="horz" pos="1008" userDrawn="1">
          <p15:clr>
            <a:srgbClr val="A4A3A4"/>
          </p15:clr>
        </p15:guide>
        <p15:guide id="8" orient="horz" pos="1254"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6.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mailto:prism.admin@dshs.wa.gov" TargetMode="External"/><Relationship Id="rId2" Type="http://schemas.openxmlformats.org/officeDocument/2006/relationships/notesSlide" Target="../notesSlides/notesSlide121.xml"/><Relationship Id="rId1" Type="http://schemas.openxmlformats.org/officeDocument/2006/relationships/slideLayout" Target="../slideLayouts/slideLayout5.xml"/><Relationship Id="rId4" Type="http://schemas.openxmlformats.org/officeDocument/2006/relationships/hyperlink" Target="mailto:healthhomes@HCA.wa.gov" TargetMode="Externa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4.xm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25.xml"/><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hhs.gov/healthcare/rights/law/index.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8.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8.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8.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3" Type="http://schemas.openxmlformats.org/officeDocument/2006/relationships/hyperlink" Target="https://healthhomes.insigniahealth.com/" TargetMode="External"/><Relationship Id="rId2" Type="http://schemas.openxmlformats.org/officeDocument/2006/relationships/notesSlide" Target="../notesSlides/notesSlide154.xml"/><Relationship Id="rId1" Type="http://schemas.openxmlformats.org/officeDocument/2006/relationships/slideLayout" Target="../slideLayouts/slideLayout3.xml"/><Relationship Id="rId4" Type="http://schemas.openxmlformats.org/officeDocument/2006/relationships/image" Target="../media/image40.tiff"/></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6.xml"/><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5.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8.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4.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1.xml"/><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3.xml"/><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5.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8.xml"/><Relationship Id="rId1" Type="http://schemas.openxmlformats.org/officeDocument/2006/relationships/slideLayout" Target="../slideLayouts/slideLayout8.xml"/></Relationships>
</file>

<file path=ppt/slides/_rels/slide18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3" Type="http://schemas.openxmlformats.org/officeDocument/2006/relationships/hyperlink" Target="https://www.hca.wa.gov/billers-providers/programs-and-services/resources-0" TargetMode="External"/><Relationship Id="rId2" Type="http://schemas.openxmlformats.org/officeDocument/2006/relationships/notesSlide" Target="../notesSlides/notesSlide190.xml"/><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95.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0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9.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0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00.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0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3" Type="http://schemas.openxmlformats.org/officeDocument/2006/relationships/hyperlink" Target="https://consultgeri.org/try-this/general-assessment/issue-2" TargetMode="External"/><Relationship Id="rId2" Type="http://schemas.openxmlformats.org/officeDocument/2006/relationships/notesSlide" Target="../notesSlides/notesSlide212.xml"/><Relationship Id="rId1" Type="http://schemas.openxmlformats.org/officeDocument/2006/relationships/slideLayout" Target="../slideLayouts/slideLayout3.xml"/><Relationship Id="rId4" Type="http://schemas.openxmlformats.org/officeDocument/2006/relationships/image" Target="../media/image49.png"/></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8.xml"/><Relationship Id="rId1" Type="http://schemas.openxmlformats.org/officeDocument/2006/relationships/slideLayout" Target="../slideLayouts/slideLayout8.xml"/><Relationship Id="rId4" Type="http://schemas.openxmlformats.org/officeDocument/2006/relationships/image" Target="../media/image53.png"/></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3" Type="http://schemas.openxmlformats.org/officeDocument/2006/relationships/hyperlink" Target="http://www.massgeneral.org/psychiatry/services/psc_home.aspx" TargetMode="External"/><Relationship Id="rId2" Type="http://schemas.openxmlformats.org/officeDocument/2006/relationships/notesSlide" Target="../notesSlides/notesSlide220.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3" Type="http://schemas.openxmlformats.org/officeDocument/2006/relationships/hyperlink" Target="http://nccd.cdc.gov/dnpabmi/Calculator.aspx" TargetMode="External"/><Relationship Id="rId2" Type="http://schemas.openxmlformats.org/officeDocument/2006/relationships/notesSlide" Target="../notesSlides/notesSlide222.xml"/><Relationship Id="rId1" Type="http://schemas.openxmlformats.org/officeDocument/2006/relationships/slideLayout" Target="../slideLayouts/slideLayout3.xml"/><Relationship Id="rId4" Type="http://schemas.openxmlformats.org/officeDocument/2006/relationships/hyperlink" Target="http://www.cdc.gov/healthyweight/assessing/bmi/adult_bmi/english_bmi_calculator/bmi_calculator.html" TargetMode="Externa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7.xml"/><Relationship Id="rId1" Type="http://schemas.openxmlformats.org/officeDocument/2006/relationships/slideLayout" Target="../slideLayouts/slideLayout3.xml"/><Relationship Id="rId4" Type="http://schemas.openxmlformats.org/officeDocument/2006/relationships/hyperlink" Target="http://www.phqscreeners.com/select-screener/36" TargetMode="External"/></Relationships>
</file>

<file path=ppt/slides/_rels/slide2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9.xml"/><Relationship Id="rId1" Type="http://schemas.openxmlformats.org/officeDocument/2006/relationships/slideLayout" Target="../slideLayouts/slideLayout8.xml"/></Relationships>
</file>

<file path=ppt/slides/_rels/slide2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1.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4.xml"/><Relationship Id="rId1" Type="http://schemas.openxmlformats.org/officeDocument/2006/relationships/slideLayout" Target="../slideLayouts/slideLayout6.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8.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hyperlink" Target="http://www.wsha.org/wp-content/uploads/WSHACareTransToolkit.pdf" TargetMode="External"/><Relationship Id="rId2" Type="http://schemas.openxmlformats.org/officeDocument/2006/relationships/notesSlide" Target="../notesSlides/notesSlide239.xml"/><Relationship Id="rId1" Type="http://schemas.openxmlformats.org/officeDocument/2006/relationships/slideLayout" Target="../slideLayouts/slideLayout5.xml"/><Relationship Id="rId4" Type="http://schemas.openxmlformats.org/officeDocument/2006/relationships/image" Target="../media/image59.png"/></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6.xml"/></Relationships>
</file>

<file path=ppt/slides/_rels/slide25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3.xml"/><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5.xml"/></Relationships>
</file>

<file path=ppt/slides/_rels/slide26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3.xml"/><Relationship Id="rId1" Type="http://schemas.openxmlformats.org/officeDocument/2006/relationships/slideLayout" Target="../slideLayouts/slideLayout6.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5.xml"/></Relationships>
</file>

<file path=ppt/slides/_rels/slide28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9.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3" Type="http://schemas.openxmlformats.org/officeDocument/2006/relationships/hyperlink" Target="https://washingtoncommunitylivingconnections.org/consumer/" TargetMode="External"/><Relationship Id="rId2" Type="http://schemas.openxmlformats.org/officeDocument/2006/relationships/notesSlide" Target="../notesSlides/notesSlide280.xml"/><Relationship Id="rId1" Type="http://schemas.openxmlformats.org/officeDocument/2006/relationships/slideLayout" Target="../slideLayouts/slideLayout3.xml"/><Relationship Id="rId4" Type="http://schemas.openxmlformats.org/officeDocument/2006/relationships/image" Target="../media/image69.png"/></Relationships>
</file>

<file path=ppt/slides/_rels/slide28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5.xml"/><Relationship Id="rId1" Type="http://schemas.openxmlformats.org/officeDocument/2006/relationships/slideLayout" Target="../slideLayouts/slideLayout6.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5.xml"/></Relationships>
</file>

<file path=ppt/slides/_rels/slide295.xml.rels><?xml version="1.0" encoding="UTF-8" standalone="yes"?>
<Relationships xmlns="http://schemas.openxmlformats.org/package/2006/relationships"><Relationship Id="rId8" Type="http://schemas.openxmlformats.org/officeDocument/2006/relationships/hyperlink" Target="http://www.altsa.dshs.wa.gov/stakeholders/duals/Documents/OnGoingTraining/Assessment%20Screening%20Tools%20with%20Certificate.pdf" TargetMode="External"/><Relationship Id="rId3" Type="http://schemas.openxmlformats.org/officeDocument/2006/relationships/hyperlink" Target="https://www.dshs.wa.gov/altsa/home-and-community-services/washington-health-home-program-going-training" TargetMode="External"/><Relationship Id="rId7" Type="http://schemas.openxmlformats.org/officeDocument/2006/relationships/hyperlink" Target="http://www.altsa.dshs.wa.gov/stakeholders/duals/Documents/OnGoingTraining/Cultural%20and%20Disability%20Competence%20with%20Certificate%20June%202014.pdf" TargetMode="External"/><Relationship Id="rId2" Type="http://schemas.openxmlformats.org/officeDocument/2006/relationships/notesSlide" Target="../notesSlides/notesSlide287.xml"/><Relationship Id="rId1" Type="http://schemas.openxmlformats.org/officeDocument/2006/relationships/slideLayout" Target="../slideLayouts/slideLayout3.xml"/><Relationship Id="rId6" Type="http://schemas.openxmlformats.org/officeDocument/2006/relationships/hyperlink" Target="http://www.altsa.dshs.wa.gov/stakeholders/duals/Documents/OnGoingTraining/LTSS%20Part%202%20for%20Care%20Coordinators%20-%20%20Jan%209%202014_with%20Certificate.pdf" TargetMode="External"/><Relationship Id="rId5" Type="http://schemas.openxmlformats.org/officeDocument/2006/relationships/hyperlink" Target="http://www.altsa.dshs.wa.gov/stakeholders/duals/Documents/OnGoingTraining/LTSS%20Part%201%20for%20Care%20Coordinators%20with%20Certificate.pdf" TargetMode="External"/><Relationship Id="rId10" Type="http://schemas.openxmlformats.org/officeDocument/2006/relationships/hyperlink" Target="http://www.altsa.dshs.wa.gov/stakeholders/duals/Documents/OnGoingTraining/Medicare%20Grievances%20and%20Appeals%20with%20Certificate.pdf" TargetMode="External"/><Relationship Id="rId4" Type="http://schemas.openxmlformats.org/officeDocument/2006/relationships/hyperlink" Target="http://www.altsa.dshs.wa.gov/stakeholders/duals/Documents/OnGoingTraining/Outreach%20and%20Engagement%20Strategies%20with%20Certificate.pdf" TargetMode="External"/><Relationship Id="rId9" Type="http://schemas.openxmlformats.org/officeDocument/2006/relationships/hyperlink" Target="http://www.altsa.dshs.wa.gov/stakeholders/duals/Documents/OnGoingTraining/Coaching%20Clients%20With%20Mental%20Health%20Needs%20with%20Certificatepptx.pdf" TargetMode="External"/></Relationships>
</file>

<file path=ppt/slides/_rels/slide29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8.xml"/><Relationship Id="rId1" Type="http://schemas.openxmlformats.org/officeDocument/2006/relationships/slideLayout" Target="../slideLayouts/slideLayout7.xml"/></Relationships>
</file>

<file path=ppt/slides/_rels/slide297.xml.rels><?xml version="1.0" encoding="UTF-8" standalone="yes"?>
<Relationships xmlns="http://schemas.openxmlformats.org/package/2006/relationships"><Relationship Id="rId3" Type="http://schemas.openxmlformats.org/officeDocument/2006/relationships/hyperlink" Target="https://www.hca.wa.gov/billers-providers/programs-and-services/health-homes" TargetMode="External"/><Relationship Id="rId2" Type="http://schemas.openxmlformats.org/officeDocument/2006/relationships/notesSlide" Target="../notesSlides/notesSlide289.xml"/><Relationship Id="rId1" Type="http://schemas.openxmlformats.org/officeDocument/2006/relationships/slideLayout" Target="../slideLayouts/slideLayout8.xml"/><Relationship Id="rId4" Type="http://schemas.openxmlformats.org/officeDocument/2006/relationships/image" Target="../media/image72.png"/></Relationships>
</file>

<file path=ppt/slides/_rels/slide298.xml.rels><?xml version="1.0" encoding="UTF-8" standalone="yes"?>
<Relationships xmlns="http://schemas.openxmlformats.org/package/2006/relationships"><Relationship Id="rId3" Type="http://schemas.openxmlformats.org/officeDocument/2006/relationships/hyperlink" Target="https://www.dshs.wa.gov/altsa/washington-health-home-program" TargetMode="External"/><Relationship Id="rId2" Type="http://schemas.openxmlformats.org/officeDocument/2006/relationships/notesSlide" Target="../notesSlides/notesSlide290.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2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http://www.hca.wa.gov/billers-providers/programs-and-services/resources-0#care-coordinator-training"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www.dshs.wa.gov/altsa/stakeholders/washington-health-home-program-core-training"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hca.wa.gov/billers-providers/programs-and-services/resources-0#care-coordinator-training"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5.pn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6.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dshs.wa.gov/altsa/washington-health-home-progra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9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0.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9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1.xml"/><Relationship Id="rId1" Type="http://schemas.openxmlformats.org/officeDocument/2006/relationships/slideLayout" Target="../slideLayouts/slideLayout8.xml"/><Relationship Id="rId4" Type="http://schemas.openxmlformats.org/officeDocument/2006/relationships/image" Target="../media/image28.jpeg"/></Relationships>
</file>

<file path=ppt/slides/_rels/slide9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2.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 Home Care Coordinators </a:t>
            </a:r>
            <a:r>
              <a:rPr lang="en-US" dirty="0" smtClean="0"/>
              <a:t>Basic </a:t>
            </a:r>
            <a:r>
              <a:rPr lang="en-US" dirty="0"/>
              <a:t>Training </a:t>
            </a:r>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June 2018</a:t>
            </a:r>
          </a:p>
        </p:txBody>
      </p:sp>
    </p:spTree>
    <p:extLst>
      <p:ext uri="{BB962C8B-B14F-4D97-AF65-F5344CB8AC3E}">
        <p14:creationId xmlns:p14="http://schemas.microsoft.com/office/powerpoint/2010/main" val="10795904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69901" y="1041400"/>
            <a:ext cx="10512424" cy="2387600"/>
          </a:xfrm>
        </p:spPr>
        <p:txBody>
          <a:bodyPr/>
          <a:lstStyle/>
          <a:p>
            <a:r>
              <a:rPr lang="en-US" dirty="0" smtClean="0"/>
              <a:t>Fundamentals</a:t>
            </a:r>
            <a:endParaRPr lang="en-US" dirty="0"/>
          </a:p>
        </p:txBody>
      </p:sp>
      <p:sp>
        <p:nvSpPr>
          <p:cNvPr id="4" name="Subtitle 3"/>
          <p:cNvSpPr>
            <a:spLocks noGrp="1"/>
          </p:cNvSpPr>
          <p:nvPr>
            <p:ph type="subTitle" idx="1"/>
          </p:nvPr>
        </p:nvSpPr>
        <p:spPr>
          <a:xfrm>
            <a:off x="469901" y="3602038"/>
            <a:ext cx="9070861" cy="1655762"/>
          </a:xfrm>
        </p:spPr>
        <p:txBody>
          <a:bodyPr/>
          <a:lstStyle/>
          <a:p>
            <a:r>
              <a:rPr lang="en-US" dirty="0" smtClean="0">
                <a:solidFill>
                  <a:schemeClr val="tx1">
                    <a:lumMod val="65000"/>
                    <a:lumOff val="35000"/>
                  </a:schemeClr>
                </a:solidFill>
              </a:rPr>
              <a:t>Health Homes and the Affordable Care Act</a:t>
            </a:r>
          </a:p>
          <a:p>
            <a:r>
              <a:rPr lang="en-US" dirty="0" smtClean="0">
                <a:solidFill>
                  <a:schemeClr val="tx1">
                    <a:lumMod val="65000"/>
                    <a:lumOff val="35000"/>
                  </a:schemeClr>
                </a:solidFill>
              </a:rPr>
              <a:t>Washington’s model</a:t>
            </a:r>
          </a:p>
          <a:p>
            <a:r>
              <a:rPr lang="en-US" dirty="0" smtClean="0">
                <a:solidFill>
                  <a:schemeClr val="tx1">
                    <a:lumMod val="65000"/>
                    <a:lumOff val="35000"/>
                  </a:schemeClr>
                </a:solidFill>
              </a:rPr>
              <a:t>Eligibility</a:t>
            </a:r>
          </a:p>
          <a:p>
            <a:r>
              <a:rPr lang="en-US" dirty="0" smtClean="0">
                <a:solidFill>
                  <a:schemeClr val="tx1">
                    <a:lumMod val="65000"/>
                    <a:lumOff val="35000"/>
                  </a:schemeClr>
                </a:solidFill>
              </a:rPr>
              <a:t>The Health Home services </a:t>
            </a:r>
          </a:p>
          <a:p>
            <a:r>
              <a:rPr lang="en-US" dirty="0" smtClean="0">
                <a:solidFill>
                  <a:schemeClr val="tx1">
                    <a:lumMod val="65000"/>
                    <a:lumOff val="35000"/>
                  </a:schemeClr>
                </a:solidFill>
              </a:rPr>
              <a:t>Health Home tiers and billing</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2062234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PRISM </a:t>
            </a:r>
            <a:r>
              <a:rPr lang="en-US" b="0" dirty="0" smtClean="0"/>
              <a:t>(cont.) </a:t>
            </a:r>
            <a:endParaRPr lang="en-US" b="0" dirty="0"/>
          </a:p>
        </p:txBody>
      </p:sp>
      <p:sp>
        <p:nvSpPr>
          <p:cNvPr id="3" name="Content Placeholder 2"/>
          <p:cNvSpPr>
            <a:spLocks noGrp="1"/>
          </p:cNvSpPr>
          <p:nvPr>
            <p:ph idx="1"/>
          </p:nvPr>
        </p:nvSpPr>
        <p:spPr/>
        <p:txBody>
          <a:bodyPr/>
          <a:lstStyle/>
          <a:p>
            <a:r>
              <a:rPr lang="en-US" dirty="0" smtClean="0"/>
              <a:t>Access to treating and prescribing provider contact information for care coordination</a:t>
            </a:r>
          </a:p>
          <a:p>
            <a:r>
              <a:rPr lang="en-US" dirty="0" smtClean="0"/>
              <a:t>Creation of health summary reports to share with providers</a:t>
            </a:r>
          </a:p>
          <a:p>
            <a:r>
              <a:rPr lang="en-US" dirty="0" smtClean="0"/>
              <a:t>Identification of care opportunities </a:t>
            </a:r>
          </a:p>
        </p:txBody>
      </p:sp>
      <p:grpSp>
        <p:nvGrpSpPr>
          <p:cNvPr id="12" name="Group 5"/>
          <p:cNvGrpSpPr>
            <a:grpSpLocks noChangeAspect="1"/>
          </p:cNvGrpSpPr>
          <p:nvPr/>
        </p:nvGrpSpPr>
        <p:grpSpPr bwMode="auto">
          <a:xfrm>
            <a:off x="7456488" y="4216084"/>
            <a:ext cx="2752725" cy="1790700"/>
            <a:chOff x="2014" y="1597"/>
            <a:chExt cx="1734" cy="1128"/>
          </a:xfrm>
        </p:grpSpPr>
        <p:sp>
          <p:nvSpPr>
            <p:cNvPr id="14" name="Freeform 6"/>
            <p:cNvSpPr>
              <a:spLocks/>
            </p:cNvSpPr>
            <p:nvPr/>
          </p:nvSpPr>
          <p:spPr bwMode="auto">
            <a:xfrm>
              <a:off x="2014" y="1597"/>
              <a:ext cx="1734" cy="1128"/>
            </a:xfrm>
            <a:custGeom>
              <a:avLst/>
              <a:gdLst>
                <a:gd name="T0" fmla="*/ 731 w 1734"/>
                <a:gd name="T1" fmla="*/ 0 h 1128"/>
                <a:gd name="T2" fmla="*/ 1682 w 1734"/>
                <a:gd name="T3" fmla="*/ 90 h 1128"/>
                <a:gd name="T4" fmla="*/ 1734 w 1734"/>
                <a:gd name="T5" fmla="*/ 119 h 1128"/>
                <a:gd name="T6" fmla="*/ 1521 w 1734"/>
                <a:gd name="T7" fmla="*/ 1012 h 1128"/>
                <a:gd name="T8" fmla="*/ 785 w 1734"/>
                <a:gd name="T9" fmla="*/ 1128 h 1128"/>
                <a:gd name="T10" fmla="*/ 0 w 1734"/>
                <a:gd name="T11" fmla="*/ 841 h 1128"/>
                <a:gd name="T12" fmla="*/ 0 w 1734"/>
                <a:gd name="T13" fmla="*/ 798 h 1128"/>
                <a:gd name="T14" fmla="*/ 591 w 1734"/>
                <a:gd name="T15" fmla="*/ 708 h 1128"/>
                <a:gd name="T16" fmla="*/ 731 w 1734"/>
                <a:gd name="T17"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128">
                  <a:moveTo>
                    <a:pt x="731" y="0"/>
                  </a:moveTo>
                  <a:lnTo>
                    <a:pt x="1682" y="90"/>
                  </a:lnTo>
                  <a:lnTo>
                    <a:pt x="1734" y="119"/>
                  </a:lnTo>
                  <a:lnTo>
                    <a:pt x="1521" y="1012"/>
                  </a:lnTo>
                  <a:lnTo>
                    <a:pt x="785" y="1128"/>
                  </a:lnTo>
                  <a:lnTo>
                    <a:pt x="0" y="841"/>
                  </a:lnTo>
                  <a:lnTo>
                    <a:pt x="0" y="798"/>
                  </a:lnTo>
                  <a:lnTo>
                    <a:pt x="591" y="708"/>
                  </a:lnTo>
                  <a:lnTo>
                    <a:pt x="7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7"/>
            <p:cNvSpPr>
              <a:spLocks/>
            </p:cNvSpPr>
            <p:nvPr/>
          </p:nvSpPr>
          <p:spPr bwMode="auto">
            <a:xfrm>
              <a:off x="2662" y="1656"/>
              <a:ext cx="937" cy="846"/>
            </a:xfrm>
            <a:custGeom>
              <a:avLst/>
              <a:gdLst>
                <a:gd name="T0" fmla="*/ 126 w 937"/>
                <a:gd name="T1" fmla="*/ 0 h 846"/>
                <a:gd name="T2" fmla="*/ 937 w 937"/>
                <a:gd name="T3" fmla="*/ 93 h 846"/>
                <a:gd name="T4" fmla="*/ 761 w 937"/>
                <a:gd name="T5" fmla="*/ 846 h 846"/>
                <a:gd name="T6" fmla="*/ 0 w 937"/>
                <a:gd name="T7" fmla="*/ 632 h 846"/>
                <a:gd name="T8" fmla="*/ 126 w 937"/>
                <a:gd name="T9" fmla="*/ 0 h 846"/>
              </a:gdLst>
              <a:ahLst/>
              <a:cxnLst>
                <a:cxn ang="0">
                  <a:pos x="T0" y="T1"/>
                </a:cxn>
                <a:cxn ang="0">
                  <a:pos x="T2" y="T3"/>
                </a:cxn>
                <a:cxn ang="0">
                  <a:pos x="T4" y="T5"/>
                </a:cxn>
                <a:cxn ang="0">
                  <a:pos x="T6" y="T7"/>
                </a:cxn>
                <a:cxn ang="0">
                  <a:pos x="T8" y="T9"/>
                </a:cxn>
              </a:cxnLst>
              <a:rect l="0" t="0" r="r" b="b"/>
              <a:pathLst>
                <a:path w="937" h="846">
                  <a:moveTo>
                    <a:pt x="126" y="0"/>
                  </a:moveTo>
                  <a:lnTo>
                    <a:pt x="937" y="93"/>
                  </a:lnTo>
                  <a:lnTo>
                    <a:pt x="761" y="846"/>
                  </a:lnTo>
                  <a:lnTo>
                    <a:pt x="0" y="632"/>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8"/>
            <p:cNvSpPr>
              <a:spLocks/>
            </p:cNvSpPr>
            <p:nvPr/>
          </p:nvSpPr>
          <p:spPr bwMode="auto">
            <a:xfrm>
              <a:off x="2406" y="2357"/>
              <a:ext cx="849" cy="233"/>
            </a:xfrm>
            <a:custGeom>
              <a:avLst/>
              <a:gdLst>
                <a:gd name="T0" fmla="*/ 218 w 849"/>
                <a:gd name="T1" fmla="*/ 0 h 233"/>
                <a:gd name="T2" fmla="*/ 0 w 849"/>
                <a:gd name="T3" fmla="*/ 38 h 233"/>
                <a:gd name="T4" fmla="*/ 571 w 849"/>
                <a:gd name="T5" fmla="*/ 233 h 233"/>
                <a:gd name="T6" fmla="*/ 849 w 849"/>
                <a:gd name="T7" fmla="*/ 185 h 233"/>
                <a:gd name="T8" fmla="*/ 218 w 849"/>
                <a:gd name="T9" fmla="*/ 0 h 233"/>
              </a:gdLst>
              <a:ahLst/>
              <a:cxnLst>
                <a:cxn ang="0">
                  <a:pos x="T0" y="T1"/>
                </a:cxn>
                <a:cxn ang="0">
                  <a:pos x="T2" y="T3"/>
                </a:cxn>
                <a:cxn ang="0">
                  <a:pos x="T4" y="T5"/>
                </a:cxn>
                <a:cxn ang="0">
                  <a:pos x="T6" y="T7"/>
                </a:cxn>
                <a:cxn ang="0">
                  <a:pos x="T8" y="T9"/>
                </a:cxn>
              </a:cxnLst>
              <a:rect l="0" t="0" r="r" b="b"/>
              <a:pathLst>
                <a:path w="849" h="233">
                  <a:moveTo>
                    <a:pt x="218" y="0"/>
                  </a:moveTo>
                  <a:lnTo>
                    <a:pt x="0" y="38"/>
                  </a:lnTo>
                  <a:lnTo>
                    <a:pt x="571" y="233"/>
                  </a:lnTo>
                  <a:lnTo>
                    <a:pt x="849" y="185"/>
                  </a:lnTo>
                  <a:lnTo>
                    <a:pt x="218"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9"/>
            <p:cNvSpPr>
              <a:spLocks/>
            </p:cNvSpPr>
            <p:nvPr/>
          </p:nvSpPr>
          <p:spPr bwMode="auto">
            <a:xfrm>
              <a:off x="2434" y="2473"/>
              <a:ext cx="311" cy="95"/>
            </a:xfrm>
            <a:custGeom>
              <a:avLst/>
              <a:gdLst>
                <a:gd name="T0" fmla="*/ 100 w 311"/>
                <a:gd name="T1" fmla="*/ 0 h 95"/>
                <a:gd name="T2" fmla="*/ 0 w 311"/>
                <a:gd name="T3" fmla="*/ 22 h 95"/>
                <a:gd name="T4" fmla="*/ 202 w 311"/>
                <a:gd name="T5" fmla="*/ 95 h 95"/>
                <a:gd name="T6" fmla="*/ 311 w 311"/>
                <a:gd name="T7" fmla="*/ 72 h 95"/>
                <a:gd name="T8" fmla="*/ 100 w 311"/>
                <a:gd name="T9" fmla="*/ 0 h 95"/>
              </a:gdLst>
              <a:ahLst/>
              <a:cxnLst>
                <a:cxn ang="0">
                  <a:pos x="T0" y="T1"/>
                </a:cxn>
                <a:cxn ang="0">
                  <a:pos x="T2" y="T3"/>
                </a:cxn>
                <a:cxn ang="0">
                  <a:pos x="T4" y="T5"/>
                </a:cxn>
                <a:cxn ang="0">
                  <a:pos x="T6" y="T7"/>
                </a:cxn>
                <a:cxn ang="0">
                  <a:pos x="T8" y="T9"/>
                </a:cxn>
              </a:cxnLst>
              <a:rect l="0" t="0" r="r" b="b"/>
              <a:pathLst>
                <a:path w="311" h="95">
                  <a:moveTo>
                    <a:pt x="100" y="0"/>
                  </a:moveTo>
                  <a:lnTo>
                    <a:pt x="0" y="22"/>
                  </a:lnTo>
                  <a:lnTo>
                    <a:pt x="202" y="95"/>
                  </a:lnTo>
                  <a:lnTo>
                    <a:pt x="311" y="72"/>
                  </a:lnTo>
                  <a:lnTo>
                    <a:pt x="100" y="0"/>
                  </a:lnTo>
                  <a:close/>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38944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for Effective PRISM Use</a:t>
            </a:r>
            <a:endParaRPr lang="en-US" dirty="0"/>
          </a:p>
        </p:txBody>
      </p:sp>
      <p:sp>
        <p:nvSpPr>
          <p:cNvPr id="3" name="Content Placeholder 2"/>
          <p:cNvSpPr>
            <a:spLocks noGrp="1"/>
          </p:cNvSpPr>
          <p:nvPr>
            <p:ph idx="1"/>
          </p:nvPr>
        </p:nvSpPr>
        <p:spPr/>
        <p:txBody>
          <a:bodyPr/>
          <a:lstStyle/>
          <a:p>
            <a:r>
              <a:rPr lang="en-US" sz="2800" b="1" dirty="0"/>
              <a:t>Be bold</a:t>
            </a:r>
            <a:r>
              <a:rPr lang="en-US" sz="2800" dirty="0"/>
              <a:t>! You can’t hurt anything</a:t>
            </a:r>
          </a:p>
          <a:p>
            <a:r>
              <a:rPr lang="en-US" sz="2800" dirty="0"/>
              <a:t>Check eligibility tab to determine completeness and coverage gaps </a:t>
            </a:r>
          </a:p>
          <a:p>
            <a:r>
              <a:rPr lang="en-US" sz="2800" dirty="0"/>
              <a:t>Consider possibility of false positive diagnoses</a:t>
            </a:r>
          </a:p>
          <a:p>
            <a:pPr lvl="1"/>
            <a:r>
              <a:rPr lang="en-US" dirty="0">
                <a:solidFill>
                  <a:schemeClr val="accent3"/>
                </a:solidFill>
              </a:rPr>
              <a:t> Can include “Rule Out” diagnoses</a:t>
            </a:r>
          </a:p>
          <a:p>
            <a:pPr lvl="1"/>
            <a:r>
              <a:rPr lang="en-US" dirty="0">
                <a:solidFill>
                  <a:schemeClr val="accent3"/>
                </a:solidFill>
              </a:rPr>
              <a:t> </a:t>
            </a:r>
            <a:r>
              <a:rPr lang="en-US" dirty="0" smtClean="0">
                <a:solidFill>
                  <a:schemeClr val="accent3"/>
                </a:solidFill>
              </a:rPr>
              <a:t>Diagnoses reflect standard uses </a:t>
            </a:r>
            <a:r>
              <a:rPr lang="en-US" dirty="0">
                <a:solidFill>
                  <a:schemeClr val="accent3"/>
                </a:solidFill>
              </a:rPr>
              <a:t>of </a:t>
            </a:r>
            <a:r>
              <a:rPr lang="en-US" dirty="0" smtClean="0">
                <a:solidFill>
                  <a:schemeClr val="accent3"/>
                </a:solidFill>
              </a:rPr>
              <a:t>medications</a:t>
            </a:r>
            <a:r>
              <a:rPr lang="en-US" dirty="0">
                <a:solidFill>
                  <a:schemeClr val="accent3"/>
                </a:solidFill>
              </a:rPr>
              <a:t>, not off-label uses</a:t>
            </a:r>
          </a:p>
          <a:p>
            <a:pPr marL="0" indent="0">
              <a:buNone/>
            </a:pPr>
            <a:endParaRPr lang="en-US" dirty="0"/>
          </a:p>
        </p:txBody>
      </p:sp>
    </p:spTree>
    <p:extLst>
      <p:ext uri="{BB962C8B-B14F-4D97-AF65-F5344CB8AC3E}">
        <p14:creationId xmlns:p14="http://schemas.microsoft.com/office/powerpoint/2010/main" val="30256756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for Effective PRISM Use </a:t>
            </a:r>
            <a:r>
              <a:rPr lang="en-US" b="0" dirty="0" smtClean="0"/>
              <a:t>(cont.)</a:t>
            </a:r>
            <a:endParaRPr lang="en-US" dirty="0"/>
          </a:p>
        </p:txBody>
      </p:sp>
      <p:sp>
        <p:nvSpPr>
          <p:cNvPr id="3" name="Content Placeholder 2"/>
          <p:cNvSpPr>
            <a:spLocks noGrp="1"/>
          </p:cNvSpPr>
          <p:nvPr>
            <p:ph idx="1"/>
          </p:nvPr>
        </p:nvSpPr>
        <p:spPr>
          <a:xfrm>
            <a:off x="1979612" y="2009553"/>
            <a:ext cx="8229600" cy="3968510"/>
          </a:xfrm>
        </p:spPr>
        <p:txBody>
          <a:bodyPr>
            <a:normAutofit/>
          </a:bodyPr>
          <a:lstStyle/>
          <a:p>
            <a:r>
              <a:rPr lang="en-US" sz="2800" dirty="0"/>
              <a:t>Consider lag times – PRISM updates weekly but providers may be slow to submit their claims</a:t>
            </a:r>
          </a:p>
          <a:p>
            <a:r>
              <a:rPr lang="en-US" sz="2800" dirty="0"/>
              <a:t>Out of pocket payments or private insurance payments will not display </a:t>
            </a:r>
            <a:r>
              <a:rPr lang="en-US" sz="2800" dirty="0" smtClean="0"/>
              <a:t>in </a:t>
            </a:r>
            <a:r>
              <a:rPr lang="en-US" sz="2800" dirty="0"/>
              <a:t>PRISM</a:t>
            </a:r>
          </a:p>
          <a:p>
            <a:r>
              <a:rPr lang="en-US" sz="2800" dirty="0"/>
              <a:t>Alcohol and drug treatment services are redacted and will not appear. If alcohol or substance use have been noted by a provider in other health services events then a flag (yes) will display</a:t>
            </a:r>
          </a:p>
          <a:p>
            <a:pPr lvl="1"/>
            <a:endParaRPr lang="en-US" dirty="0"/>
          </a:p>
        </p:txBody>
      </p:sp>
    </p:spTree>
    <p:extLst>
      <p:ext uri="{BB962C8B-B14F-4D97-AF65-F5344CB8AC3E}">
        <p14:creationId xmlns:p14="http://schemas.microsoft.com/office/powerpoint/2010/main" val="2205165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for Effective PRISM Use </a:t>
            </a:r>
            <a:r>
              <a:rPr lang="en-US" b="0" dirty="0" smtClean="0"/>
              <a:t>(cont.)</a:t>
            </a:r>
            <a:endParaRPr lang="en-US" dirty="0"/>
          </a:p>
        </p:txBody>
      </p:sp>
      <p:sp>
        <p:nvSpPr>
          <p:cNvPr id="3" name="Content Placeholder 2"/>
          <p:cNvSpPr>
            <a:spLocks noGrp="1"/>
          </p:cNvSpPr>
          <p:nvPr>
            <p:ph idx="1"/>
          </p:nvPr>
        </p:nvSpPr>
        <p:spPr>
          <a:xfrm>
            <a:off x="1979612" y="1819053"/>
            <a:ext cx="8229600" cy="3968510"/>
          </a:xfrm>
        </p:spPr>
        <p:txBody>
          <a:bodyPr>
            <a:normAutofit fontScale="92500" lnSpcReduction="10000"/>
          </a:bodyPr>
          <a:lstStyle/>
          <a:p>
            <a:r>
              <a:rPr lang="en-US" sz="3000" dirty="0"/>
              <a:t>Mental Health: this is created as a flag that the client may need mental health services. It is based on either prescriptions or diagnoses from other health service events.</a:t>
            </a:r>
          </a:p>
          <a:p>
            <a:pPr marL="0" indent="0">
              <a:buNone/>
            </a:pPr>
            <a:endParaRPr lang="en-US" sz="3000" dirty="0"/>
          </a:p>
          <a:p>
            <a:r>
              <a:rPr lang="en-US" sz="3000" dirty="0"/>
              <a:t>Tailor how you will use PRISM data with your client</a:t>
            </a:r>
          </a:p>
          <a:p>
            <a:pPr lvl="1"/>
            <a:r>
              <a:rPr lang="en-US" dirty="0"/>
              <a:t>How much information will you share?</a:t>
            </a:r>
          </a:p>
          <a:p>
            <a:pPr lvl="1"/>
            <a:r>
              <a:rPr lang="en-US" dirty="0"/>
              <a:t>Will this information serve to activate your client and reinforce their changes?</a:t>
            </a:r>
          </a:p>
          <a:p>
            <a:pPr marL="0" indent="0">
              <a:buNone/>
            </a:pPr>
            <a:r>
              <a:rPr lang="en-US" sz="2800" dirty="0"/>
              <a:t>	</a:t>
            </a:r>
            <a:r>
              <a:rPr lang="en-US" sz="2400" dirty="0"/>
              <a:t> </a:t>
            </a:r>
          </a:p>
        </p:txBody>
      </p:sp>
    </p:spTree>
    <p:extLst>
      <p:ext uri="{BB962C8B-B14F-4D97-AF65-F5344CB8AC3E}">
        <p14:creationId xmlns:p14="http://schemas.microsoft.com/office/powerpoint/2010/main" val="23626841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PRISM Data</a:t>
            </a:r>
            <a:br>
              <a:rPr lang="en-US" dirty="0" smtClean="0"/>
            </a:b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pPr marL="0" indent="0">
              <a:buNone/>
            </a:pPr>
            <a:r>
              <a:rPr lang="en-US" dirty="0" smtClean="0"/>
              <a:t>		</a:t>
            </a:r>
          </a:p>
          <a:p>
            <a:endParaRPr lang="en-US" dirty="0"/>
          </a:p>
        </p:txBody>
      </p:sp>
    </p:spTree>
    <p:extLst>
      <p:ext uri="{BB962C8B-B14F-4D97-AF65-F5344CB8AC3E}">
        <p14:creationId xmlns:p14="http://schemas.microsoft.com/office/powerpoint/2010/main" val="1714240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76226"/>
            <a:ext cx="8229600" cy="546100"/>
          </a:xfrm>
        </p:spPr>
        <p:txBody>
          <a:bodyPr/>
          <a:lstStyle/>
          <a:p>
            <a:r>
              <a:rPr lang="en-US" dirty="0" smtClean="0"/>
              <a:t>PRISM Screens</a:t>
            </a:r>
            <a:endParaRPr lang="en-US" dirty="0"/>
          </a:p>
        </p:txBody>
      </p:sp>
      <p:sp>
        <p:nvSpPr>
          <p:cNvPr id="3" name="Content Placeholder 2"/>
          <p:cNvSpPr>
            <a:spLocks noGrp="1"/>
          </p:cNvSpPr>
          <p:nvPr>
            <p:ph idx="1"/>
          </p:nvPr>
        </p:nvSpPr>
        <p:spPr>
          <a:xfrm>
            <a:off x="949569" y="1077687"/>
            <a:ext cx="9988062" cy="5643788"/>
          </a:xfrm>
        </p:spPr>
        <p:txBody>
          <a:bodyPr>
            <a:noAutofit/>
          </a:bodyPr>
          <a:lstStyle/>
          <a:p>
            <a:pPr marL="0" indent="0">
              <a:lnSpc>
                <a:spcPct val="100000"/>
              </a:lnSpc>
              <a:spcBef>
                <a:spcPts val="800"/>
              </a:spcBef>
              <a:buNone/>
            </a:pPr>
            <a:r>
              <a:rPr lang="en-US" sz="1900" b="1" dirty="0">
                <a:solidFill>
                  <a:schemeClr val="accent5">
                    <a:lumMod val="50000"/>
                  </a:schemeClr>
                </a:solidFill>
              </a:rPr>
              <a:t>Events</a:t>
            </a:r>
            <a:r>
              <a:rPr lang="en-US" sz="1900" b="1" dirty="0">
                <a:solidFill>
                  <a:schemeClr val="accent1"/>
                </a:solidFill>
              </a:rPr>
              <a:t> </a:t>
            </a:r>
            <a:r>
              <a:rPr lang="en-US" sz="1900" dirty="0"/>
              <a:t>		        Event timelines for Inpatient, Outpatient, ED, Medicare and Medicaid</a:t>
            </a:r>
          </a:p>
          <a:p>
            <a:pPr marL="0" indent="0">
              <a:spcBef>
                <a:spcPts val="800"/>
              </a:spcBef>
              <a:buNone/>
            </a:pPr>
            <a:r>
              <a:rPr lang="en-US" sz="1900" b="1" dirty="0">
                <a:solidFill>
                  <a:schemeClr val="accent5">
                    <a:lumMod val="50000"/>
                  </a:schemeClr>
                </a:solidFill>
              </a:rPr>
              <a:t>AD</a:t>
            </a:r>
            <a:r>
              <a:rPr lang="en-US" sz="1900" b="1" dirty="0">
                <a:solidFill>
                  <a:schemeClr val="accent1"/>
                </a:solidFill>
              </a:rPr>
              <a:t>		        </a:t>
            </a:r>
            <a:r>
              <a:rPr lang="en-US" sz="1900" dirty="0" smtClean="0"/>
              <a:t>Drug </a:t>
            </a:r>
            <a:r>
              <a:rPr lang="en-US" sz="1900" dirty="0"/>
              <a:t>adherence timelines for all prescription drugs </a:t>
            </a:r>
            <a:endParaRPr lang="en-US" sz="1900" b="1" dirty="0">
              <a:solidFill>
                <a:schemeClr val="accent1"/>
              </a:solidFill>
            </a:endParaRPr>
          </a:p>
          <a:p>
            <a:pPr marL="0" indent="0">
              <a:spcBef>
                <a:spcPts val="800"/>
              </a:spcBef>
              <a:buNone/>
            </a:pPr>
            <a:r>
              <a:rPr lang="en-US" sz="1900" b="1" dirty="0">
                <a:solidFill>
                  <a:schemeClr val="accent5">
                    <a:lumMod val="50000"/>
                  </a:schemeClr>
                </a:solidFill>
              </a:rPr>
              <a:t>Risk Factors</a:t>
            </a:r>
            <a:r>
              <a:rPr lang="en-US" sz="1900" dirty="0"/>
              <a:t>	        </a:t>
            </a:r>
            <a:r>
              <a:rPr lang="en-US" sz="1900" dirty="0" smtClean="0"/>
              <a:t>	         Key </a:t>
            </a:r>
            <a:r>
              <a:rPr lang="en-US" sz="1900" dirty="0"/>
              <a:t>Medical and Behavioral Health Risk Areas</a:t>
            </a:r>
          </a:p>
          <a:p>
            <a:pPr marL="0" indent="0">
              <a:spcBef>
                <a:spcPts val="800"/>
              </a:spcBef>
              <a:buNone/>
            </a:pPr>
            <a:r>
              <a:rPr lang="en-US" sz="1900" b="1" dirty="0">
                <a:solidFill>
                  <a:schemeClr val="accent5">
                    <a:lumMod val="50000"/>
                  </a:schemeClr>
                </a:solidFill>
              </a:rPr>
              <a:t>Eligibility</a:t>
            </a:r>
            <a:r>
              <a:rPr lang="en-US" sz="1900" dirty="0">
                <a:solidFill>
                  <a:schemeClr val="accent5">
                    <a:lumMod val="50000"/>
                  </a:schemeClr>
                </a:solidFill>
              </a:rPr>
              <a:t>	</a:t>
            </a:r>
            <a:r>
              <a:rPr lang="en-US" sz="1900" dirty="0"/>
              <a:t>	        Detailed eligibility and demographic data</a:t>
            </a:r>
          </a:p>
          <a:p>
            <a:pPr marL="0" indent="0">
              <a:spcBef>
                <a:spcPts val="800"/>
              </a:spcBef>
              <a:buNone/>
            </a:pPr>
            <a:r>
              <a:rPr lang="en-US" sz="1900" b="1" dirty="0">
                <a:solidFill>
                  <a:schemeClr val="accent5">
                    <a:lumMod val="50000"/>
                  </a:schemeClr>
                </a:solidFill>
              </a:rPr>
              <a:t>Claims</a:t>
            </a:r>
            <a:r>
              <a:rPr lang="en-US" sz="1900" dirty="0"/>
              <a:t> 		        All medical claims and encounters</a:t>
            </a:r>
          </a:p>
          <a:p>
            <a:pPr marL="0" indent="0">
              <a:spcBef>
                <a:spcPts val="800"/>
              </a:spcBef>
              <a:buNone/>
            </a:pPr>
            <a:r>
              <a:rPr lang="en-US" sz="1900" b="1" dirty="0">
                <a:solidFill>
                  <a:schemeClr val="accent5">
                    <a:lumMod val="50000"/>
                  </a:schemeClr>
                </a:solidFill>
              </a:rPr>
              <a:t>OP</a:t>
            </a:r>
            <a:r>
              <a:rPr lang="en-US" sz="1900" dirty="0"/>
              <a:t>		        </a:t>
            </a:r>
            <a:r>
              <a:rPr lang="en-US" sz="1900" dirty="0" smtClean="0"/>
              <a:t>Outpatient </a:t>
            </a:r>
            <a:r>
              <a:rPr lang="en-US" sz="1900" dirty="0"/>
              <a:t>claims</a:t>
            </a:r>
          </a:p>
          <a:p>
            <a:pPr marL="0" indent="0">
              <a:spcBef>
                <a:spcPts val="800"/>
              </a:spcBef>
              <a:buNone/>
            </a:pPr>
            <a:r>
              <a:rPr lang="en-US" sz="1900" b="1" dirty="0">
                <a:solidFill>
                  <a:schemeClr val="accent5">
                    <a:lumMod val="50000"/>
                  </a:schemeClr>
                </a:solidFill>
              </a:rPr>
              <a:t>RX</a:t>
            </a:r>
            <a:r>
              <a:rPr lang="en-US" sz="1900" dirty="0"/>
              <a:t>		         </a:t>
            </a:r>
            <a:r>
              <a:rPr lang="en-US" sz="1900" dirty="0" smtClean="0"/>
              <a:t>Prescriptions </a:t>
            </a:r>
            <a:r>
              <a:rPr lang="en-US" sz="1900" dirty="0"/>
              <a:t>filled</a:t>
            </a:r>
          </a:p>
          <a:p>
            <a:pPr marL="0" indent="0">
              <a:spcBef>
                <a:spcPts val="800"/>
              </a:spcBef>
              <a:buNone/>
            </a:pPr>
            <a:r>
              <a:rPr lang="en-US" sz="1900" b="1" dirty="0">
                <a:solidFill>
                  <a:schemeClr val="accent5">
                    <a:lumMod val="50000"/>
                  </a:schemeClr>
                </a:solidFill>
              </a:rPr>
              <a:t>IP</a:t>
            </a:r>
            <a:r>
              <a:rPr lang="en-US" sz="1900" b="1" dirty="0">
                <a:solidFill>
                  <a:schemeClr val="accent1"/>
                </a:solidFill>
              </a:rPr>
              <a:t> </a:t>
            </a:r>
            <a:r>
              <a:rPr lang="en-US" sz="1900" dirty="0"/>
              <a:t>		          </a:t>
            </a:r>
            <a:r>
              <a:rPr lang="en-US" sz="1900" dirty="0" smtClean="0"/>
              <a:t>Inpatient </a:t>
            </a:r>
            <a:r>
              <a:rPr lang="en-US" sz="1900" dirty="0"/>
              <a:t>admissions</a:t>
            </a:r>
          </a:p>
          <a:p>
            <a:pPr marL="0" indent="0">
              <a:spcBef>
                <a:spcPts val="800"/>
              </a:spcBef>
              <a:buNone/>
            </a:pPr>
            <a:r>
              <a:rPr lang="en-US" sz="1900" b="1" dirty="0">
                <a:solidFill>
                  <a:schemeClr val="accent5">
                    <a:lumMod val="50000"/>
                  </a:schemeClr>
                </a:solidFill>
              </a:rPr>
              <a:t>ER</a:t>
            </a:r>
            <a:r>
              <a:rPr lang="en-US" sz="1900" dirty="0"/>
              <a:t>		          </a:t>
            </a:r>
            <a:r>
              <a:rPr lang="en-US" sz="1900" dirty="0" smtClean="0"/>
              <a:t>Outpatient </a:t>
            </a:r>
            <a:r>
              <a:rPr lang="en-US" sz="1900" dirty="0"/>
              <a:t>emergency room visits                      </a:t>
            </a:r>
          </a:p>
          <a:p>
            <a:pPr marL="0" indent="0">
              <a:spcBef>
                <a:spcPts val="800"/>
              </a:spcBef>
              <a:buNone/>
            </a:pPr>
            <a:r>
              <a:rPr lang="en-US" sz="1900" b="1" dirty="0">
                <a:solidFill>
                  <a:schemeClr val="accent5">
                    <a:lumMod val="50000"/>
                  </a:schemeClr>
                </a:solidFill>
              </a:rPr>
              <a:t>LTC</a:t>
            </a:r>
            <a:r>
              <a:rPr lang="en-US" sz="1900" b="1" dirty="0">
                <a:solidFill>
                  <a:schemeClr val="accent1"/>
                </a:solidFill>
              </a:rPr>
              <a:t> </a:t>
            </a:r>
            <a:r>
              <a:rPr lang="en-US" sz="1900" dirty="0"/>
              <a:t>		           </a:t>
            </a:r>
            <a:r>
              <a:rPr lang="en-US" sz="1900" dirty="0" smtClean="0"/>
              <a:t>Long </a:t>
            </a:r>
            <a:r>
              <a:rPr lang="en-US" sz="1900" dirty="0"/>
              <a:t>term care services</a:t>
            </a:r>
          </a:p>
          <a:p>
            <a:pPr marL="0" indent="0">
              <a:spcBef>
                <a:spcPts val="800"/>
              </a:spcBef>
              <a:buNone/>
            </a:pPr>
            <a:r>
              <a:rPr lang="en-US" sz="1900" b="1" dirty="0">
                <a:solidFill>
                  <a:schemeClr val="accent5">
                    <a:lumMod val="50000"/>
                  </a:schemeClr>
                </a:solidFill>
              </a:rPr>
              <a:t>Lab</a:t>
            </a:r>
            <a:r>
              <a:rPr lang="en-US" sz="1900" b="1" dirty="0">
                <a:solidFill>
                  <a:schemeClr val="accent1"/>
                </a:solidFill>
              </a:rPr>
              <a:t> </a:t>
            </a:r>
            <a:r>
              <a:rPr lang="en-US" sz="1900" dirty="0"/>
              <a:t>		           </a:t>
            </a:r>
            <a:r>
              <a:rPr lang="en-US" sz="1900" dirty="0" smtClean="0"/>
              <a:t>Laboratory </a:t>
            </a:r>
            <a:endParaRPr lang="en-US" sz="1900" dirty="0"/>
          </a:p>
          <a:p>
            <a:pPr marL="0" indent="0">
              <a:spcBef>
                <a:spcPts val="800"/>
              </a:spcBef>
              <a:buNone/>
            </a:pPr>
            <a:r>
              <a:rPr lang="en-US" sz="1900" b="1" dirty="0">
                <a:solidFill>
                  <a:schemeClr val="accent5">
                    <a:lumMod val="50000"/>
                  </a:schemeClr>
                </a:solidFill>
              </a:rPr>
              <a:t>Providers</a:t>
            </a:r>
            <a:r>
              <a:rPr lang="en-US" sz="1900" b="1" dirty="0">
                <a:solidFill>
                  <a:schemeClr val="accent1"/>
                </a:solidFill>
              </a:rPr>
              <a:t> </a:t>
            </a:r>
            <a:r>
              <a:rPr lang="en-US" sz="1900" dirty="0"/>
              <a:t>	         </a:t>
            </a:r>
            <a:r>
              <a:rPr lang="en-US" sz="1900" dirty="0" smtClean="0"/>
              <a:t>                         Provider </a:t>
            </a:r>
            <a:r>
              <a:rPr lang="en-US" sz="1900" dirty="0"/>
              <a:t>list with links to contact information</a:t>
            </a:r>
          </a:p>
          <a:p>
            <a:pPr marL="0" indent="0">
              <a:spcBef>
                <a:spcPts val="800"/>
              </a:spcBef>
              <a:buNone/>
            </a:pPr>
            <a:r>
              <a:rPr lang="en-US" sz="1900" b="1" dirty="0">
                <a:solidFill>
                  <a:schemeClr val="accent5">
                    <a:lumMod val="50000"/>
                  </a:schemeClr>
                </a:solidFill>
              </a:rPr>
              <a:t>MH</a:t>
            </a:r>
            <a:r>
              <a:rPr lang="en-US" sz="1900" dirty="0"/>
              <a:t> 		            </a:t>
            </a:r>
            <a:r>
              <a:rPr lang="en-US" sz="1900" dirty="0" smtClean="0"/>
              <a:t>Mental </a:t>
            </a:r>
            <a:r>
              <a:rPr lang="en-US" sz="1900" dirty="0"/>
              <a:t>health services </a:t>
            </a:r>
          </a:p>
          <a:p>
            <a:pPr marL="0" indent="0">
              <a:spcBef>
                <a:spcPts val="800"/>
              </a:spcBef>
              <a:buNone/>
            </a:pPr>
            <a:r>
              <a:rPr lang="en-US" sz="1900" b="1" dirty="0">
                <a:solidFill>
                  <a:schemeClr val="accent5">
                    <a:lumMod val="50000"/>
                  </a:schemeClr>
                </a:solidFill>
              </a:rPr>
              <a:t>CARE</a:t>
            </a:r>
            <a:r>
              <a:rPr lang="en-US" sz="1900" b="1" dirty="0">
                <a:solidFill>
                  <a:schemeClr val="accent1"/>
                </a:solidFill>
              </a:rPr>
              <a:t> </a:t>
            </a:r>
            <a:r>
              <a:rPr lang="en-US" sz="1900" dirty="0"/>
              <a:t>		           Long-term care functional assessments</a:t>
            </a:r>
            <a:endParaRPr lang="en-US" sz="1900" b="1" dirty="0"/>
          </a:p>
          <a:p>
            <a:pPr marL="0" indent="0">
              <a:spcBef>
                <a:spcPts val="800"/>
              </a:spcBef>
              <a:buNone/>
            </a:pPr>
            <a:r>
              <a:rPr lang="en-US" sz="1900" b="1" dirty="0">
                <a:solidFill>
                  <a:schemeClr val="accent5">
                    <a:lumMod val="50000"/>
                  </a:schemeClr>
                </a:solidFill>
              </a:rPr>
              <a:t>HRI</a:t>
            </a:r>
            <a:r>
              <a:rPr lang="en-US" sz="1900" dirty="0"/>
              <a:t>		            </a:t>
            </a:r>
            <a:r>
              <a:rPr lang="en-US" sz="1900" dirty="0" smtClean="0"/>
              <a:t>Health </a:t>
            </a:r>
            <a:r>
              <a:rPr lang="en-US" sz="1900" dirty="0"/>
              <a:t>risk indicators (for Children)</a:t>
            </a:r>
          </a:p>
        </p:txBody>
      </p:sp>
      <p:cxnSp>
        <p:nvCxnSpPr>
          <p:cNvPr id="9" name="Straight Connector 8"/>
          <p:cNvCxnSpPr/>
          <p:nvPr/>
        </p:nvCxnSpPr>
        <p:spPr>
          <a:xfrm>
            <a:off x="1491344" y="1599842"/>
            <a:ext cx="2081369" cy="772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1981200"/>
            <a:ext cx="1274080" cy="40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2133600" y="2313992"/>
            <a:ext cx="1426480" cy="717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828800" y="2695283"/>
            <a:ext cx="1743913" cy="1373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403667" y="3061789"/>
            <a:ext cx="2169046" cy="7169"/>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491344" y="3452327"/>
            <a:ext cx="2110783" cy="17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03667" y="3788229"/>
            <a:ext cx="219846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91344" y="4161453"/>
            <a:ext cx="2018345" cy="179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91344" y="4497355"/>
            <a:ext cx="2011316" cy="2113"/>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91344" y="4831909"/>
            <a:ext cx="2018345" cy="346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3600" y="5225143"/>
            <a:ext cx="1426480" cy="1360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1642487" y="5586513"/>
            <a:ext cx="1867202" cy="10267"/>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793631" y="5915608"/>
            <a:ext cx="1716058" cy="13614"/>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93631" y="1230923"/>
            <a:ext cx="1808496"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1642487" y="6297751"/>
            <a:ext cx="1917593" cy="463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239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2412" y="2286469"/>
            <a:ext cx="9144000" cy="313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itle 1"/>
          <p:cNvSpPr>
            <a:spLocks noGrp="1"/>
          </p:cNvSpPr>
          <p:nvPr>
            <p:ph type="title"/>
          </p:nvPr>
        </p:nvSpPr>
        <p:spPr/>
        <p:txBody>
          <a:bodyPr/>
          <a:lstStyle/>
          <a:p>
            <a:r>
              <a:rPr lang="en-US" dirty="0" smtClean="0"/>
              <a:t>Let’s Look at a De-identified Case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2" y="2178487"/>
            <a:ext cx="8229600" cy="3357796"/>
          </a:xfrm>
          <a:prstGeom prst="rect">
            <a:avLst/>
          </a:prstGeom>
          <a:noFill/>
          <a:ln w="12700">
            <a:solidFill>
              <a:schemeClr val="bg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234240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PRISM Screens</a:t>
            </a:r>
            <a:br>
              <a:rPr lang="en-US" dirty="0" smtClean="0"/>
            </a:b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pPr marL="0" indent="0">
              <a:buNone/>
            </a:pPr>
            <a:r>
              <a:rPr lang="en-US" dirty="0" smtClean="0"/>
              <a:t>		</a:t>
            </a:r>
          </a:p>
          <a:p>
            <a:r>
              <a:rPr lang="en-US" dirty="0" smtClean="0">
                <a:solidFill>
                  <a:schemeClr val="tx1">
                    <a:lumMod val="65000"/>
                    <a:lumOff val="35000"/>
                  </a:schemeClr>
                </a:solidFill>
              </a:rPr>
              <a:t>PRISM can assist you in your care coordination duties</a:t>
            </a:r>
            <a:endParaRPr lang="en-US" dirty="0">
              <a:solidFill>
                <a:schemeClr val="tx1">
                  <a:lumMod val="65000"/>
                  <a:lumOff val="35000"/>
                </a:schemeClr>
              </a:solidFill>
            </a:endParaRPr>
          </a:p>
        </p:txBody>
      </p:sp>
    </p:spTree>
    <p:extLst>
      <p:ext uri="{BB962C8B-B14F-4D97-AF65-F5344CB8AC3E}">
        <p14:creationId xmlns:p14="http://schemas.microsoft.com/office/powerpoint/2010/main" val="42865578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903411" y="1447165"/>
            <a:ext cx="2352677" cy="2772093"/>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z="3200" dirty="0"/>
              <a:t>Use the Eligibility Screen to Verify Current Coverage and Gaps</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62163" y="1550671"/>
            <a:ext cx="4817249" cy="4256087"/>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903411" y="1437958"/>
            <a:ext cx="2352677" cy="4401205"/>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3">
                    <a:lumMod val="50000"/>
                  </a:schemeClr>
                </a:solidFill>
              </a:rPr>
              <a:t>Has the client been previously covered by another MCO?</a:t>
            </a:r>
          </a:p>
          <a:p>
            <a:pPr marL="800100" lvl="1" indent="-342900">
              <a:buFont typeface="Arial" panose="020B0604020202020204" pitchFamily="34" charset="0"/>
              <a:buChar char="•"/>
            </a:pPr>
            <a:r>
              <a:rPr lang="en-US" sz="2000" dirty="0">
                <a:solidFill>
                  <a:schemeClr val="accent3">
                    <a:lumMod val="50000"/>
                  </a:schemeClr>
                </a:solidFill>
              </a:rPr>
              <a:t>If so there may be a HAP already in the </a:t>
            </a:r>
            <a:r>
              <a:rPr lang="en-US" sz="2000" dirty="0" smtClean="0">
                <a:solidFill>
                  <a:schemeClr val="accent3">
                    <a:lumMod val="50000"/>
                  </a:schemeClr>
                </a:solidFill>
              </a:rPr>
              <a:t>system</a:t>
            </a:r>
            <a:endParaRPr lang="en-US" sz="2000" dirty="0">
              <a:solidFill>
                <a:schemeClr val="accent3">
                  <a:lumMod val="50000"/>
                </a:schemeClr>
              </a:solidFill>
            </a:endParaRPr>
          </a:p>
          <a:p>
            <a:pPr marL="342900" indent="-342900">
              <a:buFont typeface="Arial" panose="020B0604020202020204" pitchFamily="34" charset="0"/>
              <a:buChar char="•"/>
            </a:pPr>
            <a:r>
              <a:rPr lang="en-US" sz="2000" dirty="0">
                <a:solidFill>
                  <a:schemeClr val="accent3">
                    <a:lumMod val="50000"/>
                  </a:schemeClr>
                </a:solidFill>
              </a:rPr>
              <a:t>Is the client currently eligible?</a:t>
            </a:r>
          </a:p>
          <a:p>
            <a:pPr marL="342900" indent="-342900">
              <a:buFont typeface="Arial" panose="020B0604020202020204" pitchFamily="34" charset="0"/>
              <a:buChar char="•"/>
            </a:pPr>
            <a:r>
              <a:rPr lang="en-US" sz="2000" dirty="0">
                <a:solidFill>
                  <a:schemeClr val="accent3">
                    <a:lumMod val="50000"/>
                  </a:schemeClr>
                </a:solidFill>
              </a:rPr>
              <a:t>Are there any gaps in coverage?</a:t>
            </a:r>
          </a:p>
        </p:txBody>
      </p:sp>
      <p:sp>
        <p:nvSpPr>
          <p:cNvPr id="7" name="Rectangle 6"/>
          <p:cNvSpPr/>
          <p:nvPr/>
        </p:nvSpPr>
        <p:spPr>
          <a:xfrm>
            <a:off x="1903410" y="4210050"/>
            <a:ext cx="2352677" cy="1936888"/>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a:off x="4379912" y="3453123"/>
            <a:ext cx="654558" cy="33932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a:off x="4379912" y="4441002"/>
            <a:ext cx="654558" cy="33932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9297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Long Term Care Services: the CARE Tab</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700782" y="1880118"/>
            <a:ext cx="8051098" cy="435133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84179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1600199"/>
            <a:ext cx="11517086" cy="1739901"/>
            <a:chOff x="0" y="1714500"/>
            <a:chExt cx="10982762" cy="1714500"/>
          </a:xfrm>
        </p:grpSpPr>
        <p:sp>
          <p:nvSpPr>
            <p:cNvPr id="10" name="Rectangle 9"/>
            <p:cNvSpPr/>
            <p:nvPr/>
          </p:nvSpPr>
          <p:spPr>
            <a:xfrm>
              <a:off x="270163" y="1714500"/>
              <a:ext cx="10712599" cy="1714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1714500"/>
              <a:ext cx="270164" cy="1714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0" y="4826000"/>
            <a:ext cx="11517086" cy="1343025"/>
            <a:chOff x="0" y="1714500"/>
            <a:chExt cx="10982762" cy="1714500"/>
          </a:xfrm>
        </p:grpSpPr>
        <p:sp>
          <p:nvSpPr>
            <p:cNvPr id="17" name="Rectangle 16"/>
            <p:cNvSpPr/>
            <p:nvPr/>
          </p:nvSpPr>
          <p:spPr>
            <a:xfrm>
              <a:off x="270163" y="1714500"/>
              <a:ext cx="10712599" cy="1714500"/>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714500"/>
              <a:ext cx="270164" cy="1714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p:cNvGrpSpPr/>
          <p:nvPr/>
        </p:nvGrpSpPr>
        <p:grpSpPr>
          <a:xfrm>
            <a:off x="0" y="3556000"/>
            <a:ext cx="11517086" cy="1054100"/>
            <a:chOff x="0" y="1714500"/>
            <a:chExt cx="10982762" cy="1714500"/>
          </a:xfrm>
        </p:grpSpPr>
        <p:sp>
          <p:nvSpPr>
            <p:cNvPr id="20" name="Rectangle 19"/>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Title 4"/>
          <p:cNvSpPr>
            <a:spLocks noGrp="1"/>
          </p:cNvSpPr>
          <p:nvPr>
            <p:ph type="title"/>
          </p:nvPr>
        </p:nvSpPr>
        <p:spPr/>
        <p:txBody>
          <a:bodyPr/>
          <a:lstStyle/>
          <a:p>
            <a:r>
              <a:rPr lang="en-US" dirty="0" smtClean="0"/>
              <a:t>What are Health Home Services?</a:t>
            </a:r>
            <a:endParaRPr lang="en-US" dirty="0"/>
          </a:p>
        </p:txBody>
      </p:sp>
      <p:sp>
        <p:nvSpPr>
          <p:cNvPr id="6" name="Content Placeholder 5"/>
          <p:cNvSpPr>
            <a:spLocks noGrp="1"/>
          </p:cNvSpPr>
          <p:nvPr>
            <p:ph idx="1"/>
          </p:nvPr>
        </p:nvSpPr>
        <p:spPr>
          <a:xfrm>
            <a:off x="469900" y="1676400"/>
            <a:ext cx="10512862" cy="4351338"/>
          </a:xfrm>
        </p:spPr>
        <p:txBody>
          <a:bodyPr/>
          <a:lstStyle/>
          <a:p>
            <a:pPr marL="0" indent="0">
              <a:buNone/>
            </a:pPr>
            <a:r>
              <a:rPr lang="en-US" sz="2800" dirty="0" smtClean="0"/>
              <a:t>Clients receiving Health Home services will be assigned a Health Home Care Coordinator who will </a:t>
            </a:r>
            <a:r>
              <a:rPr lang="en-US" sz="2800" b="1" dirty="0" smtClean="0">
                <a:solidFill>
                  <a:schemeClr val="accent2"/>
                </a:solidFill>
              </a:rPr>
              <a:t>partner </a:t>
            </a:r>
            <a:r>
              <a:rPr lang="en-US" sz="2800" dirty="0" smtClean="0"/>
              <a:t>with client, their families, doctors and other agencies providing services to </a:t>
            </a:r>
            <a:r>
              <a:rPr lang="en-US" sz="2800" b="1" dirty="0" smtClean="0">
                <a:solidFill>
                  <a:schemeClr val="accent2"/>
                </a:solidFill>
              </a:rPr>
              <a:t>ensure coordination </a:t>
            </a:r>
            <a:r>
              <a:rPr lang="en-US" sz="2800" dirty="0" smtClean="0"/>
              <a:t>across these systems of care.</a:t>
            </a:r>
          </a:p>
          <a:p>
            <a:pPr marL="0" indent="0">
              <a:buNone/>
            </a:pPr>
            <a:endParaRPr lang="en-US" sz="1050" dirty="0" smtClean="0"/>
          </a:p>
          <a:p>
            <a:pPr marL="0" indent="0">
              <a:buNone/>
            </a:pPr>
            <a:r>
              <a:rPr lang="en-US" sz="2800" dirty="0" smtClean="0"/>
              <a:t>The primary role of the Health Home Care Coordinator is to work with their client do </a:t>
            </a:r>
            <a:r>
              <a:rPr lang="en-US" sz="2800" b="1" dirty="0" smtClean="0">
                <a:solidFill>
                  <a:srgbClr val="639C92"/>
                </a:solidFill>
              </a:rPr>
              <a:t>develop</a:t>
            </a:r>
            <a:r>
              <a:rPr lang="en-US" sz="2800" dirty="0" smtClean="0"/>
              <a:t> a Health Action Plan that is </a:t>
            </a:r>
            <a:r>
              <a:rPr lang="en-US" sz="2800" b="1" dirty="0" smtClean="0">
                <a:solidFill>
                  <a:srgbClr val="639C92"/>
                </a:solidFill>
              </a:rPr>
              <a:t>person-centered</a:t>
            </a:r>
            <a:r>
              <a:rPr lang="en-US" sz="2800" dirty="0" smtClean="0"/>
              <a:t>.</a:t>
            </a:r>
          </a:p>
          <a:p>
            <a:pPr marL="0" indent="0">
              <a:buNone/>
            </a:pPr>
            <a:endParaRPr lang="en-US" sz="1050" dirty="0" smtClean="0"/>
          </a:p>
          <a:p>
            <a:pPr marL="0" indent="0">
              <a:buNone/>
            </a:pPr>
            <a:r>
              <a:rPr lang="en-US" sz="2800" dirty="0" smtClean="0"/>
              <a:t>In addition, the Health Home Care Coordinator will make in-person </a:t>
            </a:r>
            <a:br>
              <a:rPr lang="en-US" sz="2800" dirty="0" smtClean="0"/>
            </a:br>
            <a:r>
              <a:rPr lang="en-US" sz="2800" b="1" dirty="0" smtClean="0">
                <a:solidFill>
                  <a:schemeClr val="accent4">
                    <a:lumMod val="75000"/>
                  </a:schemeClr>
                </a:solidFill>
              </a:rPr>
              <a:t>visits</a:t>
            </a:r>
            <a:r>
              <a:rPr lang="en-US" sz="2800" dirty="0" smtClean="0">
                <a:solidFill>
                  <a:schemeClr val="accent4">
                    <a:lumMod val="75000"/>
                  </a:schemeClr>
                </a:solidFill>
              </a:rPr>
              <a:t> </a:t>
            </a:r>
            <a:r>
              <a:rPr lang="en-US" sz="2800" dirty="0" smtClean="0"/>
              <a:t>and be available by telephone to </a:t>
            </a:r>
            <a:r>
              <a:rPr lang="en-US" sz="2800" b="1" dirty="0" smtClean="0">
                <a:solidFill>
                  <a:schemeClr val="accent4">
                    <a:lumMod val="75000"/>
                  </a:schemeClr>
                </a:solidFill>
              </a:rPr>
              <a:t>empower the client</a:t>
            </a:r>
            <a:r>
              <a:rPr lang="en-US" sz="2800" dirty="0"/>
              <a:t> </a:t>
            </a:r>
            <a:r>
              <a:rPr lang="en-US" sz="2800" dirty="0" smtClean="0"/>
              <a:t>to take charge of their wellness.</a:t>
            </a:r>
          </a:p>
          <a:p>
            <a:pPr marL="0" indent="0">
              <a:buNone/>
            </a:pPr>
            <a:endParaRPr lang="en-US" sz="2800" dirty="0" smtClean="0"/>
          </a:p>
          <a:p>
            <a:pPr marL="0" indent="0">
              <a:buNone/>
            </a:pPr>
            <a:endParaRPr lang="en-US" sz="2800" dirty="0" smtClean="0"/>
          </a:p>
          <a:p>
            <a:pPr marL="0" indent="0">
              <a:buNone/>
            </a:pPr>
            <a:endParaRPr lang="en-US" sz="2800" dirty="0"/>
          </a:p>
        </p:txBody>
      </p:sp>
    </p:spTree>
    <p:extLst>
      <p:ext uri="{BB962C8B-B14F-4D97-AF65-F5344CB8AC3E}">
        <p14:creationId xmlns:p14="http://schemas.microsoft.com/office/powerpoint/2010/main" val="338050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 Payments</a:t>
            </a:r>
            <a:endParaRPr lang="en-US" dirty="0"/>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87686" y="1600200"/>
            <a:ext cx="6795058" cy="4081964"/>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990098" y="6035454"/>
            <a:ext cx="8959504" cy="584775"/>
          </a:xfrm>
          <a:prstGeom prst="rect">
            <a:avLst/>
          </a:prstGeom>
          <a:noFill/>
        </p:spPr>
        <p:txBody>
          <a:bodyPr wrap="none" rtlCol="0">
            <a:spAutoFit/>
          </a:bodyPr>
          <a:lstStyle/>
          <a:p>
            <a:r>
              <a:rPr lang="en-US" sz="3200" dirty="0" smtClean="0"/>
              <a:t>Payments may also be located under Claims screens</a:t>
            </a:r>
            <a:endParaRPr lang="en-US" sz="3200" dirty="0"/>
          </a:p>
        </p:txBody>
      </p:sp>
    </p:spTree>
    <p:extLst>
      <p:ext uri="{BB962C8B-B14F-4D97-AF65-F5344CB8AC3E}">
        <p14:creationId xmlns:p14="http://schemas.microsoft.com/office/powerpoint/2010/main" val="2965317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LTSS Case Manager</a:t>
            </a:r>
            <a:endParaRPr lang="en-US" dirty="0"/>
          </a:p>
        </p:txBody>
      </p:sp>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82802" y="1600200"/>
            <a:ext cx="9486621" cy="4351338"/>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Down Arrow 4"/>
          <p:cNvSpPr/>
          <p:nvPr/>
        </p:nvSpPr>
        <p:spPr>
          <a:xfrm rot="6483092">
            <a:off x="6528324" y="5118323"/>
            <a:ext cx="462910" cy="1666431"/>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8304210" y="5086457"/>
            <a:ext cx="1760531" cy="646331"/>
          </a:xfrm>
          <a:prstGeom prst="rect">
            <a:avLst/>
          </a:prstGeom>
          <a:noFill/>
        </p:spPr>
        <p:txBody>
          <a:bodyPr wrap="square" rtlCol="0">
            <a:spAutoFit/>
          </a:bodyPr>
          <a:lstStyle/>
          <a:p>
            <a:r>
              <a:rPr lang="en-US" sz="1200" dirty="0">
                <a:solidFill>
                  <a:schemeClr val="accent3"/>
                </a:solidFill>
              </a:rPr>
              <a:t>Click on these links for name and contact information</a:t>
            </a:r>
          </a:p>
        </p:txBody>
      </p:sp>
    </p:spTree>
    <p:extLst>
      <p:ext uri="{BB962C8B-B14F-4D97-AF65-F5344CB8AC3E}">
        <p14:creationId xmlns:p14="http://schemas.microsoft.com/office/powerpoint/2010/main" val="2142805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way to find the PCP</a:t>
            </a:r>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198812" y="1447801"/>
            <a:ext cx="5867400" cy="4530725"/>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
        <p:nvSpPr>
          <p:cNvPr id="5" name="Down Arrow 4"/>
          <p:cNvSpPr/>
          <p:nvPr/>
        </p:nvSpPr>
        <p:spPr>
          <a:xfrm rot="4077848">
            <a:off x="8611041" y="2750210"/>
            <a:ext cx="457200" cy="154826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46597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Health Report</a:t>
            </a:r>
            <a:endParaRPr lang="en-US" dirty="0"/>
          </a:p>
        </p:txBody>
      </p:sp>
      <p:sp>
        <p:nvSpPr>
          <p:cNvPr id="3" name="Content Placeholder 2"/>
          <p:cNvSpPr>
            <a:spLocks noGrp="1"/>
          </p:cNvSpPr>
          <p:nvPr>
            <p:ph idx="1"/>
          </p:nvPr>
        </p:nvSpPr>
        <p:spPr/>
        <p:txBody>
          <a:bodyPr/>
          <a:lstStyle/>
          <a:p>
            <a:r>
              <a:rPr lang="en-US" dirty="0" smtClean="0"/>
              <a:t>See your training manual for an example for John Doe</a:t>
            </a:r>
            <a:r>
              <a:rPr lang="en-US" dirty="0"/>
              <a:t> </a:t>
            </a:r>
            <a:r>
              <a:rPr lang="en-US" dirty="0" smtClean="0"/>
              <a:t>in the Reference section of your manual</a:t>
            </a:r>
          </a:p>
          <a:p>
            <a:endParaRPr lang="en-US" dirty="0"/>
          </a:p>
          <a:p>
            <a:r>
              <a:rPr lang="en-US" dirty="0" smtClean="0"/>
              <a:t>Value of these reports:</a:t>
            </a:r>
          </a:p>
          <a:p>
            <a:pPr lvl="1"/>
            <a:r>
              <a:rPr lang="en-US" dirty="0" smtClean="0"/>
              <a:t>Helps promote self-management</a:t>
            </a:r>
          </a:p>
          <a:p>
            <a:pPr lvl="1"/>
            <a:r>
              <a:rPr lang="en-US" dirty="0" smtClean="0"/>
              <a:t>Supports the client as their own historian</a:t>
            </a:r>
          </a:p>
          <a:p>
            <a:pPr lvl="1"/>
            <a:r>
              <a:rPr lang="en-US" dirty="0" smtClean="0"/>
              <a:t>Provides a snapshot of the various look-back periods for the various screens</a:t>
            </a:r>
          </a:p>
          <a:p>
            <a:pPr lvl="1"/>
            <a:r>
              <a:rPr lang="en-US" dirty="0" smtClean="0"/>
              <a:t>Promotes continuity of care between health care providers</a:t>
            </a:r>
          </a:p>
          <a:p>
            <a:pPr lvl="1"/>
            <a:endParaRPr lang="en-US" dirty="0"/>
          </a:p>
        </p:txBody>
      </p:sp>
    </p:spTree>
    <p:extLst>
      <p:ext uri="{BB962C8B-B14F-4D97-AF65-F5344CB8AC3E}">
        <p14:creationId xmlns:p14="http://schemas.microsoft.com/office/powerpoint/2010/main" val="24252722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the Video to Check for Understanding</a:t>
            </a:r>
            <a:endParaRPr lang="en-US" dirty="0"/>
          </a:p>
        </p:txBody>
      </p:sp>
      <p:sp>
        <p:nvSpPr>
          <p:cNvPr id="8" name="Content Placeholder 7"/>
          <p:cNvSpPr>
            <a:spLocks noGrp="1"/>
          </p:cNvSpPr>
          <p:nvPr>
            <p:ph sz="half" idx="1"/>
          </p:nvPr>
        </p:nvSpPr>
        <p:spPr>
          <a:xfrm>
            <a:off x="469899" y="2160036"/>
            <a:ext cx="5180251" cy="4351338"/>
          </a:xfrm>
        </p:spPr>
        <p:txBody>
          <a:bodyPr/>
          <a:lstStyle/>
          <a:p>
            <a:endParaRPr lang="en-US" sz="3600" dirty="0"/>
          </a:p>
          <a:p>
            <a:pPr marL="0" indent="0">
              <a:buNone/>
            </a:pPr>
            <a:endParaRPr lang="en-US" dirty="0"/>
          </a:p>
        </p:txBody>
      </p:sp>
      <p:sp>
        <p:nvSpPr>
          <p:cNvPr id="9" name="Content Placeholder 8"/>
          <p:cNvSpPr>
            <a:spLocks noGrp="1"/>
          </p:cNvSpPr>
          <p:nvPr>
            <p:ph sz="half" idx="2"/>
          </p:nvPr>
        </p:nvSpPr>
        <p:spPr>
          <a:xfrm>
            <a:off x="5650151" y="2160036"/>
            <a:ext cx="5572031" cy="4351338"/>
          </a:xfrm>
        </p:spPr>
        <p:txBody>
          <a:bodyPr>
            <a:normAutofit/>
          </a:bodyPr>
          <a:lstStyle/>
          <a:p>
            <a:r>
              <a:rPr lang="en-US" sz="3600" dirty="0"/>
              <a:t>Have you used PRISM in the past and what was your experience? How did you use the information about your client</a:t>
            </a:r>
            <a:r>
              <a:rPr lang="en-US" sz="3600" dirty="0" smtClean="0"/>
              <a:t>?</a:t>
            </a:r>
          </a:p>
          <a:p>
            <a:pPr marL="0" indent="0">
              <a:buNone/>
            </a:pPr>
            <a:endParaRPr lang="en-US" sz="3600" dirty="0" smtClean="0"/>
          </a:p>
          <a:p>
            <a:r>
              <a:rPr lang="en-US" sz="3600" dirty="0"/>
              <a:t>Do you have </a:t>
            </a:r>
            <a:r>
              <a:rPr lang="en-US" sz="3600" dirty="0" smtClean="0"/>
              <a:t>any questions</a:t>
            </a:r>
            <a:r>
              <a:rPr lang="en-US" sz="3600" dirty="0"/>
              <a:t>?</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038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Referral</a:t>
            </a:r>
            <a:endParaRPr lang="en-US" dirty="0"/>
          </a:p>
        </p:txBody>
      </p:sp>
      <p:sp>
        <p:nvSpPr>
          <p:cNvPr id="3" name="Content Placeholder 2"/>
          <p:cNvSpPr>
            <a:spLocks noGrp="1"/>
          </p:cNvSpPr>
          <p:nvPr>
            <p:ph idx="1"/>
          </p:nvPr>
        </p:nvSpPr>
        <p:spPr>
          <a:xfrm>
            <a:off x="1979612" y="1542732"/>
            <a:ext cx="8229600" cy="4256108"/>
          </a:xfrm>
        </p:spPr>
        <p:txBody>
          <a:bodyPr>
            <a:normAutofit/>
          </a:bodyPr>
          <a:lstStyle/>
          <a:p>
            <a:r>
              <a:rPr lang="en-US" sz="2800" b="1" dirty="0">
                <a:solidFill>
                  <a:schemeClr val="accent1"/>
                </a:solidFill>
              </a:rPr>
              <a:t>If a Care Coordinator identifies someone who may benefit from Health Home services the Care Coordinator may:</a:t>
            </a:r>
          </a:p>
          <a:p>
            <a:pPr marL="571500" lvl="1" indent="-284163"/>
            <a:r>
              <a:rPr lang="en-US" dirty="0"/>
              <a:t>Contact </a:t>
            </a:r>
            <a:r>
              <a:rPr lang="en-US" dirty="0" smtClean="0"/>
              <a:t>your </a:t>
            </a:r>
            <a:r>
              <a:rPr lang="en-US" dirty="0"/>
              <a:t>Lead Organization</a:t>
            </a:r>
          </a:p>
          <a:p>
            <a:pPr marL="971550" lvl="2" indent="-284163"/>
            <a:r>
              <a:rPr lang="en-US" dirty="0"/>
              <a:t>Leads have universal access and can access all client records</a:t>
            </a:r>
          </a:p>
          <a:p>
            <a:pPr marL="571500" lvl="1" indent="-284163"/>
            <a:r>
              <a:rPr lang="en-US" dirty="0"/>
              <a:t>If the client does not have a PRISM score of 1.5 consider if there are recent major changes to health which may </a:t>
            </a:r>
            <a:r>
              <a:rPr lang="en-US" dirty="0" smtClean="0"/>
              <a:t>qualify them</a:t>
            </a:r>
            <a:endParaRPr lang="en-US" dirty="0"/>
          </a:p>
          <a:p>
            <a:pPr marL="571500" lvl="1" indent="-284163"/>
            <a:r>
              <a:rPr lang="en-US" dirty="0"/>
              <a:t>Refer the case to their Lead Organization and include any additional information that may support the referral</a:t>
            </a:r>
          </a:p>
          <a:p>
            <a:pPr marL="0" indent="0">
              <a:buNone/>
            </a:pPr>
            <a:endParaRPr lang="en-US" sz="2800" b="1" dirty="0">
              <a:solidFill>
                <a:schemeClr val="accent1"/>
              </a:solidFill>
            </a:endParaRPr>
          </a:p>
          <a:p>
            <a:pPr marL="0" indent="0">
              <a:buNone/>
            </a:pPr>
            <a:endParaRPr lang="en-US" sz="2800" b="1" dirty="0">
              <a:solidFill>
                <a:schemeClr val="accent1"/>
              </a:solidFill>
            </a:endParaRPr>
          </a:p>
          <a:p>
            <a:pPr marL="284163" indent="-284163"/>
            <a:endParaRPr lang="en-US" sz="2400" dirty="0"/>
          </a:p>
          <a:p>
            <a:pPr marL="628650" lvl="2" indent="0">
              <a:buNone/>
            </a:pPr>
            <a:endParaRPr lang="en-US" dirty="0"/>
          </a:p>
        </p:txBody>
      </p:sp>
    </p:spTree>
    <p:extLst>
      <p:ext uri="{BB962C8B-B14F-4D97-AF65-F5344CB8AC3E}">
        <p14:creationId xmlns:p14="http://schemas.microsoft.com/office/powerpoint/2010/main" val="1534380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Make a Referral </a:t>
            </a:r>
            <a:r>
              <a:rPr lang="en-US" b="0" dirty="0" smtClean="0"/>
              <a:t>(cont.)</a:t>
            </a:r>
            <a:endParaRPr lang="en-US" b="0" dirty="0"/>
          </a:p>
        </p:txBody>
      </p:sp>
      <p:sp>
        <p:nvSpPr>
          <p:cNvPr id="3" name="Content Placeholder 2"/>
          <p:cNvSpPr>
            <a:spLocks noGrp="1"/>
          </p:cNvSpPr>
          <p:nvPr>
            <p:ph idx="1"/>
          </p:nvPr>
        </p:nvSpPr>
        <p:spPr>
          <a:xfrm>
            <a:off x="1979612" y="1721956"/>
            <a:ext cx="8229600" cy="3378365"/>
          </a:xfrm>
        </p:spPr>
        <p:txBody>
          <a:bodyPr>
            <a:normAutofit lnSpcReduction="10000"/>
          </a:bodyPr>
          <a:lstStyle/>
          <a:p>
            <a:pPr marL="0" indent="0">
              <a:buNone/>
            </a:pPr>
            <a:r>
              <a:rPr lang="en-US" sz="2800" b="1" dirty="0">
                <a:solidFill>
                  <a:schemeClr val="accent1"/>
                </a:solidFill>
              </a:rPr>
              <a:t>The Lead will submit the referral to the Health Care Authority (HCA)</a:t>
            </a:r>
          </a:p>
          <a:p>
            <a:pPr marL="284163" indent="-284163"/>
            <a:r>
              <a:rPr lang="en-US" sz="2400" dirty="0"/>
              <a:t>The Lead may be aware that the client is already assigned to another CCO</a:t>
            </a:r>
          </a:p>
          <a:p>
            <a:pPr marL="284163" indent="-284163"/>
            <a:r>
              <a:rPr lang="en-US" sz="2400" dirty="0"/>
              <a:t>The Lead may refer the case to a different CCO if HCA approves services</a:t>
            </a:r>
          </a:p>
          <a:p>
            <a:pPr marL="284163" indent="-284163"/>
            <a:r>
              <a:rPr lang="en-US" sz="2400" dirty="0"/>
              <a:t>The HCA may not approve the services</a:t>
            </a:r>
          </a:p>
          <a:p>
            <a:pPr marL="284163" indent="-284163"/>
            <a:r>
              <a:rPr lang="en-US" sz="2400" dirty="0"/>
              <a:t>The HCA may choose to refer the case to another Lead</a:t>
            </a:r>
          </a:p>
        </p:txBody>
      </p:sp>
    </p:spTree>
    <p:extLst>
      <p:ext uri="{BB962C8B-B14F-4D97-AF65-F5344CB8AC3E}">
        <p14:creationId xmlns:p14="http://schemas.microsoft.com/office/powerpoint/2010/main" val="1060609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293337" y="2223928"/>
            <a:ext cx="5297077" cy="313805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Reminder: Contact Requirements for Foster Children</a:t>
            </a:r>
            <a:endParaRPr lang="en-US" dirty="0"/>
          </a:p>
        </p:txBody>
      </p:sp>
      <p:sp>
        <p:nvSpPr>
          <p:cNvPr id="3" name="Content Placeholder 2"/>
          <p:cNvSpPr>
            <a:spLocks noGrp="1"/>
          </p:cNvSpPr>
          <p:nvPr>
            <p:ph idx="1"/>
          </p:nvPr>
        </p:nvSpPr>
        <p:spPr>
          <a:xfrm>
            <a:off x="799205" y="1727442"/>
            <a:ext cx="3912242" cy="4256108"/>
          </a:xfrm>
        </p:spPr>
        <p:txBody>
          <a:bodyPr/>
          <a:lstStyle/>
          <a:p>
            <a:endParaRPr lang="en-US" sz="2800" dirty="0"/>
          </a:p>
          <a:p>
            <a:r>
              <a:rPr lang="en-US" sz="2800" dirty="0"/>
              <a:t>To identify if a child is receiving foster care check the PRISM eligibility screen</a:t>
            </a:r>
          </a:p>
          <a:p>
            <a:r>
              <a:rPr lang="en-US" sz="2800" dirty="0"/>
              <a:t>Contact Children’s Administration, not the foster parent for initial outreach</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7595" y="1727442"/>
            <a:ext cx="3608560" cy="4266195"/>
          </a:xfrm>
          <a:prstGeom prst="rect">
            <a:avLst/>
          </a:prstGeom>
          <a:noFill/>
          <a:ln w="1587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3984911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 on PRISM</a:t>
            </a:r>
            <a:br>
              <a:rPr lang="en-US" dirty="0"/>
            </a:br>
            <a:endParaRPr lang="en-US" dirty="0"/>
          </a:p>
        </p:txBody>
      </p:sp>
      <p:sp>
        <p:nvSpPr>
          <p:cNvPr id="3" name="Content Placeholder 2"/>
          <p:cNvSpPr>
            <a:spLocks noGrp="1"/>
          </p:cNvSpPr>
          <p:nvPr>
            <p:ph idx="1"/>
          </p:nvPr>
        </p:nvSpPr>
        <p:spPr>
          <a:xfrm>
            <a:off x="1979612" y="1800225"/>
            <a:ext cx="8229600" cy="3998615"/>
          </a:xfrm>
        </p:spPr>
        <p:txBody>
          <a:bodyPr>
            <a:normAutofit/>
          </a:bodyPr>
          <a:lstStyle/>
          <a:p>
            <a:r>
              <a:rPr lang="en-US" sz="2800" dirty="0"/>
              <a:t>Use this tool to optimize Health Action Planning and client support</a:t>
            </a:r>
          </a:p>
          <a:p>
            <a:r>
              <a:rPr lang="en-US" sz="2800" dirty="0"/>
              <a:t>Report all suspected or actual security breaches to your Lead Organization immediately</a:t>
            </a:r>
          </a:p>
          <a:p>
            <a:r>
              <a:rPr lang="en-US" sz="2800" dirty="0"/>
              <a:t>PRISM is monitored continuously and access may be suspended or terminated for unusual or potentially unauthorized activity </a:t>
            </a:r>
          </a:p>
        </p:txBody>
      </p:sp>
    </p:spTree>
    <p:extLst>
      <p:ext uri="{BB962C8B-B14F-4D97-AF65-F5344CB8AC3E}">
        <p14:creationId xmlns:p14="http://schemas.microsoft.com/office/powerpoint/2010/main" val="2740192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 on </a:t>
            </a:r>
            <a:r>
              <a:rPr lang="en-US" dirty="0" smtClean="0"/>
              <a:t>PRISM (cont.)</a:t>
            </a:r>
            <a:r>
              <a:rPr lang="en-US" dirty="0"/>
              <a:t/>
            </a:r>
            <a:br>
              <a:rPr lang="en-US" dirty="0"/>
            </a:br>
            <a:endParaRPr lang="en-US" dirty="0"/>
          </a:p>
        </p:txBody>
      </p:sp>
      <p:sp>
        <p:nvSpPr>
          <p:cNvPr id="3" name="Content Placeholder 2"/>
          <p:cNvSpPr>
            <a:spLocks noGrp="1"/>
          </p:cNvSpPr>
          <p:nvPr>
            <p:ph idx="1"/>
          </p:nvPr>
        </p:nvSpPr>
        <p:spPr>
          <a:xfrm>
            <a:off x="6528891" y="2063912"/>
            <a:ext cx="4453871" cy="3998615"/>
          </a:xfrm>
        </p:spPr>
        <p:txBody>
          <a:bodyPr>
            <a:normAutofit/>
          </a:bodyPr>
          <a:lstStyle/>
          <a:p>
            <a:r>
              <a:rPr lang="en-US" sz="2800" dirty="0"/>
              <a:t>Review your clients only: violations of RCW and HIPAA may result in severe criminal or civil penalties</a:t>
            </a:r>
          </a:p>
          <a:p>
            <a:r>
              <a:rPr lang="en-US" sz="2800" dirty="0"/>
              <a:t>Do not </a:t>
            </a:r>
            <a:r>
              <a:rPr lang="en-US" sz="2800" dirty="0" smtClean="0"/>
              <a:t>release </a:t>
            </a:r>
            <a:r>
              <a:rPr lang="en-US" sz="2800" dirty="0"/>
              <a:t>the client’s reports without the client’s written consent to release PRISM information</a:t>
            </a:r>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469900" y="1246910"/>
            <a:ext cx="5924550" cy="5191125"/>
          </a:xfrm>
          <a:prstGeom prst="rect">
            <a:avLst/>
          </a:prstGeom>
          <a:ln w="15875">
            <a:solidFill>
              <a:schemeClr val="accent4"/>
            </a:solidFill>
          </a:ln>
        </p:spPr>
      </p:pic>
    </p:spTree>
    <p:extLst>
      <p:ext uri="{BB962C8B-B14F-4D97-AF65-F5344CB8AC3E}">
        <p14:creationId xmlns:p14="http://schemas.microsoft.com/office/powerpoint/2010/main" val="923548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 y="1990725"/>
            <a:ext cx="11506200" cy="3365046"/>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a:xfrm>
            <a:off x="469900" y="2282826"/>
            <a:ext cx="4394200" cy="830984"/>
          </a:xfrm>
        </p:spPr>
        <p:txBody>
          <a:bodyPr/>
          <a:lstStyle/>
          <a:p>
            <a:r>
              <a:rPr lang="en-US" sz="5400" dirty="0" smtClean="0"/>
              <a:t>Let’s look at a </a:t>
            </a:r>
            <a:br>
              <a:rPr lang="en-US" sz="5400" dirty="0" smtClean="0"/>
            </a:br>
            <a:r>
              <a:rPr lang="en-US" sz="5400" dirty="0" smtClean="0"/>
              <a:t>sample Health </a:t>
            </a:r>
            <a:br>
              <a:rPr lang="en-US" sz="5400" dirty="0" smtClean="0"/>
            </a:br>
            <a:r>
              <a:rPr lang="en-US" sz="5400" dirty="0" smtClean="0"/>
              <a:t>Action Plan (HAP)</a:t>
            </a:r>
            <a:endParaRPr lang="en-US" sz="5400" dirty="0"/>
          </a:p>
        </p:txBody>
      </p:sp>
      <p:grpSp>
        <p:nvGrpSpPr>
          <p:cNvPr id="13" name="Group 12"/>
          <p:cNvGrpSpPr/>
          <p:nvPr/>
        </p:nvGrpSpPr>
        <p:grpSpPr>
          <a:xfrm>
            <a:off x="6132513" y="983395"/>
            <a:ext cx="3690756" cy="5260651"/>
            <a:chOff x="6132513" y="983395"/>
            <a:chExt cx="3313589" cy="4891209"/>
          </a:xfrm>
        </p:grpSpPr>
        <p:sp>
          <p:nvSpPr>
            <p:cNvPr id="12" name="Oval 11"/>
            <p:cNvSpPr/>
            <p:nvPr/>
          </p:nvSpPr>
          <p:spPr>
            <a:xfrm>
              <a:off x="6132513" y="1382713"/>
              <a:ext cx="2401887" cy="2401887"/>
            </a:xfrm>
            <a:prstGeom prst="ellipse">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7" name="Freeform 6"/>
            <p:cNvSpPr/>
            <p:nvPr/>
          </p:nvSpPr>
          <p:spPr>
            <a:xfrm>
              <a:off x="6689680" y="1679218"/>
              <a:ext cx="1362811" cy="489781"/>
            </a:xfrm>
            <a:custGeom>
              <a:avLst/>
              <a:gdLst>
                <a:gd name="connsiteX0" fmla="*/ 600075 w 1223447"/>
                <a:gd name="connsiteY0" fmla="*/ 0 h 439695"/>
                <a:gd name="connsiteX1" fmla="*/ 1184175 w 1223447"/>
                <a:gd name="connsiteY1" fmla="*/ 241942 h 439695"/>
                <a:gd name="connsiteX2" fmla="*/ 1223447 w 1223447"/>
                <a:gd name="connsiteY2" fmla="*/ 289540 h 439695"/>
                <a:gd name="connsiteX3" fmla="*/ 1073291 w 1223447"/>
                <a:gd name="connsiteY3" fmla="*/ 439695 h 439695"/>
                <a:gd name="connsiteX4" fmla="*/ 1021555 w 1223447"/>
                <a:gd name="connsiteY4" fmla="*/ 376990 h 439695"/>
                <a:gd name="connsiteX5" fmla="*/ 437455 w 1223447"/>
                <a:gd name="connsiteY5" fmla="*/ 135048 h 439695"/>
                <a:gd name="connsiteX6" fmla="*/ 43714 w 1223447"/>
                <a:gd name="connsiteY6" fmla="*/ 234747 h 439695"/>
                <a:gd name="connsiteX7" fmla="*/ 0 w 1223447"/>
                <a:gd name="connsiteY7" fmla="*/ 261304 h 439695"/>
                <a:gd name="connsiteX8" fmla="*/ 15975 w 1223447"/>
                <a:gd name="connsiteY8" fmla="*/ 241942 h 439695"/>
                <a:gd name="connsiteX9" fmla="*/ 600075 w 1223447"/>
                <a:gd name="connsiteY9" fmla="*/ 0 h 43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3447" h="439695">
                  <a:moveTo>
                    <a:pt x="600075" y="0"/>
                  </a:moveTo>
                  <a:cubicBezTo>
                    <a:pt x="828181" y="0"/>
                    <a:pt x="1034691" y="92458"/>
                    <a:pt x="1184175" y="241942"/>
                  </a:cubicBezTo>
                  <a:lnTo>
                    <a:pt x="1223447" y="289540"/>
                  </a:lnTo>
                  <a:lnTo>
                    <a:pt x="1073291" y="439695"/>
                  </a:lnTo>
                  <a:lnTo>
                    <a:pt x="1021555" y="376990"/>
                  </a:lnTo>
                  <a:cubicBezTo>
                    <a:pt x="872071" y="227506"/>
                    <a:pt x="665560" y="135048"/>
                    <a:pt x="437455" y="135048"/>
                  </a:cubicBezTo>
                  <a:cubicBezTo>
                    <a:pt x="294889" y="135048"/>
                    <a:pt x="160759" y="171164"/>
                    <a:pt x="43714" y="234747"/>
                  </a:cubicBezTo>
                  <a:lnTo>
                    <a:pt x="0" y="261304"/>
                  </a:lnTo>
                  <a:lnTo>
                    <a:pt x="15975" y="241942"/>
                  </a:lnTo>
                  <a:cubicBezTo>
                    <a:pt x="165459" y="92458"/>
                    <a:pt x="371970" y="0"/>
                    <a:pt x="60007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8" name="Group 7"/>
            <p:cNvGrpSpPr/>
            <p:nvPr/>
          </p:nvGrpSpPr>
          <p:grpSpPr>
            <a:xfrm>
              <a:off x="6913711" y="983395"/>
              <a:ext cx="2532391" cy="4891209"/>
              <a:chOff x="5785679" y="1034415"/>
              <a:chExt cx="2273424" cy="4391025"/>
            </a:xfrm>
          </p:grpSpPr>
          <p:sp>
            <p:nvSpPr>
              <p:cNvPr id="9" name="Freeform 8"/>
              <p:cNvSpPr/>
              <p:nvPr/>
            </p:nvSpPr>
            <p:spPr>
              <a:xfrm rot="18900000">
                <a:off x="5785679" y="1034415"/>
                <a:ext cx="2269929" cy="4391025"/>
              </a:xfrm>
              <a:custGeom>
                <a:avLst/>
                <a:gdLst>
                  <a:gd name="connsiteX0" fmla="*/ 1280795 w 2561590"/>
                  <a:gd name="connsiteY0" fmla="*/ 189020 h 4955223"/>
                  <a:gd name="connsiteX1" fmla="*/ 189020 w 2561590"/>
                  <a:gd name="connsiteY1" fmla="*/ 1280795 h 4955223"/>
                  <a:gd name="connsiteX2" fmla="*/ 1280795 w 2561590"/>
                  <a:gd name="connsiteY2" fmla="*/ 2372570 h 4955223"/>
                  <a:gd name="connsiteX3" fmla="*/ 2372570 w 2561590"/>
                  <a:gd name="connsiteY3" fmla="*/ 1280795 h 4955223"/>
                  <a:gd name="connsiteX4" fmla="*/ 1280795 w 2561590"/>
                  <a:gd name="connsiteY4" fmla="*/ 189020 h 4955223"/>
                  <a:gd name="connsiteX5" fmla="*/ 1280795 w 2561590"/>
                  <a:gd name="connsiteY5" fmla="*/ 0 h 4955223"/>
                  <a:gd name="connsiteX6" fmla="*/ 2561590 w 2561590"/>
                  <a:gd name="connsiteY6" fmla="*/ 1280795 h 4955223"/>
                  <a:gd name="connsiteX7" fmla="*/ 1538920 w 2561590"/>
                  <a:gd name="connsiteY7" fmla="*/ 2535569 h 4955223"/>
                  <a:gd name="connsiteX8" fmla="*/ 1504315 w 2561590"/>
                  <a:gd name="connsiteY8" fmla="*/ 2540850 h 4955223"/>
                  <a:gd name="connsiteX9" fmla="*/ 1504315 w 2561590"/>
                  <a:gd name="connsiteY9" fmla="*/ 2929255 h 4955223"/>
                  <a:gd name="connsiteX10" fmla="*/ 1555112 w 2561590"/>
                  <a:gd name="connsiteY10" fmla="*/ 2929255 h 4955223"/>
                  <a:gd name="connsiteX11" fmla="*/ 1692275 w 2561590"/>
                  <a:gd name="connsiteY11" fmla="*/ 3066418 h 4955223"/>
                  <a:gd name="connsiteX12" fmla="*/ 1692275 w 2561590"/>
                  <a:gd name="connsiteY12" fmla="*/ 4818060 h 4955223"/>
                  <a:gd name="connsiteX13" fmla="*/ 1555112 w 2561590"/>
                  <a:gd name="connsiteY13" fmla="*/ 4955223 h 4955223"/>
                  <a:gd name="connsiteX14" fmla="*/ 1006478 w 2561590"/>
                  <a:gd name="connsiteY14" fmla="*/ 4955223 h 4955223"/>
                  <a:gd name="connsiteX15" fmla="*/ 869315 w 2561590"/>
                  <a:gd name="connsiteY15" fmla="*/ 4818060 h 4955223"/>
                  <a:gd name="connsiteX16" fmla="*/ 869315 w 2561590"/>
                  <a:gd name="connsiteY16" fmla="*/ 3066418 h 4955223"/>
                  <a:gd name="connsiteX17" fmla="*/ 1006478 w 2561590"/>
                  <a:gd name="connsiteY17" fmla="*/ 2929255 h 4955223"/>
                  <a:gd name="connsiteX18" fmla="*/ 1057275 w 2561590"/>
                  <a:gd name="connsiteY18" fmla="*/ 2929255 h 4955223"/>
                  <a:gd name="connsiteX19" fmla="*/ 1057275 w 2561590"/>
                  <a:gd name="connsiteY19" fmla="*/ 2540850 h 4955223"/>
                  <a:gd name="connsiteX20" fmla="*/ 1022670 w 2561590"/>
                  <a:gd name="connsiteY20" fmla="*/ 2535569 h 4955223"/>
                  <a:gd name="connsiteX21" fmla="*/ 0 w 2561590"/>
                  <a:gd name="connsiteY21" fmla="*/ 1280795 h 4955223"/>
                  <a:gd name="connsiteX22" fmla="*/ 1280795 w 2561590"/>
                  <a:gd name="connsiteY22" fmla="*/ 0 h 4955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61590" h="4955223">
                    <a:moveTo>
                      <a:pt x="1280795" y="189020"/>
                    </a:moveTo>
                    <a:cubicBezTo>
                      <a:pt x="677824" y="189020"/>
                      <a:pt x="189020" y="677824"/>
                      <a:pt x="189020" y="1280795"/>
                    </a:cubicBezTo>
                    <a:cubicBezTo>
                      <a:pt x="189020" y="1883766"/>
                      <a:pt x="677824" y="2372570"/>
                      <a:pt x="1280795" y="2372570"/>
                    </a:cubicBezTo>
                    <a:cubicBezTo>
                      <a:pt x="1883766" y="2372570"/>
                      <a:pt x="2372570" y="1883766"/>
                      <a:pt x="2372570" y="1280795"/>
                    </a:cubicBezTo>
                    <a:cubicBezTo>
                      <a:pt x="2372570" y="677824"/>
                      <a:pt x="1883766" y="189020"/>
                      <a:pt x="1280795" y="189020"/>
                    </a:cubicBezTo>
                    <a:close/>
                    <a:moveTo>
                      <a:pt x="1280795" y="0"/>
                    </a:moveTo>
                    <a:cubicBezTo>
                      <a:pt x="1988159" y="0"/>
                      <a:pt x="2561590" y="573431"/>
                      <a:pt x="2561590" y="1280795"/>
                    </a:cubicBezTo>
                    <a:cubicBezTo>
                      <a:pt x="2561590" y="1899738"/>
                      <a:pt x="2122557" y="2416140"/>
                      <a:pt x="1538920" y="2535569"/>
                    </a:cubicBezTo>
                    <a:lnTo>
                      <a:pt x="1504315" y="2540850"/>
                    </a:lnTo>
                    <a:lnTo>
                      <a:pt x="1504315" y="2929255"/>
                    </a:lnTo>
                    <a:lnTo>
                      <a:pt x="1555112" y="2929255"/>
                    </a:lnTo>
                    <a:cubicBezTo>
                      <a:pt x="1630865" y="2929255"/>
                      <a:pt x="1692275" y="2990665"/>
                      <a:pt x="1692275" y="3066418"/>
                    </a:cubicBezTo>
                    <a:lnTo>
                      <a:pt x="1692275" y="4818060"/>
                    </a:lnTo>
                    <a:cubicBezTo>
                      <a:pt x="1692275" y="4893813"/>
                      <a:pt x="1630865" y="4955223"/>
                      <a:pt x="1555112" y="4955223"/>
                    </a:cubicBezTo>
                    <a:lnTo>
                      <a:pt x="1006478" y="4955223"/>
                    </a:lnTo>
                    <a:cubicBezTo>
                      <a:pt x="930725" y="4955223"/>
                      <a:pt x="869315" y="4893813"/>
                      <a:pt x="869315" y="4818060"/>
                    </a:cubicBezTo>
                    <a:lnTo>
                      <a:pt x="869315" y="3066418"/>
                    </a:lnTo>
                    <a:cubicBezTo>
                      <a:pt x="869315" y="2990665"/>
                      <a:pt x="930725" y="2929255"/>
                      <a:pt x="1006478" y="2929255"/>
                    </a:cubicBezTo>
                    <a:lnTo>
                      <a:pt x="1057275" y="2929255"/>
                    </a:lnTo>
                    <a:lnTo>
                      <a:pt x="1057275" y="2540850"/>
                    </a:lnTo>
                    <a:lnTo>
                      <a:pt x="1022670" y="2535569"/>
                    </a:lnTo>
                    <a:cubicBezTo>
                      <a:pt x="439033" y="2416140"/>
                      <a:pt x="0" y="1899738"/>
                      <a:pt x="0" y="1280795"/>
                    </a:cubicBezTo>
                    <a:cubicBezTo>
                      <a:pt x="0" y="573431"/>
                      <a:pt x="573431" y="0"/>
                      <a:pt x="1280795"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ounded Rectangle 9"/>
              <p:cNvSpPr/>
              <p:nvPr/>
            </p:nvSpPr>
            <p:spPr>
              <a:xfrm rot="18900000">
                <a:off x="7874657" y="3227143"/>
                <a:ext cx="184446" cy="1589505"/>
              </a:xfrm>
              <a:prstGeom prst="roundRect">
                <a:avLst>
                  <a:gd name="adj" fmla="val 3247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grpSp>
      <p:sp>
        <p:nvSpPr>
          <p:cNvPr id="11" name="Rectangle 10"/>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3920584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Where to Turn for Assistance</a:t>
            </a:r>
            <a:br>
              <a:rPr lang="en-US" dirty="0" smtClean="0"/>
            </a:b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pPr marL="0" indent="0">
              <a:buNone/>
            </a:pPr>
            <a:r>
              <a:rPr lang="en-US" dirty="0" smtClean="0"/>
              <a:t>		</a:t>
            </a:r>
          </a:p>
          <a:p>
            <a:endParaRPr lang="en-US" dirty="0"/>
          </a:p>
        </p:txBody>
      </p:sp>
    </p:spTree>
    <p:extLst>
      <p:ext uri="{BB962C8B-B14F-4D97-AF65-F5344CB8AC3E}">
        <p14:creationId xmlns:p14="http://schemas.microsoft.com/office/powerpoint/2010/main" val="2735139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69901" y="173951"/>
            <a:ext cx="10512424" cy="948858"/>
          </a:xfrm>
        </p:spPr>
        <p:txBody>
          <a:bodyPr/>
          <a:lstStyle/>
          <a:p>
            <a:r>
              <a:rPr lang="en-US" sz="4400" dirty="0" smtClean="0">
                <a:solidFill>
                  <a:schemeClr val="tx2"/>
                </a:solidFill>
              </a:rPr>
              <a:t>Where to Turn for Assistance</a:t>
            </a:r>
            <a:endParaRPr lang="en-US" sz="4400" dirty="0">
              <a:solidFill>
                <a:schemeClr val="tx2"/>
              </a:solidFill>
            </a:endParaRPr>
          </a:p>
        </p:txBody>
      </p:sp>
      <p:sp>
        <p:nvSpPr>
          <p:cNvPr id="6" name="Content Placeholder 5"/>
          <p:cNvSpPr>
            <a:spLocks noGrp="1"/>
          </p:cNvSpPr>
          <p:nvPr>
            <p:ph type="subTitle" idx="1"/>
          </p:nvPr>
        </p:nvSpPr>
        <p:spPr>
          <a:xfrm>
            <a:off x="909516" y="1977081"/>
            <a:ext cx="9070861" cy="2310369"/>
          </a:xfrm>
        </p:spPr>
        <p:txBody>
          <a:bodyPr/>
          <a:lstStyle/>
          <a:p>
            <a:pPr marL="0" indent="0">
              <a:buNone/>
            </a:pPr>
            <a:r>
              <a:rPr lang="en-US" dirty="0" smtClean="0">
                <a:solidFill>
                  <a:schemeClr val="tx1"/>
                </a:solidFill>
              </a:rPr>
              <a:t>Contact your Lead Organization</a:t>
            </a:r>
          </a:p>
          <a:p>
            <a:pPr marL="0" indent="0">
              <a:buNone/>
            </a:pPr>
            <a:endParaRPr lang="en-US" dirty="0" smtClean="0">
              <a:solidFill>
                <a:schemeClr val="tx1"/>
              </a:solidFill>
            </a:endParaRPr>
          </a:p>
          <a:p>
            <a:pPr marL="0" indent="0">
              <a:buNone/>
            </a:pPr>
            <a:r>
              <a:rPr lang="en-US" dirty="0" smtClean="0">
                <a:solidFill>
                  <a:schemeClr val="tx1"/>
                </a:solidFill>
              </a:rPr>
              <a:t>PRISM Support (DSHS Research and Data Analysis)</a:t>
            </a:r>
          </a:p>
          <a:p>
            <a:pPr marL="0" indent="0">
              <a:buNone/>
            </a:pPr>
            <a:r>
              <a:rPr lang="en-US" dirty="0"/>
              <a:t>	</a:t>
            </a:r>
            <a:r>
              <a:rPr lang="en-US" dirty="0">
                <a:hlinkClick r:id="rId3"/>
              </a:rPr>
              <a:t> </a:t>
            </a:r>
            <a:r>
              <a:rPr lang="en-US" dirty="0" smtClean="0">
                <a:hlinkClick r:id="rId3"/>
              </a:rPr>
              <a:t>prism.admin@dshs.wa.gov</a:t>
            </a:r>
            <a:endParaRPr lang="en-US" dirty="0" smtClean="0"/>
          </a:p>
          <a:p>
            <a:pPr marL="0" indent="0">
              <a:buNone/>
            </a:pPr>
            <a:endParaRPr lang="en-US" dirty="0"/>
          </a:p>
          <a:p>
            <a:pPr marL="0" indent="0">
              <a:buNone/>
            </a:pPr>
            <a:r>
              <a:rPr lang="en-US" dirty="0" smtClean="0">
                <a:solidFill>
                  <a:schemeClr val="tx1"/>
                </a:solidFill>
              </a:rPr>
              <a:t>Health Care Authority Health Home Program</a:t>
            </a:r>
          </a:p>
          <a:p>
            <a:pPr marL="0" indent="0">
              <a:buNone/>
            </a:pPr>
            <a:r>
              <a:rPr lang="en-US" dirty="0"/>
              <a:t>	</a:t>
            </a:r>
            <a:r>
              <a:rPr lang="en-US" dirty="0" smtClean="0">
                <a:hlinkClick r:id="rId4"/>
              </a:rPr>
              <a:t>healthhomes@HCA.wa.gov</a:t>
            </a:r>
            <a:endParaRPr lang="en-US" dirty="0" smtClean="0"/>
          </a:p>
          <a:p>
            <a:pPr marL="0" indent="0">
              <a:buNone/>
            </a:pPr>
            <a:endParaRPr lang="en-US" dirty="0"/>
          </a:p>
        </p:txBody>
      </p:sp>
    </p:spTree>
    <p:extLst>
      <p:ext uri="{BB962C8B-B14F-4D97-AF65-F5344CB8AC3E}">
        <p14:creationId xmlns:p14="http://schemas.microsoft.com/office/powerpoint/2010/main" val="41500069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Using PRISM </a:t>
            </a:r>
            <a:endParaRPr lang="en-US" dirty="0"/>
          </a:p>
        </p:txBody>
      </p:sp>
      <p:sp>
        <p:nvSpPr>
          <p:cNvPr id="3" name="Content Placeholder 2"/>
          <p:cNvSpPr>
            <a:spLocks noGrp="1"/>
          </p:cNvSpPr>
          <p:nvPr>
            <p:ph idx="1"/>
          </p:nvPr>
        </p:nvSpPr>
        <p:spPr/>
        <p:txBody>
          <a:bodyPr/>
          <a:lstStyle/>
          <a:p>
            <a:pPr marL="0" indent="0">
              <a:buNone/>
            </a:pPr>
            <a:r>
              <a:rPr lang="en-US" dirty="0" smtClean="0"/>
              <a:t> Let’s return </a:t>
            </a:r>
            <a:r>
              <a:rPr lang="en-US" dirty="0"/>
              <a:t>to our vignettes and begin our small group activity</a:t>
            </a:r>
          </a:p>
          <a:p>
            <a:pPr marL="0" indent="0">
              <a:buNone/>
            </a:pPr>
            <a:endParaRPr lang="en-US" dirty="0"/>
          </a:p>
        </p:txBody>
      </p:sp>
      <p:sp>
        <p:nvSpPr>
          <p:cNvPr id="5" name="Rectangle 4"/>
          <p:cNvSpPr/>
          <p:nvPr/>
        </p:nvSpPr>
        <p:spPr>
          <a:xfrm>
            <a:off x="484386" y="2974086"/>
            <a:ext cx="1898536" cy="2415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Sacha</a:t>
            </a:r>
          </a:p>
        </p:txBody>
      </p:sp>
      <p:sp>
        <p:nvSpPr>
          <p:cNvPr id="6" name="Rectangle 5"/>
          <p:cNvSpPr/>
          <p:nvPr/>
        </p:nvSpPr>
        <p:spPr>
          <a:xfrm>
            <a:off x="2620657" y="2974083"/>
            <a:ext cx="1898536" cy="2415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Carmella </a:t>
            </a:r>
          </a:p>
        </p:txBody>
      </p:sp>
      <p:sp>
        <p:nvSpPr>
          <p:cNvPr id="7" name="Rectangle 6"/>
          <p:cNvSpPr/>
          <p:nvPr/>
        </p:nvSpPr>
        <p:spPr>
          <a:xfrm>
            <a:off x="4795342" y="2974084"/>
            <a:ext cx="1898536" cy="24158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Luchita</a:t>
            </a:r>
          </a:p>
        </p:txBody>
      </p:sp>
      <p:sp>
        <p:nvSpPr>
          <p:cNvPr id="8" name="Rectangle 7"/>
          <p:cNvSpPr/>
          <p:nvPr/>
        </p:nvSpPr>
        <p:spPr>
          <a:xfrm>
            <a:off x="6947072" y="2974083"/>
            <a:ext cx="1898536" cy="2415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Tom</a:t>
            </a:r>
          </a:p>
        </p:txBody>
      </p:sp>
      <p:sp>
        <p:nvSpPr>
          <p:cNvPr id="9" name="Rectangle 8"/>
          <p:cNvSpPr/>
          <p:nvPr/>
        </p:nvSpPr>
        <p:spPr>
          <a:xfrm>
            <a:off x="9100650" y="2974083"/>
            <a:ext cx="1898536" cy="2415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Jacob</a:t>
            </a:r>
          </a:p>
        </p:txBody>
      </p:sp>
      <p:grpSp>
        <p:nvGrpSpPr>
          <p:cNvPr id="10" name="Group 9"/>
          <p:cNvGrpSpPr>
            <a:grpSpLocks noChangeAspect="1"/>
          </p:cNvGrpSpPr>
          <p:nvPr/>
        </p:nvGrpSpPr>
        <p:grpSpPr>
          <a:xfrm>
            <a:off x="2873669" y="3669214"/>
            <a:ext cx="1370256" cy="1582722"/>
            <a:chOff x="2132185" y="2757750"/>
            <a:chExt cx="613876" cy="709061"/>
          </a:xfrm>
          <a:solidFill>
            <a:srgbClr val="C2BDD3"/>
          </a:solidFill>
        </p:grpSpPr>
        <p:sp>
          <p:nvSpPr>
            <p:cNvPr id="11" name="Freeform 10"/>
            <p:cNvSpPr>
              <a:spLocks/>
            </p:cNvSpPr>
            <p:nvPr/>
          </p:nvSpPr>
          <p:spPr bwMode="auto">
            <a:xfrm>
              <a:off x="2132185" y="3144009"/>
              <a:ext cx="613876" cy="322802"/>
            </a:xfrm>
            <a:custGeom>
              <a:avLst/>
              <a:gdLst>
                <a:gd name="T0" fmla="*/ 182 w 188"/>
                <a:gd name="T1" fmla="*/ 26 h 99"/>
                <a:gd name="T2" fmla="*/ 139 w 188"/>
                <a:gd name="T3" fmla="*/ 0 h 99"/>
                <a:gd name="T4" fmla="*/ 126 w 188"/>
                <a:gd name="T5" fmla="*/ 30 h 99"/>
                <a:gd name="T6" fmla="*/ 120 w 188"/>
                <a:gd name="T7" fmla="*/ 43 h 99"/>
                <a:gd name="T8" fmla="*/ 95 w 188"/>
                <a:gd name="T9" fmla="*/ 49 h 99"/>
                <a:gd name="T10" fmla="*/ 95 w 188"/>
                <a:gd name="T11" fmla="*/ 49 h 99"/>
                <a:gd name="T12" fmla="*/ 94 w 188"/>
                <a:gd name="T13" fmla="*/ 49 h 99"/>
                <a:gd name="T14" fmla="*/ 93 w 188"/>
                <a:gd name="T15" fmla="*/ 49 h 99"/>
                <a:gd name="T16" fmla="*/ 93 w 188"/>
                <a:gd name="T17" fmla="*/ 49 h 99"/>
                <a:gd name="T18" fmla="*/ 68 w 188"/>
                <a:gd name="T19" fmla="*/ 43 h 99"/>
                <a:gd name="T20" fmla="*/ 62 w 188"/>
                <a:gd name="T21" fmla="*/ 30 h 99"/>
                <a:gd name="T22" fmla="*/ 50 w 188"/>
                <a:gd name="T23" fmla="*/ 0 h 99"/>
                <a:gd name="T24" fmla="*/ 7 w 188"/>
                <a:gd name="T25" fmla="*/ 26 h 99"/>
                <a:gd name="T26" fmla="*/ 2 w 188"/>
                <a:gd name="T27" fmla="*/ 99 h 99"/>
                <a:gd name="T28" fmla="*/ 93 w 188"/>
                <a:gd name="T29" fmla="*/ 99 h 99"/>
                <a:gd name="T30" fmla="*/ 95 w 188"/>
                <a:gd name="T31" fmla="*/ 99 h 99"/>
                <a:gd name="T32" fmla="*/ 187 w 188"/>
                <a:gd name="T33" fmla="*/ 99 h 99"/>
                <a:gd name="T34" fmla="*/ 182 w 188"/>
                <a:gd name="T35"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99">
                  <a:moveTo>
                    <a:pt x="182" y="26"/>
                  </a:moveTo>
                  <a:cubicBezTo>
                    <a:pt x="176" y="16"/>
                    <a:pt x="159" y="11"/>
                    <a:pt x="139" y="0"/>
                  </a:cubicBezTo>
                  <a:cubicBezTo>
                    <a:pt x="135" y="10"/>
                    <a:pt x="129" y="25"/>
                    <a:pt x="126" y="30"/>
                  </a:cubicBezTo>
                  <a:cubicBezTo>
                    <a:pt x="123" y="38"/>
                    <a:pt x="120" y="43"/>
                    <a:pt x="120" y="43"/>
                  </a:cubicBezTo>
                  <a:cubicBezTo>
                    <a:pt x="120" y="43"/>
                    <a:pt x="111" y="48"/>
                    <a:pt x="95" y="49"/>
                  </a:cubicBezTo>
                  <a:cubicBezTo>
                    <a:pt x="95" y="49"/>
                    <a:pt x="95" y="49"/>
                    <a:pt x="95" y="49"/>
                  </a:cubicBezTo>
                  <a:cubicBezTo>
                    <a:pt x="95" y="49"/>
                    <a:pt x="95" y="49"/>
                    <a:pt x="94" y="49"/>
                  </a:cubicBezTo>
                  <a:cubicBezTo>
                    <a:pt x="94" y="49"/>
                    <a:pt x="94" y="49"/>
                    <a:pt x="93" y="49"/>
                  </a:cubicBezTo>
                  <a:cubicBezTo>
                    <a:pt x="93" y="49"/>
                    <a:pt x="93" y="49"/>
                    <a:pt x="93" y="49"/>
                  </a:cubicBezTo>
                  <a:cubicBezTo>
                    <a:pt x="78" y="48"/>
                    <a:pt x="68" y="43"/>
                    <a:pt x="68" y="43"/>
                  </a:cubicBezTo>
                  <a:cubicBezTo>
                    <a:pt x="68" y="43"/>
                    <a:pt x="66" y="38"/>
                    <a:pt x="62" y="30"/>
                  </a:cubicBezTo>
                  <a:cubicBezTo>
                    <a:pt x="60" y="25"/>
                    <a:pt x="54" y="10"/>
                    <a:pt x="50" y="0"/>
                  </a:cubicBezTo>
                  <a:cubicBezTo>
                    <a:pt x="30" y="10"/>
                    <a:pt x="12" y="16"/>
                    <a:pt x="7" y="26"/>
                  </a:cubicBezTo>
                  <a:cubicBezTo>
                    <a:pt x="0" y="36"/>
                    <a:pt x="2" y="99"/>
                    <a:pt x="2" y="99"/>
                  </a:cubicBezTo>
                  <a:cubicBezTo>
                    <a:pt x="93" y="99"/>
                    <a:pt x="93" y="99"/>
                    <a:pt x="93" y="99"/>
                  </a:cubicBezTo>
                  <a:cubicBezTo>
                    <a:pt x="95" y="99"/>
                    <a:pt x="95" y="99"/>
                    <a:pt x="95" y="99"/>
                  </a:cubicBezTo>
                  <a:cubicBezTo>
                    <a:pt x="187" y="99"/>
                    <a:pt x="187" y="99"/>
                    <a:pt x="187" y="99"/>
                  </a:cubicBezTo>
                  <a:cubicBezTo>
                    <a:pt x="187" y="99"/>
                    <a:pt x="188" y="36"/>
                    <a:pt x="182" y="2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12" name="Freeform 11"/>
            <p:cNvSpPr>
              <a:spLocks/>
            </p:cNvSpPr>
            <p:nvPr/>
          </p:nvSpPr>
          <p:spPr bwMode="auto">
            <a:xfrm>
              <a:off x="2261168" y="2757750"/>
              <a:ext cx="355910" cy="382121"/>
            </a:xfrm>
            <a:custGeom>
              <a:avLst/>
              <a:gdLst>
                <a:gd name="T0" fmla="*/ 95 w 109"/>
                <a:gd name="T1" fmla="*/ 91 h 117"/>
                <a:gd name="T2" fmla="*/ 104 w 109"/>
                <a:gd name="T3" fmla="*/ 52 h 117"/>
                <a:gd name="T4" fmla="*/ 100 w 109"/>
                <a:gd name="T5" fmla="*/ 24 h 117"/>
                <a:gd name="T6" fmla="*/ 72 w 109"/>
                <a:gd name="T7" fmla="*/ 2 h 117"/>
                <a:gd name="T8" fmla="*/ 57 w 109"/>
                <a:gd name="T9" fmla="*/ 1 h 117"/>
                <a:gd name="T10" fmla="*/ 54 w 109"/>
                <a:gd name="T11" fmla="*/ 1 h 117"/>
                <a:gd name="T12" fmla="*/ 51 w 109"/>
                <a:gd name="T13" fmla="*/ 1 h 117"/>
                <a:gd name="T14" fmla="*/ 37 w 109"/>
                <a:gd name="T15" fmla="*/ 2 h 117"/>
                <a:gd name="T16" fmla="*/ 9 w 109"/>
                <a:gd name="T17" fmla="*/ 24 h 117"/>
                <a:gd name="T18" fmla="*/ 4 w 109"/>
                <a:gd name="T19" fmla="*/ 52 h 117"/>
                <a:gd name="T20" fmla="*/ 14 w 109"/>
                <a:gd name="T21" fmla="*/ 91 h 117"/>
                <a:gd name="T22" fmla="*/ 0 w 109"/>
                <a:gd name="T23" fmla="*/ 111 h 117"/>
                <a:gd name="T24" fmla="*/ 27 w 109"/>
                <a:gd name="T25" fmla="*/ 116 h 117"/>
                <a:gd name="T26" fmla="*/ 38 w 109"/>
                <a:gd name="T27" fmla="*/ 113 h 117"/>
                <a:gd name="T28" fmla="*/ 37 w 109"/>
                <a:gd name="T29" fmla="*/ 101 h 117"/>
                <a:gd name="T30" fmla="*/ 25 w 109"/>
                <a:gd name="T31" fmla="*/ 82 h 117"/>
                <a:gd name="T32" fmla="*/ 26 w 109"/>
                <a:gd name="T33" fmla="*/ 41 h 117"/>
                <a:gd name="T34" fmla="*/ 49 w 109"/>
                <a:gd name="T35" fmla="*/ 24 h 117"/>
                <a:gd name="T36" fmla="*/ 59 w 109"/>
                <a:gd name="T37" fmla="*/ 34 h 117"/>
                <a:gd name="T38" fmla="*/ 83 w 109"/>
                <a:gd name="T39" fmla="*/ 41 h 117"/>
                <a:gd name="T40" fmla="*/ 83 w 109"/>
                <a:gd name="T41" fmla="*/ 82 h 117"/>
                <a:gd name="T42" fmla="*/ 71 w 109"/>
                <a:gd name="T43" fmla="*/ 101 h 117"/>
                <a:gd name="T44" fmla="*/ 70 w 109"/>
                <a:gd name="T45" fmla="*/ 113 h 117"/>
                <a:gd name="T46" fmla="*/ 81 w 109"/>
                <a:gd name="T47" fmla="*/ 116 h 117"/>
                <a:gd name="T48" fmla="*/ 109 w 109"/>
                <a:gd name="T49" fmla="*/ 111 h 117"/>
                <a:gd name="T50" fmla="*/ 95 w 109"/>
                <a:gd name="T51" fmla="*/ 9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17">
                  <a:moveTo>
                    <a:pt x="95" y="91"/>
                  </a:moveTo>
                  <a:cubicBezTo>
                    <a:pt x="98" y="67"/>
                    <a:pt x="104" y="68"/>
                    <a:pt x="104" y="52"/>
                  </a:cubicBezTo>
                  <a:cubicBezTo>
                    <a:pt x="104" y="34"/>
                    <a:pt x="103" y="32"/>
                    <a:pt x="100" y="24"/>
                  </a:cubicBezTo>
                  <a:cubicBezTo>
                    <a:pt x="94" y="11"/>
                    <a:pt x="83" y="5"/>
                    <a:pt x="72" y="2"/>
                  </a:cubicBezTo>
                  <a:cubicBezTo>
                    <a:pt x="63" y="0"/>
                    <a:pt x="61" y="0"/>
                    <a:pt x="57" y="1"/>
                  </a:cubicBezTo>
                  <a:cubicBezTo>
                    <a:pt x="57" y="1"/>
                    <a:pt x="55" y="1"/>
                    <a:pt x="54" y="1"/>
                  </a:cubicBezTo>
                  <a:cubicBezTo>
                    <a:pt x="53" y="1"/>
                    <a:pt x="52" y="1"/>
                    <a:pt x="51" y="1"/>
                  </a:cubicBezTo>
                  <a:cubicBezTo>
                    <a:pt x="47" y="0"/>
                    <a:pt x="45" y="0"/>
                    <a:pt x="37" y="2"/>
                  </a:cubicBezTo>
                  <a:cubicBezTo>
                    <a:pt x="25" y="5"/>
                    <a:pt x="15" y="11"/>
                    <a:pt x="9" y="24"/>
                  </a:cubicBezTo>
                  <a:cubicBezTo>
                    <a:pt x="5" y="32"/>
                    <a:pt x="4" y="34"/>
                    <a:pt x="4" y="52"/>
                  </a:cubicBezTo>
                  <a:cubicBezTo>
                    <a:pt x="4" y="68"/>
                    <a:pt x="10" y="67"/>
                    <a:pt x="14" y="91"/>
                  </a:cubicBezTo>
                  <a:cubicBezTo>
                    <a:pt x="15" y="104"/>
                    <a:pt x="0" y="111"/>
                    <a:pt x="0" y="111"/>
                  </a:cubicBezTo>
                  <a:cubicBezTo>
                    <a:pt x="0" y="111"/>
                    <a:pt x="23" y="117"/>
                    <a:pt x="27" y="116"/>
                  </a:cubicBezTo>
                  <a:cubicBezTo>
                    <a:pt x="34" y="114"/>
                    <a:pt x="38" y="113"/>
                    <a:pt x="38" y="113"/>
                  </a:cubicBezTo>
                  <a:cubicBezTo>
                    <a:pt x="38" y="113"/>
                    <a:pt x="38" y="102"/>
                    <a:pt x="37" y="101"/>
                  </a:cubicBezTo>
                  <a:cubicBezTo>
                    <a:pt x="35" y="96"/>
                    <a:pt x="27" y="92"/>
                    <a:pt x="25" y="82"/>
                  </a:cubicBezTo>
                  <a:cubicBezTo>
                    <a:pt x="22" y="67"/>
                    <a:pt x="22" y="46"/>
                    <a:pt x="26" y="41"/>
                  </a:cubicBezTo>
                  <a:cubicBezTo>
                    <a:pt x="36" y="27"/>
                    <a:pt x="45" y="25"/>
                    <a:pt x="49" y="24"/>
                  </a:cubicBezTo>
                  <a:cubicBezTo>
                    <a:pt x="50" y="24"/>
                    <a:pt x="54" y="32"/>
                    <a:pt x="59" y="34"/>
                  </a:cubicBezTo>
                  <a:cubicBezTo>
                    <a:pt x="64" y="36"/>
                    <a:pt x="80" y="36"/>
                    <a:pt x="83" y="41"/>
                  </a:cubicBezTo>
                  <a:cubicBezTo>
                    <a:pt x="86" y="47"/>
                    <a:pt x="87" y="67"/>
                    <a:pt x="83" y="82"/>
                  </a:cubicBezTo>
                  <a:cubicBezTo>
                    <a:pt x="81" y="92"/>
                    <a:pt x="74" y="96"/>
                    <a:pt x="71" y="101"/>
                  </a:cubicBezTo>
                  <a:cubicBezTo>
                    <a:pt x="71" y="102"/>
                    <a:pt x="70" y="113"/>
                    <a:pt x="70" y="113"/>
                  </a:cubicBezTo>
                  <a:cubicBezTo>
                    <a:pt x="70" y="113"/>
                    <a:pt x="75" y="114"/>
                    <a:pt x="81" y="116"/>
                  </a:cubicBezTo>
                  <a:cubicBezTo>
                    <a:pt x="85" y="117"/>
                    <a:pt x="109" y="111"/>
                    <a:pt x="109" y="111"/>
                  </a:cubicBezTo>
                  <a:cubicBezTo>
                    <a:pt x="109" y="111"/>
                    <a:pt x="93" y="104"/>
                    <a:pt x="95" y="91"/>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13" name="Freeform 35"/>
            <p:cNvSpPr>
              <a:spLocks noEditPoints="1"/>
            </p:cNvSpPr>
            <p:nvPr/>
          </p:nvSpPr>
          <p:spPr bwMode="auto">
            <a:xfrm>
              <a:off x="2331173" y="2899509"/>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14" name="Group 13"/>
          <p:cNvGrpSpPr/>
          <p:nvPr/>
        </p:nvGrpSpPr>
        <p:grpSpPr>
          <a:xfrm>
            <a:off x="765705" y="3669214"/>
            <a:ext cx="1306464" cy="1582722"/>
            <a:chOff x="910305" y="3757058"/>
            <a:chExt cx="490617" cy="594360"/>
          </a:xfrm>
          <a:solidFill>
            <a:schemeClr val="accent1">
              <a:lumMod val="40000"/>
              <a:lumOff val="60000"/>
            </a:schemeClr>
          </a:solidFill>
        </p:grpSpPr>
        <p:grpSp>
          <p:nvGrpSpPr>
            <p:cNvPr id="15" name="Group 14"/>
            <p:cNvGrpSpPr/>
            <p:nvPr/>
          </p:nvGrpSpPr>
          <p:grpSpPr>
            <a:xfrm>
              <a:off x="1066919" y="4094646"/>
              <a:ext cx="177389" cy="78193"/>
              <a:chOff x="-873510" y="3738648"/>
              <a:chExt cx="177389" cy="78193"/>
            </a:xfrm>
            <a:grpFill/>
          </p:grpSpPr>
          <p:sp>
            <p:nvSpPr>
              <p:cNvPr id="18" name="Oval 17"/>
              <p:cNvSpPr>
                <a:spLocks noChangeAspect="1"/>
              </p:cNvSpPr>
              <p:nvPr/>
            </p:nvSpPr>
            <p:spPr>
              <a:xfrm>
                <a:off x="-802084" y="3782323"/>
                <a:ext cx="34517" cy="3451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19" name="Group 18"/>
              <p:cNvGrpSpPr/>
              <p:nvPr/>
            </p:nvGrpSpPr>
            <p:grpSpPr>
              <a:xfrm>
                <a:off x="-765861" y="3738648"/>
                <a:ext cx="69740" cy="59231"/>
                <a:chOff x="5230376" y="2607624"/>
                <a:chExt cx="69279" cy="58838"/>
              </a:xfrm>
              <a:grpFill/>
            </p:grpSpPr>
            <p:sp>
              <p:nvSpPr>
                <p:cNvPr id="25" name="Oval 24"/>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6" name="Oval 25"/>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7" name="Oval 26"/>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8" name="Oval 27"/>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nvGrpSpPr>
              <p:cNvPr id="20" name="Group 19"/>
              <p:cNvGrpSpPr/>
              <p:nvPr/>
            </p:nvGrpSpPr>
            <p:grpSpPr>
              <a:xfrm flipH="1">
                <a:off x="-873510" y="3738655"/>
                <a:ext cx="69740" cy="59231"/>
                <a:chOff x="5230376" y="2607624"/>
                <a:chExt cx="69279" cy="58838"/>
              </a:xfrm>
              <a:grpFill/>
            </p:grpSpPr>
            <p:sp>
              <p:nvSpPr>
                <p:cNvPr id="21" name="Oval 20"/>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2" name="Oval 21"/>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3" name="Oval 22"/>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4" name="Oval 23"/>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sp>
          <p:nvSpPr>
            <p:cNvPr id="16" name="Freeform 5"/>
            <p:cNvSpPr>
              <a:spLocks/>
            </p:cNvSpPr>
            <p:nvPr/>
          </p:nvSpPr>
          <p:spPr bwMode="auto">
            <a:xfrm>
              <a:off x="910305" y="4094763"/>
              <a:ext cx="490617" cy="256655"/>
            </a:xfrm>
            <a:custGeom>
              <a:avLst/>
              <a:gdLst>
                <a:gd name="T0" fmla="*/ 369 w 381"/>
                <a:gd name="T1" fmla="*/ 53 h 200"/>
                <a:gd name="T2" fmla="*/ 282 w 381"/>
                <a:gd name="T3" fmla="*/ 0 h 200"/>
                <a:gd name="T4" fmla="*/ 256 w 381"/>
                <a:gd name="T5" fmla="*/ 61 h 200"/>
                <a:gd name="T6" fmla="*/ 193 w 381"/>
                <a:gd name="T7" fmla="*/ 119 h 200"/>
                <a:gd name="T8" fmla="*/ 126 w 381"/>
                <a:gd name="T9" fmla="*/ 61 h 200"/>
                <a:gd name="T10" fmla="*/ 102 w 381"/>
                <a:gd name="T11" fmla="*/ 0 h 200"/>
                <a:gd name="T12" fmla="*/ 15 w 381"/>
                <a:gd name="T13" fmla="*/ 53 h 200"/>
                <a:gd name="T14" fmla="*/ 4 w 381"/>
                <a:gd name="T15" fmla="*/ 200 h 200"/>
                <a:gd name="T16" fmla="*/ 189 w 381"/>
                <a:gd name="T17" fmla="*/ 200 h 200"/>
                <a:gd name="T18" fmla="*/ 193 w 381"/>
                <a:gd name="T19" fmla="*/ 200 h 200"/>
                <a:gd name="T20" fmla="*/ 379 w 381"/>
                <a:gd name="T21" fmla="*/ 200 h 200"/>
                <a:gd name="T22" fmla="*/ 369 w 381"/>
                <a:gd name="T23" fmla="*/ 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00">
                  <a:moveTo>
                    <a:pt x="369" y="53"/>
                  </a:moveTo>
                  <a:cubicBezTo>
                    <a:pt x="357" y="32"/>
                    <a:pt x="322" y="22"/>
                    <a:pt x="282" y="0"/>
                  </a:cubicBezTo>
                  <a:cubicBezTo>
                    <a:pt x="274" y="20"/>
                    <a:pt x="260" y="50"/>
                    <a:pt x="256" y="61"/>
                  </a:cubicBezTo>
                  <a:cubicBezTo>
                    <a:pt x="241" y="97"/>
                    <a:pt x="193" y="119"/>
                    <a:pt x="193" y="119"/>
                  </a:cubicBezTo>
                  <a:cubicBezTo>
                    <a:pt x="193" y="119"/>
                    <a:pt x="137" y="94"/>
                    <a:pt x="126" y="61"/>
                  </a:cubicBezTo>
                  <a:cubicBezTo>
                    <a:pt x="123" y="50"/>
                    <a:pt x="110" y="20"/>
                    <a:pt x="102" y="0"/>
                  </a:cubicBezTo>
                  <a:cubicBezTo>
                    <a:pt x="61" y="20"/>
                    <a:pt x="25" y="32"/>
                    <a:pt x="15" y="53"/>
                  </a:cubicBezTo>
                  <a:cubicBezTo>
                    <a:pt x="0" y="73"/>
                    <a:pt x="4" y="200"/>
                    <a:pt x="4" y="200"/>
                  </a:cubicBezTo>
                  <a:cubicBezTo>
                    <a:pt x="189" y="200"/>
                    <a:pt x="189" y="200"/>
                    <a:pt x="189" y="200"/>
                  </a:cubicBezTo>
                  <a:cubicBezTo>
                    <a:pt x="193" y="200"/>
                    <a:pt x="193" y="200"/>
                    <a:pt x="193" y="200"/>
                  </a:cubicBezTo>
                  <a:cubicBezTo>
                    <a:pt x="379" y="200"/>
                    <a:pt x="379" y="200"/>
                    <a:pt x="379" y="200"/>
                  </a:cubicBezTo>
                  <a:cubicBezTo>
                    <a:pt x="379" y="200"/>
                    <a:pt x="381" y="73"/>
                    <a:pt x="36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17" name="Freeform 6"/>
            <p:cNvSpPr>
              <a:spLocks/>
            </p:cNvSpPr>
            <p:nvPr/>
          </p:nvSpPr>
          <p:spPr bwMode="auto">
            <a:xfrm>
              <a:off x="1022693" y="3757058"/>
              <a:ext cx="266381" cy="314470"/>
            </a:xfrm>
            <a:custGeom>
              <a:avLst/>
              <a:gdLst>
                <a:gd name="T0" fmla="*/ 197 w 207"/>
                <a:gd name="T1" fmla="*/ 65 h 245"/>
                <a:gd name="T2" fmla="*/ 170 w 207"/>
                <a:gd name="T3" fmla="*/ 33 h 245"/>
                <a:gd name="T4" fmla="*/ 140 w 207"/>
                <a:gd name="T5" fmla="*/ 8 h 245"/>
                <a:gd name="T6" fmla="*/ 112 w 207"/>
                <a:gd name="T7" fmla="*/ 0 h 245"/>
                <a:gd name="T8" fmla="*/ 97 w 207"/>
                <a:gd name="T9" fmla="*/ 4 h 245"/>
                <a:gd name="T10" fmla="*/ 67 w 207"/>
                <a:gd name="T11" fmla="*/ 8 h 245"/>
                <a:gd name="T12" fmla="*/ 38 w 207"/>
                <a:gd name="T13" fmla="*/ 25 h 245"/>
                <a:gd name="T14" fmla="*/ 9 w 207"/>
                <a:gd name="T15" fmla="*/ 57 h 245"/>
                <a:gd name="T16" fmla="*/ 8 w 207"/>
                <a:gd name="T17" fmla="*/ 85 h 245"/>
                <a:gd name="T18" fmla="*/ 0 w 207"/>
                <a:gd name="T19" fmla="*/ 128 h 245"/>
                <a:gd name="T20" fmla="*/ 15 w 207"/>
                <a:gd name="T21" fmla="*/ 178 h 245"/>
                <a:gd name="T22" fmla="*/ 17 w 207"/>
                <a:gd name="T23" fmla="*/ 226 h 245"/>
                <a:gd name="T24" fmla="*/ 25 w 207"/>
                <a:gd name="T25" fmla="*/ 238 h 245"/>
                <a:gd name="T26" fmla="*/ 32 w 207"/>
                <a:gd name="T27" fmla="*/ 245 h 245"/>
                <a:gd name="T28" fmla="*/ 48 w 207"/>
                <a:gd name="T29" fmla="*/ 239 h 245"/>
                <a:gd name="T30" fmla="*/ 71 w 207"/>
                <a:gd name="T31" fmla="*/ 233 h 245"/>
                <a:gd name="T32" fmla="*/ 69 w 207"/>
                <a:gd name="T33" fmla="*/ 209 h 245"/>
                <a:gd name="T34" fmla="*/ 44 w 207"/>
                <a:gd name="T35" fmla="*/ 170 h 245"/>
                <a:gd name="T36" fmla="*/ 44 w 207"/>
                <a:gd name="T37" fmla="*/ 87 h 245"/>
                <a:gd name="T38" fmla="*/ 87 w 207"/>
                <a:gd name="T39" fmla="*/ 69 h 245"/>
                <a:gd name="T40" fmla="*/ 103 w 207"/>
                <a:gd name="T41" fmla="*/ 54 h 245"/>
                <a:gd name="T42" fmla="*/ 140 w 207"/>
                <a:gd name="T43" fmla="*/ 72 h 245"/>
                <a:gd name="T44" fmla="*/ 162 w 207"/>
                <a:gd name="T45" fmla="*/ 87 h 245"/>
                <a:gd name="T46" fmla="*/ 162 w 207"/>
                <a:gd name="T47" fmla="*/ 170 h 245"/>
                <a:gd name="T48" fmla="*/ 138 w 207"/>
                <a:gd name="T49" fmla="*/ 209 h 245"/>
                <a:gd name="T50" fmla="*/ 136 w 207"/>
                <a:gd name="T51" fmla="*/ 233 h 245"/>
                <a:gd name="T52" fmla="*/ 158 w 207"/>
                <a:gd name="T53" fmla="*/ 239 h 245"/>
                <a:gd name="T54" fmla="*/ 174 w 207"/>
                <a:gd name="T55" fmla="*/ 245 h 245"/>
                <a:gd name="T56" fmla="*/ 187 w 207"/>
                <a:gd name="T57" fmla="*/ 231 h 245"/>
                <a:gd name="T58" fmla="*/ 197 w 207"/>
                <a:gd name="T59" fmla="*/ 168 h 245"/>
                <a:gd name="T60" fmla="*/ 207 w 207"/>
                <a:gd name="T61" fmla="*/ 134 h 245"/>
                <a:gd name="T62" fmla="*/ 199 w 207"/>
                <a:gd name="T63" fmla="*/ 90 h 245"/>
                <a:gd name="T64" fmla="*/ 197 w 207"/>
                <a:gd name="T65" fmla="*/ 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5">
                  <a:moveTo>
                    <a:pt x="197" y="65"/>
                  </a:moveTo>
                  <a:cubicBezTo>
                    <a:pt x="192" y="54"/>
                    <a:pt x="178" y="42"/>
                    <a:pt x="170" y="33"/>
                  </a:cubicBezTo>
                  <a:cubicBezTo>
                    <a:pt x="159" y="20"/>
                    <a:pt x="153" y="11"/>
                    <a:pt x="140" y="8"/>
                  </a:cubicBezTo>
                  <a:cubicBezTo>
                    <a:pt x="122" y="4"/>
                    <a:pt x="120" y="0"/>
                    <a:pt x="112" y="0"/>
                  </a:cubicBezTo>
                  <a:cubicBezTo>
                    <a:pt x="109" y="0"/>
                    <a:pt x="99" y="4"/>
                    <a:pt x="97" y="4"/>
                  </a:cubicBezTo>
                  <a:cubicBezTo>
                    <a:pt x="88" y="3"/>
                    <a:pt x="84" y="3"/>
                    <a:pt x="67" y="8"/>
                  </a:cubicBezTo>
                  <a:cubicBezTo>
                    <a:pt x="56" y="11"/>
                    <a:pt x="56" y="17"/>
                    <a:pt x="38" y="25"/>
                  </a:cubicBezTo>
                  <a:cubicBezTo>
                    <a:pt x="26" y="30"/>
                    <a:pt x="15" y="43"/>
                    <a:pt x="9" y="57"/>
                  </a:cubicBezTo>
                  <a:cubicBezTo>
                    <a:pt x="6" y="63"/>
                    <a:pt x="9" y="78"/>
                    <a:pt x="8" y="85"/>
                  </a:cubicBezTo>
                  <a:cubicBezTo>
                    <a:pt x="5" y="97"/>
                    <a:pt x="0" y="103"/>
                    <a:pt x="0" y="128"/>
                  </a:cubicBezTo>
                  <a:cubicBezTo>
                    <a:pt x="0" y="152"/>
                    <a:pt x="7" y="155"/>
                    <a:pt x="15" y="178"/>
                  </a:cubicBezTo>
                  <a:cubicBezTo>
                    <a:pt x="17" y="186"/>
                    <a:pt x="14" y="214"/>
                    <a:pt x="17" y="226"/>
                  </a:cubicBezTo>
                  <a:cubicBezTo>
                    <a:pt x="17" y="229"/>
                    <a:pt x="24" y="236"/>
                    <a:pt x="25" y="238"/>
                  </a:cubicBezTo>
                  <a:cubicBezTo>
                    <a:pt x="29" y="243"/>
                    <a:pt x="32" y="245"/>
                    <a:pt x="32" y="245"/>
                  </a:cubicBezTo>
                  <a:cubicBezTo>
                    <a:pt x="32" y="245"/>
                    <a:pt x="40" y="241"/>
                    <a:pt x="48" y="239"/>
                  </a:cubicBezTo>
                  <a:cubicBezTo>
                    <a:pt x="60" y="235"/>
                    <a:pt x="71" y="233"/>
                    <a:pt x="71" y="233"/>
                  </a:cubicBezTo>
                  <a:cubicBezTo>
                    <a:pt x="71" y="233"/>
                    <a:pt x="71" y="211"/>
                    <a:pt x="69" y="209"/>
                  </a:cubicBezTo>
                  <a:cubicBezTo>
                    <a:pt x="65" y="199"/>
                    <a:pt x="48" y="191"/>
                    <a:pt x="44" y="170"/>
                  </a:cubicBezTo>
                  <a:cubicBezTo>
                    <a:pt x="38" y="140"/>
                    <a:pt x="38" y="97"/>
                    <a:pt x="44" y="87"/>
                  </a:cubicBezTo>
                  <a:cubicBezTo>
                    <a:pt x="54" y="73"/>
                    <a:pt x="75" y="73"/>
                    <a:pt x="87" y="69"/>
                  </a:cubicBezTo>
                  <a:cubicBezTo>
                    <a:pt x="97" y="65"/>
                    <a:pt x="99" y="54"/>
                    <a:pt x="103" y="54"/>
                  </a:cubicBezTo>
                  <a:cubicBezTo>
                    <a:pt x="109" y="54"/>
                    <a:pt x="127" y="59"/>
                    <a:pt x="140" y="72"/>
                  </a:cubicBezTo>
                  <a:cubicBezTo>
                    <a:pt x="145" y="77"/>
                    <a:pt x="156" y="80"/>
                    <a:pt x="162" y="87"/>
                  </a:cubicBezTo>
                  <a:cubicBezTo>
                    <a:pt x="168" y="97"/>
                    <a:pt x="168" y="140"/>
                    <a:pt x="162" y="170"/>
                  </a:cubicBezTo>
                  <a:cubicBezTo>
                    <a:pt x="158" y="191"/>
                    <a:pt x="142" y="199"/>
                    <a:pt x="138" y="209"/>
                  </a:cubicBezTo>
                  <a:cubicBezTo>
                    <a:pt x="136" y="211"/>
                    <a:pt x="136" y="233"/>
                    <a:pt x="136" y="233"/>
                  </a:cubicBezTo>
                  <a:cubicBezTo>
                    <a:pt x="136" y="233"/>
                    <a:pt x="146" y="235"/>
                    <a:pt x="158" y="239"/>
                  </a:cubicBezTo>
                  <a:cubicBezTo>
                    <a:pt x="166" y="241"/>
                    <a:pt x="174" y="245"/>
                    <a:pt x="174" y="245"/>
                  </a:cubicBezTo>
                  <a:cubicBezTo>
                    <a:pt x="174" y="245"/>
                    <a:pt x="181" y="239"/>
                    <a:pt x="187" y="231"/>
                  </a:cubicBezTo>
                  <a:cubicBezTo>
                    <a:pt x="196" y="216"/>
                    <a:pt x="194" y="190"/>
                    <a:pt x="197" y="168"/>
                  </a:cubicBezTo>
                  <a:cubicBezTo>
                    <a:pt x="199" y="155"/>
                    <a:pt x="207" y="146"/>
                    <a:pt x="207" y="134"/>
                  </a:cubicBezTo>
                  <a:cubicBezTo>
                    <a:pt x="207" y="117"/>
                    <a:pt x="200" y="100"/>
                    <a:pt x="199" y="90"/>
                  </a:cubicBezTo>
                  <a:cubicBezTo>
                    <a:pt x="197" y="78"/>
                    <a:pt x="200" y="73"/>
                    <a:pt x="1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29" name="Group 28"/>
          <p:cNvGrpSpPr/>
          <p:nvPr/>
        </p:nvGrpSpPr>
        <p:grpSpPr>
          <a:xfrm>
            <a:off x="5017101" y="3640921"/>
            <a:ext cx="1317462" cy="1582722"/>
            <a:chOff x="-1034555" y="3401060"/>
            <a:chExt cx="494747" cy="594360"/>
          </a:xfrm>
          <a:solidFill>
            <a:schemeClr val="accent3">
              <a:lumMod val="40000"/>
              <a:lumOff val="60000"/>
            </a:schemeClr>
          </a:solidFill>
        </p:grpSpPr>
        <p:sp>
          <p:nvSpPr>
            <p:cNvPr id="30" name="Freeform 29"/>
            <p:cNvSpPr>
              <a:spLocks/>
            </p:cNvSpPr>
            <p:nvPr/>
          </p:nvSpPr>
          <p:spPr bwMode="auto">
            <a:xfrm>
              <a:off x="-1034555" y="3755241"/>
              <a:ext cx="494747" cy="240179"/>
            </a:xfrm>
            <a:custGeom>
              <a:avLst/>
              <a:gdLst>
                <a:gd name="T0" fmla="*/ 182 w 189"/>
                <a:gd name="T1" fmla="*/ 19 h 92"/>
                <a:gd name="T2" fmla="*/ 153 w 189"/>
                <a:gd name="T3" fmla="*/ 0 h 92"/>
                <a:gd name="T4" fmla="*/ 124 w 189"/>
                <a:gd name="T5" fmla="*/ 25 h 92"/>
                <a:gd name="T6" fmla="*/ 95 w 189"/>
                <a:gd name="T7" fmla="*/ 30 h 92"/>
                <a:gd name="T8" fmla="*/ 95 w 189"/>
                <a:gd name="T9" fmla="*/ 30 h 92"/>
                <a:gd name="T10" fmla="*/ 94 w 189"/>
                <a:gd name="T11" fmla="*/ 30 h 92"/>
                <a:gd name="T12" fmla="*/ 94 w 189"/>
                <a:gd name="T13" fmla="*/ 30 h 92"/>
                <a:gd name="T14" fmla="*/ 94 w 189"/>
                <a:gd name="T15" fmla="*/ 30 h 92"/>
                <a:gd name="T16" fmla="*/ 65 w 189"/>
                <a:gd name="T17" fmla="*/ 25 h 92"/>
                <a:gd name="T18" fmla="*/ 35 w 189"/>
                <a:gd name="T19" fmla="*/ 0 h 92"/>
                <a:gd name="T20" fmla="*/ 7 w 189"/>
                <a:gd name="T21" fmla="*/ 19 h 92"/>
                <a:gd name="T22" fmla="*/ 2 w 189"/>
                <a:gd name="T23" fmla="*/ 92 h 92"/>
                <a:gd name="T24" fmla="*/ 94 w 189"/>
                <a:gd name="T25" fmla="*/ 92 h 92"/>
                <a:gd name="T26" fmla="*/ 95 w 189"/>
                <a:gd name="T27" fmla="*/ 92 h 92"/>
                <a:gd name="T28" fmla="*/ 187 w 189"/>
                <a:gd name="T29" fmla="*/ 92 h 92"/>
                <a:gd name="T30" fmla="*/ 182 w 189"/>
                <a:gd name="T3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2">
                  <a:moveTo>
                    <a:pt x="182" y="19"/>
                  </a:moveTo>
                  <a:cubicBezTo>
                    <a:pt x="178" y="12"/>
                    <a:pt x="167" y="7"/>
                    <a:pt x="153" y="0"/>
                  </a:cubicBezTo>
                  <a:cubicBezTo>
                    <a:pt x="145" y="9"/>
                    <a:pt x="132" y="22"/>
                    <a:pt x="124" y="25"/>
                  </a:cubicBezTo>
                  <a:cubicBezTo>
                    <a:pt x="114" y="29"/>
                    <a:pt x="100" y="30"/>
                    <a:pt x="95" y="30"/>
                  </a:cubicBezTo>
                  <a:cubicBezTo>
                    <a:pt x="95" y="30"/>
                    <a:pt x="95" y="30"/>
                    <a:pt x="95" y="30"/>
                  </a:cubicBezTo>
                  <a:cubicBezTo>
                    <a:pt x="95" y="30"/>
                    <a:pt x="95" y="30"/>
                    <a:pt x="94" y="30"/>
                  </a:cubicBezTo>
                  <a:cubicBezTo>
                    <a:pt x="94" y="30"/>
                    <a:pt x="94" y="30"/>
                    <a:pt x="94" y="30"/>
                  </a:cubicBezTo>
                  <a:cubicBezTo>
                    <a:pt x="94" y="30"/>
                    <a:pt x="94" y="30"/>
                    <a:pt x="94" y="30"/>
                  </a:cubicBezTo>
                  <a:cubicBezTo>
                    <a:pt x="89" y="30"/>
                    <a:pt x="75" y="29"/>
                    <a:pt x="65" y="25"/>
                  </a:cubicBezTo>
                  <a:cubicBezTo>
                    <a:pt x="57" y="22"/>
                    <a:pt x="44" y="9"/>
                    <a:pt x="35" y="0"/>
                  </a:cubicBezTo>
                  <a:cubicBezTo>
                    <a:pt x="22" y="7"/>
                    <a:pt x="11" y="12"/>
                    <a:pt x="7" y="19"/>
                  </a:cubicBezTo>
                  <a:cubicBezTo>
                    <a:pt x="0" y="29"/>
                    <a:pt x="2" y="92"/>
                    <a:pt x="2" y="92"/>
                  </a:cubicBezTo>
                  <a:cubicBezTo>
                    <a:pt x="94" y="92"/>
                    <a:pt x="94" y="92"/>
                    <a:pt x="94" y="92"/>
                  </a:cubicBezTo>
                  <a:cubicBezTo>
                    <a:pt x="95" y="92"/>
                    <a:pt x="95" y="92"/>
                    <a:pt x="95" y="92"/>
                  </a:cubicBezTo>
                  <a:cubicBezTo>
                    <a:pt x="187" y="92"/>
                    <a:pt x="187" y="92"/>
                    <a:pt x="187" y="92"/>
                  </a:cubicBezTo>
                  <a:cubicBezTo>
                    <a:pt x="187" y="92"/>
                    <a:pt x="189" y="29"/>
                    <a:pt x="182" y="19"/>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1" name="Freeform 30"/>
            <p:cNvSpPr>
              <a:spLocks/>
            </p:cNvSpPr>
            <p:nvPr/>
          </p:nvSpPr>
          <p:spPr bwMode="auto">
            <a:xfrm>
              <a:off x="-922213" y="3401060"/>
              <a:ext cx="272277" cy="333152"/>
            </a:xfrm>
            <a:custGeom>
              <a:avLst/>
              <a:gdLst>
                <a:gd name="T0" fmla="*/ 103 w 104"/>
                <a:gd name="T1" fmla="*/ 63 h 127"/>
                <a:gd name="T2" fmla="*/ 98 w 104"/>
                <a:gd name="T3" fmla="*/ 30 h 127"/>
                <a:gd name="T4" fmla="*/ 78 w 104"/>
                <a:gd name="T5" fmla="*/ 6 h 127"/>
                <a:gd name="T6" fmla="*/ 70 w 104"/>
                <a:gd name="T7" fmla="*/ 1 h 127"/>
                <a:gd name="T8" fmla="*/ 58 w 104"/>
                <a:gd name="T9" fmla="*/ 0 h 127"/>
                <a:gd name="T10" fmla="*/ 58 w 104"/>
                <a:gd name="T11" fmla="*/ 0 h 127"/>
                <a:gd name="T12" fmla="*/ 55 w 104"/>
                <a:gd name="T13" fmla="*/ 0 h 127"/>
                <a:gd name="T14" fmla="*/ 55 w 104"/>
                <a:gd name="T15" fmla="*/ 0 h 127"/>
                <a:gd name="T16" fmla="*/ 52 w 104"/>
                <a:gd name="T17" fmla="*/ 0 h 127"/>
                <a:gd name="T18" fmla="*/ 49 w 104"/>
                <a:gd name="T19" fmla="*/ 0 h 127"/>
                <a:gd name="T20" fmla="*/ 49 w 104"/>
                <a:gd name="T21" fmla="*/ 0 h 127"/>
                <a:gd name="T22" fmla="*/ 46 w 104"/>
                <a:gd name="T23" fmla="*/ 0 h 127"/>
                <a:gd name="T24" fmla="*/ 46 w 104"/>
                <a:gd name="T25" fmla="*/ 0 h 127"/>
                <a:gd name="T26" fmla="*/ 46 w 104"/>
                <a:gd name="T27" fmla="*/ 0 h 127"/>
                <a:gd name="T28" fmla="*/ 34 w 104"/>
                <a:gd name="T29" fmla="*/ 2 h 127"/>
                <a:gd name="T30" fmla="*/ 6 w 104"/>
                <a:gd name="T31" fmla="*/ 30 h 127"/>
                <a:gd name="T32" fmla="*/ 1 w 104"/>
                <a:gd name="T33" fmla="*/ 63 h 127"/>
                <a:gd name="T34" fmla="*/ 2 w 104"/>
                <a:gd name="T35" fmla="*/ 111 h 127"/>
                <a:gd name="T36" fmla="*/ 4 w 104"/>
                <a:gd name="T37" fmla="*/ 127 h 127"/>
                <a:gd name="T38" fmla="*/ 25 w 104"/>
                <a:gd name="T39" fmla="*/ 116 h 127"/>
                <a:gd name="T40" fmla="*/ 36 w 104"/>
                <a:gd name="T41" fmla="*/ 113 h 127"/>
                <a:gd name="T42" fmla="*/ 35 w 104"/>
                <a:gd name="T43" fmla="*/ 101 h 127"/>
                <a:gd name="T44" fmla="*/ 23 w 104"/>
                <a:gd name="T45" fmla="*/ 82 h 127"/>
                <a:gd name="T46" fmla="*/ 23 w 104"/>
                <a:gd name="T47" fmla="*/ 41 h 127"/>
                <a:gd name="T48" fmla="*/ 26 w 104"/>
                <a:gd name="T49" fmla="*/ 36 h 127"/>
                <a:gd name="T50" fmla="*/ 42 w 104"/>
                <a:gd name="T51" fmla="*/ 36 h 127"/>
                <a:gd name="T52" fmla="*/ 52 w 104"/>
                <a:gd name="T53" fmla="*/ 36 h 127"/>
                <a:gd name="T54" fmla="*/ 62 w 104"/>
                <a:gd name="T55" fmla="*/ 36 h 127"/>
                <a:gd name="T56" fmla="*/ 78 w 104"/>
                <a:gd name="T57" fmla="*/ 36 h 127"/>
                <a:gd name="T58" fmla="*/ 81 w 104"/>
                <a:gd name="T59" fmla="*/ 41 h 127"/>
                <a:gd name="T60" fmla="*/ 81 w 104"/>
                <a:gd name="T61" fmla="*/ 82 h 127"/>
                <a:gd name="T62" fmla="*/ 69 w 104"/>
                <a:gd name="T63" fmla="*/ 101 h 127"/>
                <a:gd name="T64" fmla="*/ 68 w 104"/>
                <a:gd name="T65" fmla="*/ 113 h 127"/>
                <a:gd name="T66" fmla="*/ 79 w 104"/>
                <a:gd name="T67" fmla="*/ 116 h 127"/>
                <a:gd name="T68" fmla="*/ 100 w 104"/>
                <a:gd name="T69" fmla="*/ 127 h 127"/>
                <a:gd name="T70" fmla="*/ 102 w 104"/>
                <a:gd name="T71" fmla="*/ 111 h 127"/>
                <a:gd name="T72" fmla="*/ 103 w 104"/>
                <a:gd name="T73"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27">
                  <a:moveTo>
                    <a:pt x="103" y="63"/>
                  </a:moveTo>
                  <a:cubicBezTo>
                    <a:pt x="103" y="46"/>
                    <a:pt x="101" y="37"/>
                    <a:pt x="98" y="30"/>
                  </a:cubicBezTo>
                  <a:cubicBezTo>
                    <a:pt x="92" y="17"/>
                    <a:pt x="86" y="7"/>
                    <a:pt x="78" y="6"/>
                  </a:cubicBezTo>
                  <a:cubicBezTo>
                    <a:pt x="77" y="6"/>
                    <a:pt x="76" y="2"/>
                    <a:pt x="70" y="1"/>
                  </a:cubicBezTo>
                  <a:cubicBezTo>
                    <a:pt x="68" y="0"/>
                    <a:pt x="58" y="0"/>
                    <a:pt x="58" y="0"/>
                  </a:cubicBezTo>
                  <a:cubicBezTo>
                    <a:pt x="58" y="0"/>
                    <a:pt x="58" y="0"/>
                    <a:pt x="58" y="0"/>
                  </a:cubicBezTo>
                  <a:cubicBezTo>
                    <a:pt x="57" y="0"/>
                    <a:pt x="56" y="0"/>
                    <a:pt x="55" y="0"/>
                  </a:cubicBezTo>
                  <a:cubicBezTo>
                    <a:pt x="55" y="0"/>
                    <a:pt x="55" y="0"/>
                    <a:pt x="55" y="0"/>
                  </a:cubicBezTo>
                  <a:cubicBezTo>
                    <a:pt x="54" y="0"/>
                    <a:pt x="53" y="0"/>
                    <a:pt x="52" y="0"/>
                  </a:cubicBezTo>
                  <a:cubicBezTo>
                    <a:pt x="51" y="0"/>
                    <a:pt x="50" y="0"/>
                    <a:pt x="49" y="0"/>
                  </a:cubicBezTo>
                  <a:cubicBezTo>
                    <a:pt x="49" y="0"/>
                    <a:pt x="49" y="0"/>
                    <a:pt x="49" y="0"/>
                  </a:cubicBezTo>
                  <a:cubicBezTo>
                    <a:pt x="48" y="0"/>
                    <a:pt x="47" y="0"/>
                    <a:pt x="46" y="0"/>
                  </a:cubicBezTo>
                  <a:cubicBezTo>
                    <a:pt x="46" y="0"/>
                    <a:pt x="46" y="0"/>
                    <a:pt x="46" y="0"/>
                  </a:cubicBezTo>
                  <a:cubicBezTo>
                    <a:pt x="46" y="0"/>
                    <a:pt x="46" y="0"/>
                    <a:pt x="46" y="0"/>
                  </a:cubicBezTo>
                  <a:cubicBezTo>
                    <a:pt x="44" y="0"/>
                    <a:pt x="41" y="0"/>
                    <a:pt x="34" y="2"/>
                  </a:cubicBezTo>
                  <a:cubicBezTo>
                    <a:pt x="23" y="5"/>
                    <a:pt x="12" y="17"/>
                    <a:pt x="6" y="30"/>
                  </a:cubicBezTo>
                  <a:cubicBezTo>
                    <a:pt x="3" y="37"/>
                    <a:pt x="1" y="46"/>
                    <a:pt x="1" y="63"/>
                  </a:cubicBezTo>
                  <a:cubicBezTo>
                    <a:pt x="1" y="80"/>
                    <a:pt x="0" y="95"/>
                    <a:pt x="2" y="111"/>
                  </a:cubicBezTo>
                  <a:cubicBezTo>
                    <a:pt x="3" y="117"/>
                    <a:pt x="4" y="127"/>
                    <a:pt x="4" y="127"/>
                  </a:cubicBezTo>
                  <a:cubicBezTo>
                    <a:pt x="4" y="127"/>
                    <a:pt x="21" y="117"/>
                    <a:pt x="25" y="116"/>
                  </a:cubicBezTo>
                  <a:cubicBezTo>
                    <a:pt x="31" y="113"/>
                    <a:pt x="36" y="113"/>
                    <a:pt x="36" y="113"/>
                  </a:cubicBezTo>
                  <a:cubicBezTo>
                    <a:pt x="36" y="113"/>
                    <a:pt x="36" y="102"/>
                    <a:pt x="35" y="101"/>
                  </a:cubicBezTo>
                  <a:cubicBezTo>
                    <a:pt x="33" y="96"/>
                    <a:pt x="25" y="91"/>
                    <a:pt x="23" y="82"/>
                  </a:cubicBezTo>
                  <a:cubicBezTo>
                    <a:pt x="20" y="67"/>
                    <a:pt x="22" y="47"/>
                    <a:pt x="23" y="41"/>
                  </a:cubicBezTo>
                  <a:cubicBezTo>
                    <a:pt x="24" y="39"/>
                    <a:pt x="25" y="37"/>
                    <a:pt x="26" y="36"/>
                  </a:cubicBezTo>
                  <a:cubicBezTo>
                    <a:pt x="31" y="32"/>
                    <a:pt x="38" y="35"/>
                    <a:pt x="42" y="36"/>
                  </a:cubicBezTo>
                  <a:cubicBezTo>
                    <a:pt x="45" y="36"/>
                    <a:pt x="43" y="36"/>
                    <a:pt x="52" y="36"/>
                  </a:cubicBezTo>
                  <a:cubicBezTo>
                    <a:pt x="59" y="36"/>
                    <a:pt x="60" y="36"/>
                    <a:pt x="62" y="36"/>
                  </a:cubicBezTo>
                  <a:cubicBezTo>
                    <a:pt x="66" y="35"/>
                    <a:pt x="73" y="32"/>
                    <a:pt x="78" y="36"/>
                  </a:cubicBezTo>
                  <a:cubicBezTo>
                    <a:pt x="79" y="37"/>
                    <a:pt x="80" y="39"/>
                    <a:pt x="81" y="41"/>
                  </a:cubicBezTo>
                  <a:cubicBezTo>
                    <a:pt x="83" y="47"/>
                    <a:pt x="84" y="67"/>
                    <a:pt x="81" y="82"/>
                  </a:cubicBezTo>
                  <a:cubicBezTo>
                    <a:pt x="79" y="91"/>
                    <a:pt x="72" y="96"/>
                    <a:pt x="69" y="101"/>
                  </a:cubicBezTo>
                  <a:cubicBezTo>
                    <a:pt x="69" y="102"/>
                    <a:pt x="68" y="113"/>
                    <a:pt x="68" y="113"/>
                  </a:cubicBezTo>
                  <a:cubicBezTo>
                    <a:pt x="68" y="113"/>
                    <a:pt x="73" y="113"/>
                    <a:pt x="79" y="116"/>
                  </a:cubicBezTo>
                  <a:cubicBezTo>
                    <a:pt x="83" y="117"/>
                    <a:pt x="100" y="127"/>
                    <a:pt x="100" y="127"/>
                  </a:cubicBezTo>
                  <a:cubicBezTo>
                    <a:pt x="100" y="127"/>
                    <a:pt x="102" y="117"/>
                    <a:pt x="102" y="111"/>
                  </a:cubicBezTo>
                  <a:cubicBezTo>
                    <a:pt x="104" y="95"/>
                    <a:pt x="103" y="80"/>
                    <a:pt x="103" y="63"/>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2" name="Freeform 8"/>
            <p:cNvSpPr>
              <a:spLocks/>
            </p:cNvSpPr>
            <p:nvPr/>
          </p:nvSpPr>
          <p:spPr bwMode="auto">
            <a:xfrm>
              <a:off x="-891465" y="3726877"/>
              <a:ext cx="208566" cy="60517"/>
            </a:xfrm>
            <a:custGeom>
              <a:avLst/>
              <a:gdLst>
                <a:gd name="T0" fmla="*/ 83 w 162"/>
                <a:gd name="T1" fmla="*/ 47 h 47"/>
                <a:gd name="T2" fmla="*/ 0 w 162"/>
                <a:gd name="T3" fmla="*/ 4 h 47"/>
                <a:gd name="T4" fmla="*/ 4 w 162"/>
                <a:gd name="T5" fmla="*/ 1 h 47"/>
                <a:gd name="T6" fmla="*/ 83 w 162"/>
                <a:gd name="T7" fmla="*/ 43 h 47"/>
                <a:gd name="T8" fmla="*/ 158 w 162"/>
                <a:gd name="T9" fmla="*/ 0 h 47"/>
                <a:gd name="T10" fmla="*/ 162 w 162"/>
                <a:gd name="T11" fmla="*/ 2 h 47"/>
                <a:gd name="T12" fmla="*/ 83 w 16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2" h="47">
                  <a:moveTo>
                    <a:pt x="83" y="47"/>
                  </a:moveTo>
                  <a:cubicBezTo>
                    <a:pt x="36" y="47"/>
                    <a:pt x="2" y="6"/>
                    <a:pt x="0" y="4"/>
                  </a:cubicBezTo>
                  <a:cubicBezTo>
                    <a:pt x="4" y="1"/>
                    <a:pt x="4" y="1"/>
                    <a:pt x="4" y="1"/>
                  </a:cubicBezTo>
                  <a:cubicBezTo>
                    <a:pt x="4" y="2"/>
                    <a:pt x="38" y="43"/>
                    <a:pt x="83" y="43"/>
                  </a:cubicBezTo>
                  <a:cubicBezTo>
                    <a:pt x="127" y="43"/>
                    <a:pt x="158" y="1"/>
                    <a:pt x="158" y="0"/>
                  </a:cubicBezTo>
                  <a:cubicBezTo>
                    <a:pt x="162" y="2"/>
                    <a:pt x="162" y="2"/>
                    <a:pt x="162" y="2"/>
                  </a:cubicBezTo>
                  <a:cubicBezTo>
                    <a:pt x="160" y="4"/>
                    <a:pt x="129" y="47"/>
                    <a:pt x="8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33" name="Group 32"/>
          <p:cNvGrpSpPr>
            <a:grpSpLocks noChangeAspect="1"/>
          </p:cNvGrpSpPr>
          <p:nvPr/>
        </p:nvGrpSpPr>
        <p:grpSpPr>
          <a:xfrm>
            <a:off x="7214491" y="3606045"/>
            <a:ext cx="1334863" cy="1582722"/>
            <a:chOff x="5767098" y="3584646"/>
            <a:chExt cx="616635" cy="731133"/>
          </a:xfrm>
          <a:solidFill>
            <a:schemeClr val="accent4">
              <a:lumMod val="40000"/>
              <a:lumOff val="60000"/>
            </a:schemeClr>
          </a:solidFill>
        </p:grpSpPr>
        <p:grpSp>
          <p:nvGrpSpPr>
            <p:cNvPr id="34" name="Group 33"/>
            <p:cNvGrpSpPr/>
            <p:nvPr/>
          </p:nvGrpSpPr>
          <p:grpSpPr>
            <a:xfrm>
              <a:off x="5767098" y="3936418"/>
              <a:ext cx="616635" cy="379361"/>
              <a:chOff x="2937636" y="3455986"/>
              <a:chExt cx="616635" cy="379361"/>
            </a:xfrm>
            <a:grpFill/>
          </p:grpSpPr>
          <p:sp>
            <p:nvSpPr>
              <p:cNvPr id="37" name="Freeform 36"/>
              <p:cNvSpPr>
                <a:spLocks/>
              </p:cNvSpPr>
              <p:nvPr/>
            </p:nvSpPr>
            <p:spPr bwMode="auto">
              <a:xfrm>
                <a:off x="3140422" y="3455986"/>
                <a:ext cx="97945" cy="136571"/>
              </a:xfrm>
              <a:custGeom>
                <a:avLst/>
                <a:gdLst>
                  <a:gd name="T0" fmla="*/ 10 w 30"/>
                  <a:gd name="T1" fmla="*/ 14 h 42"/>
                  <a:gd name="T2" fmla="*/ 7 w 30"/>
                  <a:gd name="T3" fmla="*/ 0 h 42"/>
                  <a:gd name="T4" fmla="*/ 2 w 30"/>
                  <a:gd name="T5" fmla="*/ 2 h 42"/>
                  <a:gd name="T6" fmla="*/ 0 w 30"/>
                  <a:gd name="T7" fmla="*/ 18 h 42"/>
                  <a:gd name="T8" fmla="*/ 12 w 30"/>
                  <a:gd name="T9" fmla="*/ 42 h 42"/>
                  <a:gd name="T10" fmla="*/ 30 w 30"/>
                  <a:gd name="T11" fmla="*/ 30 h 42"/>
                  <a:gd name="T12" fmla="*/ 10 w 30"/>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14"/>
                    </a:moveTo>
                    <a:cubicBezTo>
                      <a:pt x="7" y="9"/>
                      <a:pt x="7" y="0"/>
                      <a:pt x="7" y="0"/>
                    </a:cubicBezTo>
                    <a:cubicBezTo>
                      <a:pt x="2" y="2"/>
                      <a:pt x="2" y="2"/>
                      <a:pt x="2" y="2"/>
                    </a:cubicBezTo>
                    <a:cubicBezTo>
                      <a:pt x="2" y="2"/>
                      <a:pt x="0" y="11"/>
                      <a:pt x="0" y="18"/>
                    </a:cubicBezTo>
                    <a:cubicBezTo>
                      <a:pt x="0" y="25"/>
                      <a:pt x="12" y="42"/>
                      <a:pt x="12" y="42"/>
                    </a:cubicBezTo>
                    <a:cubicBezTo>
                      <a:pt x="30" y="30"/>
                      <a:pt x="30" y="30"/>
                      <a:pt x="30" y="30"/>
                    </a:cubicBezTo>
                    <a:cubicBezTo>
                      <a:pt x="30" y="30"/>
                      <a:pt x="14" y="19"/>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8" name="Freeform 37"/>
              <p:cNvSpPr>
                <a:spLocks/>
              </p:cNvSpPr>
              <p:nvPr/>
            </p:nvSpPr>
            <p:spPr bwMode="auto">
              <a:xfrm>
                <a:off x="3253541" y="3455986"/>
                <a:ext cx="97945" cy="136571"/>
              </a:xfrm>
              <a:custGeom>
                <a:avLst/>
                <a:gdLst>
                  <a:gd name="T0" fmla="*/ 28 w 30"/>
                  <a:gd name="T1" fmla="*/ 2 h 42"/>
                  <a:gd name="T2" fmla="*/ 23 w 30"/>
                  <a:gd name="T3" fmla="*/ 0 h 42"/>
                  <a:gd name="T4" fmla="*/ 19 w 30"/>
                  <a:gd name="T5" fmla="*/ 14 h 42"/>
                  <a:gd name="T6" fmla="*/ 0 w 30"/>
                  <a:gd name="T7" fmla="*/ 30 h 42"/>
                  <a:gd name="T8" fmla="*/ 18 w 30"/>
                  <a:gd name="T9" fmla="*/ 42 h 42"/>
                  <a:gd name="T10" fmla="*/ 30 w 30"/>
                  <a:gd name="T11" fmla="*/ 18 h 42"/>
                  <a:gd name="T12" fmla="*/ 28 w 30"/>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8" y="2"/>
                    </a:moveTo>
                    <a:cubicBezTo>
                      <a:pt x="23" y="0"/>
                      <a:pt x="23" y="0"/>
                      <a:pt x="23" y="0"/>
                    </a:cubicBezTo>
                    <a:cubicBezTo>
                      <a:pt x="23" y="0"/>
                      <a:pt x="23" y="9"/>
                      <a:pt x="19" y="14"/>
                    </a:cubicBezTo>
                    <a:cubicBezTo>
                      <a:pt x="16" y="19"/>
                      <a:pt x="0" y="30"/>
                      <a:pt x="0" y="30"/>
                    </a:cubicBezTo>
                    <a:cubicBezTo>
                      <a:pt x="18" y="42"/>
                      <a:pt x="18" y="42"/>
                      <a:pt x="18" y="42"/>
                    </a:cubicBezTo>
                    <a:cubicBezTo>
                      <a:pt x="18" y="42"/>
                      <a:pt x="30" y="25"/>
                      <a:pt x="30" y="18"/>
                    </a:cubicBezTo>
                    <a:cubicBezTo>
                      <a:pt x="30" y="11"/>
                      <a:pt x="28" y="2"/>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9" name="Freeform 38"/>
              <p:cNvSpPr>
                <a:spLocks/>
              </p:cNvSpPr>
              <p:nvPr/>
            </p:nvSpPr>
            <p:spPr bwMode="auto">
              <a:xfrm>
                <a:off x="2937636" y="3501509"/>
                <a:ext cx="616635" cy="333838"/>
              </a:xfrm>
              <a:custGeom>
                <a:avLst/>
                <a:gdLst>
                  <a:gd name="T0" fmla="*/ 182 w 189"/>
                  <a:gd name="T1" fmla="*/ 29 h 102"/>
                  <a:gd name="T2" fmla="*/ 133 w 189"/>
                  <a:gd name="T3" fmla="*/ 0 h 102"/>
                  <a:gd name="T4" fmla="*/ 116 w 189"/>
                  <a:gd name="T5" fmla="*/ 34 h 102"/>
                  <a:gd name="T6" fmla="*/ 94 w 189"/>
                  <a:gd name="T7" fmla="*/ 19 h 102"/>
                  <a:gd name="T8" fmla="*/ 72 w 189"/>
                  <a:gd name="T9" fmla="*/ 34 h 102"/>
                  <a:gd name="T10" fmla="*/ 55 w 189"/>
                  <a:gd name="T11" fmla="*/ 0 h 102"/>
                  <a:gd name="T12" fmla="*/ 7 w 189"/>
                  <a:gd name="T13" fmla="*/ 29 h 102"/>
                  <a:gd name="T14" fmla="*/ 2 w 189"/>
                  <a:gd name="T15" fmla="*/ 102 h 102"/>
                  <a:gd name="T16" fmla="*/ 94 w 189"/>
                  <a:gd name="T17" fmla="*/ 102 h 102"/>
                  <a:gd name="T18" fmla="*/ 95 w 189"/>
                  <a:gd name="T19" fmla="*/ 102 h 102"/>
                  <a:gd name="T20" fmla="*/ 187 w 189"/>
                  <a:gd name="T21" fmla="*/ 102 h 102"/>
                  <a:gd name="T22" fmla="*/ 182 w 189"/>
                  <a:gd name="T2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2">
                    <a:moveTo>
                      <a:pt x="182" y="29"/>
                    </a:moveTo>
                    <a:cubicBezTo>
                      <a:pt x="176" y="19"/>
                      <a:pt x="155" y="13"/>
                      <a:pt x="133" y="0"/>
                    </a:cubicBezTo>
                    <a:cubicBezTo>
                      <a:pt x="132" y="12"/>
                      <a:pt x="116" y="34"/>
                      <a:pt x="116" y="34"/>
                    </a:cubicBezTo>
                    <a:cubicBezTo>
                      <a:pt x="94" y="19"/>
                      <a:pt x="94" y="19"/>
                      <a:pt x="94" y="19"/>
                    </a:cubicBezTo>
                    <a:cubicBezTo>
                      <a:pt x="72" y="34"/>
                      <a:pt x="72" y="34"/>
                      <a:pt x="72" y="34"/>
                    </a:cubicBezTo>
                    <a:cubicBezTo>
                      <a:pt x="72" y="34"/>
                      <a:pt x="57" y="12"/>
                      <a:pt x="55" y="0"/>
                    </a:cubicBezTo>
                    <a:cubicBezTo>
                      <a:pt x="33" y="12"/>
                      <a:pt x="13" y="19"/>
                      <a:pt x="7" y="29"/>
                    </a:cubicBezTo>
                    <a:cubicBezTo>
                      <a:pt x="0" y="39"/>
                      <a:pt x="2" y="102"/>
                      <a:pt x="2" y="102"/>
                    </a:cubicBezTo>
                    <a:cubicBezTo>
                      <a:pt x="94" y="102"/>
                      <a:pt x="94" y="102"/>
                      <a:pt x="94" y="102"/>
                    </a:cubicBezTo>
                    <a:cubicBezTo>
                      <a:pt x="95" y="102"/>
                      <a:pt x="95" y="102"/>
                      <a:pt x="95" y="102"/>
                    </a:cubicBezTo>
                    <a:cubicBezTo>
                      <a:pt x="187" y="102"/>
                      <a:pt x="187" y="102"/>
                      <a:pt x="187" y="102"/>
                    </a:cubicBezTo>
                    <a:cubicBezTo>
                      <a:pt x="187" y="102"/>
                      <a:pt x="189" y="39"/>
                      <a:pt x="18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sp>
          <p:nvSpPr>
            <p:cNvPr id="35" name="Freeform 34"/>
            <p:cNvSpPr>
              <a:spLocks/>
            </p:cNvSpPr>
            <p:nvPr/>
          </p:nvSpPr>
          <p:spPr bwMode="auto">
            <a:xfrm>
              <a:off x="5940915" y="3584646"/>
              <a:ext cx="273140" cy="238653"/>
            </a:xfrm>
            <a:custGeom>
              <a:avLst/>
              <a:gdLst>
                <a:gd name="T0" fmla="*/ 82 w 84"/>
                <a:gd name="T1" fmla="*/ 28 h 73"/>
                <a:gd name="T2" fmla="*/ 67 w 84"/>
                <a:gd name="T3" fmla="*/ 8 h 73"/>
                <a:gd name="T4" fmla="*/ 54 w 84"/>
                <a:gd name="T5" fmla="*/ 1 h 73"/>
                <a:gd name="T6" fmla="*/ 23 w 84"/>
                <a:gd name="T7" fmla="*/ 5 h 73"/>
                <a:gd name="T8" fmla="*/ 3 w 84"/>
                <a:gd name="T9" fmla="*/ 28 h 73"/>
                <a:gd name="T10" fmla="*/ 3 w 84"/>
                <a:gd name="T11" fmla="*/ 57 h 73"/>
                <a:gd name="T12" fmla="*/ 12 w 84"/>
                <a:gd name="T13" fmla="*/ 72 h 73"/>
                <a:gd name="T14" fmla="*/ 12 w 84"/>
                <a:gd name="T15" fmla="*/ 44 h 73"/>
                <a:gd name="T16" fmla="*/ 22 w 84"/>
                <a:gd name="T17" fmla="*/ 34 h 73"/>
                <a:gd name="T18" fmla="*/ 45 w 84"/>
                <a:gd name="T19" fmla="*/ 35 h 73"/>
                <a:gd name="T20" fmla="*/ 61 w 84"/>
                <a:gd name="T21" fmla="*/ 25 h 73"/>
                <a:gd name="T22" fmla="*/ 73 w 84"/>
                <a:gd name="T23" fmla="*/ 44 h 73"/>
                <a:gd name="T24" fmla="*/ 73 w 84"/>
                <a:gd name="T25" fmla="*/ 72 h 73"/>
                <a:gd name="T26" fmla="*/ 82 w 84"/>
                <a:gd name="T27" fmla="*/ 57 h 73"/>
                <a:gd name="T28" fmla="*/ 82 w 84"/>
                <a:gd name="T2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3">
                  <a:moveTo>
                    <a:pt x="82" y="28"/>
                  </a:moveTo>
                  <a:cubicBezTo>
                    <a:pt x="80" y="20"/>
                    <a:pt x="77" y="12"/>
                    <a:pt x="67" y="8"/>
                  </a:cubicBezTo>
                  <a:cubicBezTo>
                    <a:pt x="63" y="7"/>
                    <a:pt x="63" y="3"/>
                    <a:pt x="54" y="1"/>
                  </a:cubicBezTo>
                  <a:cubicBezTo>
                    <a:pt x="42" y="0"/>
                    <a:pt x="32" y="2"/>
                    <a:pt x="23" y="5"/>
                  </a:cubicBezTo>
                  <a:cubicBezTo>
                    <a:pt x="12" y="10"/>
                    <a:pt x="5" y="20"/>
                    <a:pt x="3" y="28"/>
                  </a:cubicBezTo>
                  <a:cubicBezTo>
                    <a:pt x="0" y="39"/>
                    <a:pt x="1" y="51"/>
                    <a:pt x="3" y="57"/>
                  </a:cubicBezTo>
                  <a:cubicBezTo>
                    <a:pt x="5" y="64"/>
                    <a:pt x="11" y="73"/>
                    <a:pt x="12" y="72"/>
                  </a:cubicBezTo>
                  <a:cubicBezTo>
                    <a:pt x="13" y="71"/>
                    <a:pt x="6" y="52"/>
                    <a:pt x="12" y="44"/>
                  </a:cubicBezTo>
                  <a:cubicBezTo>
                    <a:pt x="18" y="35"/>
                    <a:pt x="18" y="33"/>
                    <a:pt x="22" y="34"/>
                  </a:cubicBezTo>
                  <a:cubicBezTo>
                    <a:pt x="29" y="35"/>
                    <a:pt x="32" y="37"/>
                    <a:pt x="45" y="35"/>
                  </a:cubicBezTo>
                  <a:cubicBezTo>
                    <a:pt x="57" y="32"/>
                    <a:pt x="58" y="26"/>
                    <a:pt x="61" y="25"/>
                  </a:cubicBezTo>
                  <a:cubicBezTo>
                    <a:pt x="66" y="25"/>
                    <a:pt x="67" y="35"/>
                    <a:pt x="73" y="44"/>
                  </a:cubicBezTo>
                  <a:cubicBezTo>
                    <a:pt x="79" y="52"/>
                    <a:pt x="71" y="71"/>
                    <a:pt x="73" y="72"/>
                  </a:cubicBezTo>
                  <a:cubicBezTo>
                    <a:pt x="74" y="73"/>
                    <a:pt x="79" y="64"/>
                    <a:pt x="82" y="57"/>
                  </a:cubicBezTo>
                  <a:cubicBezTo>
                    <a:pt x="84" y="51"/>
                    <a:pt x="84" y="39"/>
                    <a:pt x="82" y="28"/>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36" name="Freeform 35"/>
            <p:cNvSpPr>
              <a:spLocks/>
            </p:cNvSpPr>
            <p:nvPr/>
          </p:nvSpPr>
          <p:spPr bwMode="auto">
            <a:xfrm>
              <a:off x="6015933" y="3847258"/>
              <a:ext cx="126914" cy="33108"/>
            </a:xfrm>
            <a:custGeom>
              <a:avLst/>
              <a:gdLst>
                <a:gd name="T0" fmla="*/ 38 w 39"/>
                <a:gd name="T1" fmla="*/ 5 h 10"/>
                <a:gd name="T2" fmla="*/ 31 w 39"/>
                <a:gd name="T3" fmla="*/ 2 h 10"/>
                <a:gd name="T4" fmla="*/ 20 w 39"/>
                <a:gd name="T5" fmla="*/ 1 h 10"/>
                <a:gd name="T6" fmla="*/ 7 w 39"/>
                <a:gd name="T7" fmla="*/ 2 h 10"/>
                <a:gd name="T8" fmla="*/ 1 w 39"/>
                <a:gd name="T9" fmla="*/ 5 h 10"/>
                <a:gd name="T10" fmla="*/ 7 w 39"/>
                <a:gd name="T11" fmla="*/ 10 h 10"/>
                <a:gd name="T12" fmla="*/ 18 w 39"/>
                <a:gd name="T13" fmla="*/ 7 h 10"/>
                <a:gd name="T14" fmla="*/ 20 w 39"/>
                <a:gd name="T15" fmla="*/ 7 h 10"/>
                <a:gd name="T16" fmla="*/ 21 w 39"/>
                <a:gd name="T17" fmla="*/ 7 h 10"/>
                <a:gd name="T18" fmla="*/ 31 w 39"/>
                <a:gd name="T19" fmla="*/ 10 h 10"/>
                <a:gd name="T20" fmla="*/ 38 w 39"/>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
                  <a:moveTo>
                    <a:pt x="38" y="5"/>
                  </a:moveTo>
                  <a:cubicBezTo>
                    <a:pt x="37" y="5"/>
                    <a:pt x="35" y="4"/>
                    <a:pt x="31" y="2"/>
                  </a:cubicBezTo>
                  <a:cubicBezTo>
                    <a:pt x="28" y="0"/>
                    <a:pt x="20" y="1"/>
                    <a:pt x="20" y="1"/>
                  </a:cubicBezTo>
                  <a:cubicBezTo>
                    <a:pt x="20" y="1"/>
                    <a:pt x="11" y="0"/>
                    <a:pt x="7" y="2"/>
                  </a:cubicBezTo>
                  <a:cubicBezTo>
                    <a:pt x="4" y="4"/>
                    <a:pt x="2" y="5"/>
                    <a:pt x="1" y="5"/>
                  </a:cubicBezTo>
                  <a:cubicBezTo>
                    <a:pt x="0" y="5"/>
                    <a:pt x="4" y="10"/>
                    <a:pt x="7" y="10"/>
                  </a:cubicBezTo>
                  <a:cubicBezTo>
                    <a:pt x="10" y="9"/>
                    <a:pt x="15" y="7"/>
                    <a:pt x="18" y="7"/>
                  </a:cubicBezTo>
                  <a:cubicBezTo>
                    <a:pt x="19" y="7"/>
                    <a:pt x="19" y="7"/>
                    <a:pt x="20" y="7"/>
                  </a:cubicBezTo>
                  <a:cubicBezTo>
                    <a:pt x="20" y="7"/>
                    <a:pt x="20" y="7"/>
                    <a:pt x="21" y="7"/>
                  </a:cubicBezTo>
                  <a:cubicBezTo>
                    <a:pt x="23" y="7"/>
                    <a:pt x="28" y="9"/>
                    <a:pt x="31" y="10"/>
                  </a:cubicBezTo>
                  <a:cubicBezTo>
                    <a:pt x="34" y="10"/>
                    <a:pt x="39" y="5"/>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40" name="Group 39"/>
          <p:cNvGrpSpPr>
            <a:grpSpLocks noChangeAspect="1"/>
          </p:cNvGrpSpPr>
          <p:nvPr/>
        </p:nvGrpSpPr>
        <p:grpSpPr>
          <a:xfrm>
            <a:off x="9384846" y="3606045"/>
            <a:ext cx="1337848" cy="1582722"/>
            <a:chOff x="3173243" y="5193714"/>
            <a:chExt cx="618014" cy="731133"/>
          </a:xfrm>
          <a:solidFill>
            <a:srgbClr val="CBD6B3"/>
          </a:solidFill>
        </p:grpSpPr>
        <p:sp>
          <p:nvSpPr>
            <p:cNvPr id="41" name="Freeform 40"/>
            <p:cNvSpPr>
              <a:spLocks/>
            </p:cNvSpPr>
            <p:nvPr/>
          </p:nvSpPr>
          <p:spPr bwMode="auto">
            <a:xfrm>
              <a:off x="3173243" y="5581352"/>
              <a:ext cx="618014" cy="343495"/>
            </a:xfrm>
            <a:custGeom>
              <a:avLst/>
              <a:gdLst>
                <a:gd name="T0" fmla="*/ 182 w 189"/>
                <a:gd name="T1" fmla="*/ 32 h 105"/>
                <a:gd name="T2" fmla="*/ 129 w 189"/>
                <a:gd name="T3" fmla="*/ 1 h 105"/>
                <a:gd name="T4" fmla="*/ 128 w 189"/>
                <a:gd name="T5" fmla="*/ 0 h 105"/>
                <a:gd name="T6" fmla="*/ 103 w 189"/>
                <a:gd name="T7" fmla="*/ 14 h 105"/>
                <a:gd name="T8" fmla="*/ 98 w 189"/>
                <a:gd name="T9" fmla="*/ 14 h 105"/>
                <a:gd name="T10" fmla="*/ 94 w 189"/>
                <a:gd name="T11" fmla="*/ 14 h 105"/>
                <a:gd name="T12" fmla="*/ 91 w 189"/>
                <a:gd name="T13" fmla="*/ 14 h 105"/>
                <a:gd name="T14" fmla="*/ 86 w 189"/>
                <a:gd name="T15" fmla="*/ 14 h 105"/>
                <a:gd name="T16" fmla="*/ 61 w 189"/>
                <a:gd name="T17" fmla="*/ 0 h 105"/>
                <a:gd name="T18" fmla="*/ 60 w 189"/>
                <a:gd name="T19" fmla="*/ 1 h 105"/>
                <a:gd name="T20" fmla="*/ 7 w 189"/>
                <a:gd name="T21" fmla="*/ 32 h 105"/>
                <a:gd name="T22" fmla="*/ 2 w 189"/>
                <a:gd name="T23" fmla="*/ 105 h 105"/>
                <a:gd name="T24" fmla="*/ 94 w 189"/>
                <a:gd name="T25" fmla="*/ 105 h 105"/>
                <a:gd name="T26" fmla="*/ 95 w 189"/>
                <a:gd name="T27" fmla="*/ 105 h 105"/>
                <a:gd name="T28" fmla="*/ 187 w 189"/>
                <a:gd name="T29" fmla="*/ 105 h 105"/>
                <a:gd name="T30" fmla="*/ 182 w 189"/>
                <a:gd name="T31"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105">
                  <a:moveTo>
                    <a:pt x="182" y="32"/>
                  </a:moveTo>
                  <a:cubicBezTo>
                    <a:pt x="176" y="21"/>
                    <a:pt x="153" y="15"/>
                    <a:pt x="129" y="1"/>
                  </a:cubicBezTo>
                  <a:cubicBezTo>
                    <a:pt x="129" y="1"/>
                    <a:pt x="128" y="1"/>
                    <a:pt x="128" y="0"/>
                  </a:cubicBezTo>
                  <a:cubicBezTo>
                    <a:pt x="122" y="6"/>
                    <a:pt x="113" y="14"/>
                    <a:pt x="103" y="14"/>
                  </a:cubicBezTo>
                  <a:cubicBezTo>
                    <a:pt x="101" y="14"/>
                    <a:pt x="99" y="14"/>
                    <a:pt x="98" y="14"/>
                  </a:cubicBezTo>
                  <a:cubicBezTo>
                    <a:pt x="98" y="14"/>
                    <a:pt x="98" y="14"/>
                    <a:pt x="94" y="14"/>
                  </a:cubicBezTo>
                  <a:cubicBezTo>
                    <a:pt x="91" y="14"/>
                    <a:pt x="91" y="14"/>
                    <a:pt x="91" y="14"/>
                  </a:cubicBezTo>
                  <a:cubicBezTo>
                    <a:pt x="90" y="14"/>
                    <a:pt x="88" y="14"/>
                    <a:pt x="86" y="14"/>
                  </a:cubicBezTo>
                  <a:cubicBezTo>
                    <a:pt x="76" y="14"/>
                    <a:pt x="67" y="6"/>
                    <a:pt x="61" y="0"/>
                  </a:cubicBezTo>
                  <a:cubicBezTo>
                    <a:pt x="61" y="1"/>
                    <a:pt x="60" y="1"/>
                    <a:pt x="60" y="1"/>
                  </a:cubicBezTo>
                  <a:cubicBezTo>
                    <a:pt x="36" y="14"/>
                    <a:pt x="13" y="21"/>
                    <a:pt x="7" y="32"/>
                  </a:cubicBezTo>
                  <a:cubicBezTo>
                    <a:pt x="0" y="42"/>
                    <a:pt x="2" y="105"/>
                    <a:pt x="2" y="105"/>
                  </a:cubicBezTo>
                  <a:cubicBezTo>
                    <a:pt x="94" y="105"/>
                    <a:pt x="94" y="105"/>
                    <a:pt x="94" y="105"/>
                  </a:cubicBezTo>
                  <a:cubicBezTo>
                    <a:pt x="95" y="105"/>
                    <a:pt x="95" y="105"/>
                    <a:pt x="95" y="105"/>
                  </a:cubicBezTo>
                  <a:cubicBezTo>
                    <a:pt x="187" y="105"/>
                    <a:pt x="187" y="105"/>
                    <a:pt x="187" y="105"/>
                  </a:cubicBezTo>
                  <a:cubicBezTo>
                    <a:pt x="187" y="105"/>
                    <a:pt x="189" y="42"/>
                    <a:pt x="182" y="3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nvGrpSpPr>
            <p:cNvPr id="42" name="Group 41"/>
            <p:cNvGrpSpPr/>
            <p:nvPr/>
          </p:nvGrpSpPr>
          <p:grpSpPr>
            <a:xfrm>
              <a:off x="3342921" y="5193714"/>
              <a:ext cx="277279" cy="231754"/>
              <a:chOff x="8261213" y="1675681"/>
              <a:chExt cx="277279" cy="231754"/>
            </a:xfrm>
            <a:grpFill/>
          </p:grpSpPr>
          <p:sp>
            <p:nvSpPr>
              <p:cNvPr id="43" name="Freeform 35"/>
              <p:cNvSpPr>
                <a:spLocks noEditPoints="1"/>
              </p:cNvSpPr>
              <p:nvPr/>
            </p:nvSpPr>
            <p:spPr bwMode="auto">
              <a:xfrm>
                <a:off x="8296040" y="1831234"/>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44" name="Freeform 43"/>
              <p:cNvSpPr>
                <a:spLocks/>
              </p:cNvSpPr>
              <p:nvPr/>
            </p:nvSpPr>
            <p:spPr bwMode="auto">
              <a:xfrm>
                <a:off x="8261213" y="1675681"/>
                <a:ext cx="277279" cy="219340"/>
              </a:xfrm>
              <a:custGeom>
                <a:avLst/>
                <a:gdLst>
                  <a:gd name="T0" fmla="*/ 83 w 85"/>
                  <a:gd name="T1" fmla="*/ 31 h 67"/>
                  <a:gd name="T2" fmla="*/ 74 w 85"/>
                  <a:gd name="T3" fmla="*/ 12 h 67"/>
                  <a:gd name="T4" fmla="*/ 69 w 85"/>
                  <a:gd name="T5" fmla="*/ 10 h 67"/>
                  <a:gd name="T6" fmla="*/ 65 w 85"/>
                  <a:gd name="T7" fmla="*/ 5 h 67"/>
                  <a:gd name="T8" fmla="*/ 60 w 85"/>
                  <a:gd name="T9" fmla="*/ 4 h 67"/>
                  <a:gd name="T10" fmla="*/ 56 w 85"/>
                  <a:gd name="T11" fmla="*/ 2 h 67"/>
                  <a:gd name="T12" fmla="*/ 51 w 85"/>
                  <a:gd name="T13" fmla="*/ 2 h 67"/>
                  <a:gd name="T14" fmla="*/ 48 w 85"/>
                  <a:gd name="T15" fmla="*/ 1 h 67"/>
                  <a:gd name="T16" fmla="*/ 45 w 85"/>
                  <a:gd name="T17" fmla="*/ 2 h 67"/>
                  <a:gd name="T18" fmla="*/ 43 w 85"/>
                  <a:gd name="T19" fmla="*/ 1 h 67"/>
                  <a:gd name="T20" fmla="*/ 42 w 85"/>
                  <a:gd name="T21" fmla="*/ 0 h 67"/>
                  <a:gd name="T22" fmla="*/ 38 w 85"/>
                  <a:gd name="T23" fmla="*/ 1 h 67"/>
                  <a:gd name="T24" fmla="*/ 36 w 85"/>
                  <a:gd name="T25" fmla="*/ 3 h 67"/>
                  <a:gd name="T26" fmla="*/ 32 w 85"/>
                  <a:gd name="T27" fmla="*/ 2 h 67"/>
                  <a:gd name="T28" fmla="*/ 26 w 85"/>
                  <a:gd name="T29" fmla="*/ 4 h 67"/>
                  <a:gd name="T30" fmla="*/ 20 w 85"/>
                  <a:gd name="T31" fmla="*/ 5 h 67"/>
                  <a:gd name="T32" fmla="*/ 16 w 85"/>
                  <a:gd name="T33" fmla="*/ 10 h 67"/>
                  <a:gd name="T34" fmla="*/ 11 w 85"/>
                  <a:gd name="T35" fmla="*/ 12 h 67"/>
                  <a:gd name="T36" fmla="*/ 3 w 85"/>
                  <a:gd name="T37" fmla="*/ 31 h 67"/>
                  <a:gd name="T38" fmla="*/ 4 w 85"/>
                  <a:gd name="T39" fmla="*/ 60 h 67"/>
                  <a:gd name="T40" fmla="*/ 14 w 85"/>
                  <a:gd name="T41" fmla="*/ 62 h 67"/>
                  <a:gd name="T42" fmla="*/ 12 w 85"/>
                  <a:gd name="T43" fmla="*/ 47 h 67"/>
                  <a:gd name="T44" fmla="*/ 20 w 85"/>
                  <a:gd name="T45" fmla="*/ 28 h 67"/>
                  <a:gd name="T46" fmla="*/ 33 w 85"/>
                  <a:gd name="T47" fmla="*/ 31 h 67"/>
                  <a:gd name="T48" fmla="*/ 43 w 85"/>
                  <a:gd name="T49" fmla="*/ 32 h 67"/>
                  <a:gd name="T50" fmla="*/ 53 w 85"/>
                  <a:gd name="T51" fmla="*/ 31 h 67"/>
                  <a:gd name="T52" fmla="*/ 65 w 85"/>
                  <a:gd name="T53" fmla="*/ 28 h 67"/>
                  <a:gd name="T54" fmla="*/ 74 w 85"/>
                  <a:gd name="T55" fmla="*/ 47 h 67"/>
                  <a:gd name="T56" fmla="*/ 72 w 85"/>
                  <a:gd name="T57" fmla="*/ 62 h 67"/>
                  <a:gd name="T58" fmla="*/ 81 w 85"/>
                  <a:gd name="T59" fmla="*/ 60 h 67"/>
                  <a:gd name="T60" fmla="*/ 83 w 85"/>
                  <a:gd name="T6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67">
                    <a:moveTo>
                      <a:pt x="83" y="31"/>
                    </a:moveTo>
                    <a:cubicBezTo>
                      <a:pt x="82" y="25"/>
                      <a:pt x="80" y="17"/>
                      <a:pt x="74" y="12"/>
                    </a:cubicBezTo>
                    <a:cubicBezTo>
                      <a:pt x="73" y="11"/>
                      <a:pt x="71" y="11"/>
                      <a:pt x="69" y="10"/>
                    </a:cubicBezTo>
                    <a:cubicBezTo>
                      <a:pt x="68" y="9"/>
                      <a:pt x="67" y="5"/>
                      <a:pt x="65" y="5"/>
                    </a:cubicBezTo>
                    <a:cubicBezTo>
                      <a:pt x="62" y="3"/>
                      <a:pt x="61" y="4"/>
                      <a:pt x="60" y="4"/>
                    </a:cubicBezTo>
                    <a:cubicBezTo>
                      <a:pt x="57" y="3"/>
                      <a:pt x="58" y="2"/>
                      <a:pt x="56" y="2"/>
                    </a:cubicBezTo>
                    <a:cubicBezTo>
                      <a:pt x="54" y="2"/>
                      <a:pt x="54" y="2"/>
                      <a:pt x="51" y="2"/>
                    </a:cubicBezTo>
                    <a:cubicBezTo>
                      <a:pt x="48" y="1"/>
                      <a:pt x="48" y="1"/>
                      <a:pt x="48" y="1"/>
                    </a:cubicBezTo>
                    <a:cubicBezTo>
                      <a:pt x="46" y="1"/>
                      <a:pt x="45" y="2"/>
                      <a:pt x="45" y="2"/>
                    </a:cubicBezTo>
                    <a:cubicBezTo>
                      <a:pt x="45" y="2"/>
                      <a:pt x="43" y="1"/>
                      <a:pt x="43" y="1"/>
                    </a:cubicBezTo>
                    <a:cubicBezTo>
                      <a:pt x="43" y="1"/>
                      <a:pt x="42" y="0"/>
                      <a:pt x="42" y="0"/>
                    </a:cubicBezTo>
                    <a:cubicBezTo>
                      <a:pt x="42" y="0"/>
                      <a:pt x="40" y="1"/>
                      <a:pt x="38" y="1"/>
                    </a:cubicBezTo>
                    <a:cubicBezTo>
                      <a:pt x="36" y="3"/>
                      <a:pt x="36" y="3"/>
                      <a:pt x="36" y="3"/>
                    </a:cubicBezTo>
                    <a:cubicBezTo>
                      <a:pt x="33" y="3"/>
                      <a:pt x="34" y="2"/>
                      <a:pt x="32" y="2"/>
                    </a:cubicBezTo>
                    <a:cubicBezTo>
                      <a:pt x="29" y="3"/>
                      <a:pt x="29" y="3"/>
                      <a:pt x="26" y="4"/>
                    </a:cubicBezTo>
                    <a:cubicBezTo>
                      <a:pt x="25" y="4"/>
                      <a:pt x="23" y="3"/>
                      <a:pt x="20" y="5"/>
                    </a:cubicBezTo>
                    <a:cubicBezTo>
                      <a:pt x="19" y="5"/>
                      <a:pt x="18" y="9"/>
                      <a:pt x="16" y="10"/>
                    </a:cubicBezTo>
                    <a:cubicBezTo>
                      <a:pt x="14" y="11"/>
                      <a:pt x="13" y="11"/>
                      <a:pt x="11" y="12"/>
                    </a:cubicBezTo>
                    <a:cubicBezTo>
                      <a:pt x="6" y="17"/>
                      <a:pt x="4" y="25"/>
                      <a:pt x="3" y="31"/>
                    </a:cubicBezTo>
                    <a:cubicBezTo>
                      <a:pt x="0" y="42"/>
                      <a:pt x="2" y="54"/>
                      <a:pt x="4" y="60"/>
                    </a:cubicBezTo>
                    <a:cubicBezTo>
                      <a:pt x="6" y="67"/>
                      <a:pt x="12" y="63"/>
                      <a:pt x="14" y="62"/>
                    </a:cubicBezTo>
                    <a:cubicBezTo>
                      <a:pt x="15" y="61"/>
                      <a:pt x="10" y="55"/>
                      <a:pt x="12" y="47"/>
                    </a:cubicBezTo>
                    <a:cubicBezTo>
                      <a:pt x="14" y="36"/>
                      <a:pt x="14" y="32"/>
                      <a:pt x="20" y="28"/>
                    </a:cubicBezTo>
                    <a:cubicBezTo>
                      <a:pt x="21" y="28"/>
                      <a:pt x="30" y="31"/>
                      <a:pt x="33" y="31"/>
                    </a:cubicBezTo>
                    <a:cubicBezTo>
                      <a:pt x="36" y="32"/>
                      <a:pt x="39" y="32"/>
                      <a:pt x="43" y="32"/>
                    </a:cubicBezTo>
                    <a:cubicBezTo>
                      <a:pt x="47" y="32"/>
                      <a:pt x="50" y="32"/>
                      <a:pt x="53" y="31"/>
                    </a:cubicBezTo>
                    <a:cubicBezTo>
                      <a:pt x="56" y="31"/>
                      <a:pt x="65" y="28"/>
                      <a:pt x="65" y="28"/>
                    </a:cubicBezTo>
                    <a:cubicBezTo>
                      <a:pt x="71" y="32"/>
                      <a:pt x="72" y="36"/>
                      <a:pt x="74" y="47"/>
                    </a:cubicBezTo>
                    <a:cubicBezTo>
                      <a:pt x="75" y="55"/>
                      <a:pt x="71" y="61"/>
                      <a:pt x="72" y="62"/>
                    </a:cubicBezTo>
                    <a:cubicBezTo>
                      <a:pt x="73" y="63"/>
                      <a:pt x="79" y="67"/>
                      <a:pt x="81" y="60"/>
                    </a:cubicBezTo>
                    <a:cubicBezTo>
                      <a:pt x="84" y="54"/>
                      <a:pt x="85" y="42"/>
                      <a:pt x="83" y="31"/>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grpSp>
      <p:sp>
        <p:nvSpPr>
          <p:cNvPr id="45" name="Rectangle 4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760666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Work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Navigate and review the Excel spreadsheet to analyze your client’s use of services</a:t>
            </a:r>
          </a:p>
          <a:p>
            <a:r>
              <a:rPr lang="en-US" dirty="0" smtClean="0"/>
              <a:t>What is PRISM Risk </a:t>
            </a:r>
            <a:r>
              <a:rPr lang="en-US" dirty="0"/>
              <a:t>S</a:t>
            </a:r>
            <a:r>
              <a:rPr lang="en-US" dirty="0" smtClean="0"/>
              <a:t>core and IP Admit Risk </a:t>
            </a:r>
            <a:r>
              <a:rPr lang="en-US" dirty="0"/>
              <a:t>S</a:t>
            </a:r>
            <a:r>
              <a:rPr lang="en-US" dirty="0" smtClean="0"/>
              <a:t>core?</a:t>
            </a:r>
          </a:p>
          <a:p>
            <a:r>
              <a:rPr lang="en-US" dirty="0" smtClean="0"/>
              <a:t>What did you note about your client in reviewing the screens in PRISM?</a:t>
            </a:r>
          </a:p>
          <a:p>
            <a:r>
              <a:rPr lang="en-US" dirty="0" smtClean="0"/>
              <a:t>What issues or gaps in care* did you identify that you would like to discuss with your client?</a:t>
            </a:r>
          </a:p>
          <a:p>
            <a:pPr marL="0" indent="0" algn="ctr">
              <a:buNone/>
            </a:pPr>
            <a:endParaRPr lang="en-US" sz="1800" dirty="0"/>
          </a:p>
          <a:p>
            <a:pPr marL="0" indent="0" algn="ctr">
              <a:buNone/>
            </a:pPr>
            <a:r>
              <a:rPr lang="en-US" sz="2400" dirty="0" smtClean="0"/>
              <a:t>*Gaps in care means the </a:t>
            </a:r>
            <a:r>
              <a:rPr lang="en-US" sz="2400" dirty="0"/>
              <a:t>identification, </a:t>
            </a:r>
            <a:r>
              <a:rPr lang="en-US" sz="2400" dirty="0" smtClean="0"/>
              <a:t>coordination, </a:t>
            </a:r>
            <a:r>
              <a:rPr lang="en-US" sz="2400" dirty="0"/>
              <a:t>and processing of needed </a:t>
            </a:r>
            <a:r>
              <a:rPr lang="en-US" sz="2400" dirty="0" smtClean="0"/>
              <a:t>    referrals </a:t>
            </a:r>
            <a:r>
              <a:rPr lang="en-US" sz="2400" dirty="0"/>
              <a:t>to meet a client’s medical, behavioral </a:t>
            </a:r>
            <a:r>
              <a:rPr lang="en-US" sz="2400" dirty="0" smtClean="0"/>
              <a:t>health, </a:t>
            </a:r>
            <a:r>
              <a:rPr lang="en-US" sz="2400" dirty="0"/>
              <a:t>and social service needs.   </a:t>
            </a:r>
          </a:p>
          <a:p>
            <a:pPr marL="0" indent="0">
              <a:buNone/>
            </a:pPr>
            <a:endParaRPr lang="en-US" dirty="0"/>
          </a:p>
          <a:p>
            <a:pPr marL="0" indent="0">
              <a:buNone/>
            </a:pPr>
            <a:endParaRPr lang="en-US" dirty="0"/>
          </a:p>
        </p:txBody>
      </p:sp>
      <p:grpSp>
        <p:nvGrpSpPr>
          <p:cNvPr id="6" name="Group 5"/>
          <p:cNvGrpSpPr/>
          <p:nvPr/>
        </p:nvGrpSpPr>
        <p:grpSpPr>
          <a:xfrm>
            <a:off x="10137896" y="380531"/>
            <a:ext cx="932180" cy="932180"/>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611739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smtClean="0"/>
              <a:t>If you have used PRISM in the past which screens did you find most helpful?</a:t>
            </a:r>
          </a:p>
          <a:p>
            <a:pPr marL="0" indent="0">
              <a:buNone/>
            </a:pPr>
            <a:endParaRPr lang="en-US" sz="3600" dirty="0" smtClean="0"/>
          </a:p>
          <a:p>
            <a:pPr marL="0" indent="0">
              <a:buNone/>
            </a:pPr>
            <a:r>
              <a:rPr lang="en-US" sz="3600" dirty="0" smtClean="0"/>
              <a:t>Do </a:t>
            </a:r>
            <a:r>
              <a:rPr lang="en-US" sz="3600" dirty="0"/>
              <a:t>you have any questions?</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760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 Activation Measure</a:t>
            </a:r>
            <a:r>
              <a:rPr lang="en-US" baseline="30000" dirty="0" smtClean="0"/>
              <a:t>® </a:t>
            </a:r>
            <a:r>
              <a:rPr lang="en-US" dirty="0" smtClean="0"/>
              <a:t>Coaching and Action Plan Development </a:t>
            </a:r>
            <a:endParaRPr lang="en-US" dirty="0"/>
          </a:p>
        </p:txBody>
      </p:sp>
      <p:pic>
        <p:nvPicPr>
          <p:cNvPr id="6" name="Picture 5"/>
          <p:cNvPicPr>
            <a:picLocks/>
          </p:cNvPicPr>
          <p:nvPr/>
        </p:nvPicPr>
        <p:blipFill rotWithShape="1">
          <a:blip r:embed="rId3">
            <a:extLst>
              <a:ext uri="{28A0092B-C50C-407E-A947-70E740481C1C}">
                <a14:useLocalDpi xmlns:a14="http://schemas.microsoft.com/office/drawing/2010/main" val="0"/>
              </a:ext>
            </a:extLst>
          </a:blip>
          <a:srcRect t="12652"/>
          <a:stretch/>
        </p:blipFill>
        <p:spPr>
          <a:xfrm>
            <a:off x="2499803" y="1990725"/>
            <a:ext cx="7189218" cy="4178300"/>
          </a:xfrm>
          <a:prstGeom prst="rect">
            <a:avLst/>
          </a:prstGeom>
        </p:spPr>
      </p:pic>
      <p:sp>
        <p:nvSpPr>
          <p:cNvPr id="7" name="Rectangle 6"/>
          <p:cNvSpPr/>
          <p:nvPr/>
        </p:nvSpPr>
        <p:spPr>
          <a:xfrm>
            <a:off x="0" y="2348352"/>
            <a:ext cx="11506199" cy="3463047"/>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24842540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the </a:t>
            </a:r>
            <a:r>
              <a:rPr lang="en-US" dirty="0" smtClean="0"/>
              <a:t>Patient </a:t>
            </a:r>
            <a:r>
              <a:rPr lang="en-US" dirty="0"/>
              <a:t>Activation </a:t>
            </a:r>
            <a:r>
              <a:rPr lang="en-US" dirty="0" smtClean="0"/>
              <a:t>Measure</a:t>
            </a:r>
            <a:r>
              <a:rPr lang="en-US" baseline="30000" dirty="0"/>
              <a:t>®</a:t>
            </a:r>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The </a:t>
            </a:r>
            <a:r>
              <a:rPr lang="en-US" b="1" dirty="0">
                <a:solidFill>
                  <a:schemeClr val="accent1"/>
                </a:solidFill>
              </a:rPr>
              <a:t>PAM</a:t>
            </a:r>
            <a:r>
              <a:rPr lang="en-US" b="1" baseline="30000" dirty="0">
                <a:solidFill>
                  <a:schemeClr val="accent1"/>
                </a:solidFill>
              </a:rPr>
              <a:t>1</a:t>
            </a:r>
            <a:r>
              <a:rPr lang="en-US" b="1" dirty="0">
                <a:solidFill>
                  <a:schemeClr val="accent1"/>
                </a:solidFill>
              </a:rPr>
              <a:t> is a behavior measurement tool that </a:t>
            </a:r>
          </a:p>
          <a:p>
            <a:pPr marL="284163" indent="-284163">
              <a:spcBef>
                <a:spcPts val="800"/>
              </a:spcBef>
            </a:pPr>
            <a:r>
              <a:rPr lang="en-US" dirty="0"/>
              <a:t>Reliably measures activation and the behaviors that underlie activation</a:t>
            </a:r>
          </a:p>
          <a:p>
            <a:pPr marL="284163" indent="-284163">
              <a:spcBef>
                <a:spcPts val="800"/>
              </a:spcBef>
            </a:pPr>
            <a:r>
              <a:rPr lang="en-US" dirty="0"/>
              <a:t>Provides insight into how to improve unhealthy behaviors and grow/sustain healthy behaviors</a:t>
            </a:r>
          </a:p>
          <a:p>
            <a:pPr marL="284163" indent="-284163">
              <a:spcBef>
                <a:spcPts val="800"/>
              </a:spcBef>
            </a:pPr>
            <a:r>
              <a:rPr lang="en-US" dirty="0"/>
              <a:t>Allows us to improve activation levels /behaviors, lower medical spending and improve health</a:t>
            </a:r>
          </a:p>
          <a:p>
            <a:pPr marL="0" indent="0">
              <a:buNone/>
            </a:pPr>
            <a:endParaRPr lang="en-US" sz="1100" baseline="30000" dirty="0" smtClean="0"/>
          </a:p>
          <a:p>
            <a:pPr marL="0" indent="0">
              <a:buNone/>
            </a:pPr>
            <a:endParaRPr lang="en-US" sz="1100" baseline="30000" dirty="0"/>
          </a:p>
          <a:p>
            <a:pPr marL="0" indent="0">
              <a:buNone/>
            </a:pPr>
            <a:r>
              <a:rPr lang="en-US" sz="1100" baseline="30000" dirty="0" smtClean="0"/>
              <a:t>1 </a:t>
            </a:r>
            <a:r>
              <a:rPr lang="en-US" sz="1400" dirty="0"/>
              <a:t>All references to the Patient Activation Measure in this presentation are the property of Insignia Health (copy and trademark). </a:t>
            </a:r>
            <a:br>
              <a:rPr lang="en-US" sz="1400" dirty="0"/>
            </a:br>
            <a:r>
              <a:rPr lang="en-US" sz="1400" dirty="0"/>
              <a:t>  Parts of this presentation were adopted from Insignia Health training materials. </a:t>
            </a:r>
          </a:p>
          <a:p>
            <a:endParaRPr lang="en-US" dirty="0"/>
          </a:p>
        </p:txBody>
      </p:sp>
    </p:spTree>
    <p:extLst>
      <p:ext uri="{BB962C8B-B14F-4D97-AF65-F5344CB8AC3E}">
        <p14:creationId xmlns:p14="http://schemas.microsoft.com/office/powerpoint/2010/main" val="4099780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PAMs</a:t>
            </a:r>
          </a:p>
        </p:txBody>
      </p:sp>
      <p:sp>
        <p:nvSpPr>
          <p:cNvPr id="3" name="Content Placeholder 2"/>
          <p:cNvSpPr>
            <a:spLocks noGrp="1"/>
          </p:cNvSpPr>
          <p:nvPr>
            <p:ph idx="1"/>
          </p:nvPr>
        </p:nvSpPr>
        <p:spPr/>
        <p:txBody>
          <a:bodyPr/>
          <a:lstStyle/>
          <a:p>
            <a:r>
              <a:rPr lang="en-US" dirty="0"/>
              <a:t>Patient Activation Measure – </a:t>
            </a:r>
            <a:r>
              <a:rPr lang="en-US" dirty="0" smtClean="0"/>
              <a:t>PAM</a:t>
            </a:r>
            <a:r>
              <a:rPr lang="en-US" dirty="0"/>
              <a:t>®</a:t>
            </a:r>
            <a:endParaRPr lang="en-US" dirty="0" smtClean="0"/>
          </a:p>
          <a:p>
            <a:pPr lvl="1"/>
            <a:r>
              <a:rPr lang="en-US" dirty="0">
                <a:solidFill>
                  <a:schemeClr val="accent4"/>
                </a:solidFill>
              </a:rPr>
              <a:t>assesses the </a:t>
            </a:r>
            <a:r>
              <a:rPr lang="en-US" dirty="0" smtClean="0">
                <a:solidFill>
                  <a:schemeClr val="accent4"/>
                </a:solidFill>
              </a:rPr>
              <a:t>client’s </a:t>
            </a:r>
            <a:r>
              <a:rPr lang="en-US" dirty="0">
                <a:solidFill>
                  <a:schemeClr val="accent4"/>
                </a:solidFill>
              </a:rPr>
              <a:t>activation level </a:t>
            </a:r>
          </a:p>
          <a:p>
            <a:r>
              <a:rPr lang="en-US" dirty="0"/>
              <a:t>Caregiver Activation Measure – </a:t>
            </a:r>
            <a:r>
              <a:rPr lang="en-US" dirty="0" smtClean="0"/>
              <a:t>CAM</a:t>
            </a:r>
            <a:r>
              <a:rPr lang="en-US" dirty="0"/>
              <a:t>®</a:t>
            </a:r>
            <a:endParaRPr lang="en-US" dirty="0" smtClean="0"/>
          </a:p>
          <a:p>
            <a:pPr lvl="1"/>
            <a:r>
              <a:rPr lang="en-US" dirty="0">
                <a:solidFill>
                  <a:schemeClr val="accent4"/>
                </a:solidFill>
              </a:rPr>
              <a:t>assesses the caregiver’s activation level in caring for their client</a:t>
            </a:r>
          </a:p>
          <a:p>
            <a:r>
              <a:rPr lang="en-US" dirty="0"/>
              <a:t>Parent Patient Activation Measure – </a:t>
            </a:r>
            <a:r>
              <a:rPr lang="en-US" dirty="0" smtClean="0"/>
              <a:t>PPAM</a:t>
            </a:r>
            <a:r>
              <a:rPr lang="en-US" dirty="0"/>
              <a:t>®</a:t>
            </a:r>
            <a:endParaRPr lang="en-US" dirty="0" smtClean="0"/>
          </a:p>
          <a:p>
            <a:pPr lvl="1"/>
            <a:r>
              <a:rPr lang="en-US" dirty="0">
                <a:solidFill>
                  <a:schemeClr val="accent4"/>
                </a:solidFill>
              </a:rPr>
              <a:t>assesses the parent’s activation level in caring for their </a:t>
            </a:r>
            <a:r>
              <a:rPr lang="en-US" dirty="0" smtClean="0">
                <a:solidFill>
                  <a:schemeClr val="accent4"/>
                </a:solidFill>
              </a:rPr>
              <a:t>child</a:t>
            </a:r>
            <a:endParaRPr lang="en-US" dirty="0">
              <a:solidFill>
                <a:schemeClr val="accent4"/>
              </a:solidFill>
            </a:endParaRPr>
          </a:p>
          <a:p>
            <a:endParaRPr lang="en-US" dirty="0"/>
          </a:p>
        </p:txBody>
      </p:sp>
      <p:pic>
        <p:nvPicPr>
          <p:cNvPr id="1026" name="Picture 2" descr="http://s3-us-west-2.amazonaws.com/insignia/InsigniaHealth-Logo-PNG.PNG?mtime=201512161254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3368" y="4660523"/>
            <a:ext cx="4225925" cy="12910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1303050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Client Activation?	</a:t>
            </a:r>
            <a:endParaRPr lang="en-US" dirty="0"/>
          </a:p>
        </p:txBody>
      </p:sp>
      <p:sp>
        <p:nvSpPr>
          <p:cNvPr id="3" name="Content Placeholder 2"/>
          <p:cNvSpPr>
            <a:spLocks noGrp="1"/>
          </p:cNvSpPr>
          <p:nvPr>
            <p:ph idx="1"/>
          </p:nvPr>
        </p:nvSpPr>
        <p:spPr>
          <a:xfrm>
            <a:off x="469900" y="1600200"/>
            <a:ext cx="10735982" cy="4351338"/>
          </a:xfrm>
        </p:spPr>
        <p:txBody>
          <a:bodyPr/>
          <a:lstStyle/>
          <a:p>
            <a:pPr marL="0" indent="0">
              <a:buNone/>
            </a:pPr>
            <a:r>
              <a:rPr lang="en-US" b="1" dirty="0" smtClean="0">
                <a:solidFill>
                  <a:schemeClr val="accent1"/>
                </a:solidFill>
              </a:rPr>
              <a:t>Having the knowledge, skills, emotional support, and belief to:</a:t>
            </a:r>
          </a:p>
          <a:p>
            <a:r>
              <a:rPr lang="en-US" dirty="0" smtClean="0"/>
              <a:t>Self manage health </a:t>
            </a:r>
          </a:p>
          <a:p>
            <a:r>
              <a:rPr lang="en-US" dirty="0" smtClean="0"/>
              <a:t>Collaborate with providers</a:t>
            </a:r>
          </a:p>
          <a:p>
            <a:r>
              <a:rPr lang="en-US" dirty="0" smtClean="0"/>
              <a:t>Maintain function and prevent declines</a:t>
            </a:r>
          </a:p>
          <a:p>
            <a:r>
              <a:rPr lang="en-US" dirty="0" smtClean="0"/>
              <a:t>Access appropriate high quality care</a:t>
            </a:r>
          </a:p>
          <a:p>
            <a:endParaRPr lang="en-US" dirty="0"/>
          </a:p>
        </p:txBody>
      </p:sp>
    </p:spTree>
    <p:extLst>
      <p:ext uri="{BB962C8B-B14F-4D97-AF65-F5344CB8AC3E}">
        <p14:creationId xmlns:p14="http://schemas.microsoft.com/office/powerpoint/2010/main" val="1828399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Administering the PAM</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Emphasize that the tool is a </a:t>
            </a:r>
            <a:r>
              <a:rPr lang="en-US" b="1" dirty="0" smtClean="0"/>
              <a:t>health</a:t>
            </a:r>
            <a:r>
              <a:rPr lang="en-US" dirty="0" smtClean="0"/>
              <a:t> survey</a:t>
            </a:r>
          </a:p>
          <a:p>
            <a:pPr marL="0" indent="0">
              <a:spcAft>
                <a:spcPts val="1800"/>
              </a:spcAft>
              <a:buNone/>
            </a:pPr>
            <a:r>
              <a:rPr lang="en-US" dirty="0" smtClean="0"/>
              <a:t>It is all about helping the client</a:t>
            </a:r>
          </a:p>
          <a:p>
            <a:pPr marL="0" indent="0">
              <a:spcAft>
                <a:spcPts val="1800"/>
              </a:spcAft>
              <a:buNone/>
            </a:pPr>
            <a:r>
              <a:rPr lang="en-US" dirty="0" smtClean="0"/>
              <a:t>It is neither used to judge nor reduce or deny any benefits</a:t>
            </a:r>
          </a:p>
        </p:txBody>
      </p:sp>
      <p:cxnSp>
        <p:nvCxnSpPr>
          <p:cNvPr id="6" name="Straight Connector 5"/>
          <p:cNvCxnSpPr/>
          <p:nvPr/>
        </p:nvCxnSpPr>
        <p:spPr>
          <a:xfrm>
            <a:off x="457200" y="224850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08670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219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990725"/>
            <a:ext cx="11506200" cy="37719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a:t>Sample HAP for Jordan Larson</a:t>
            </a:r>
          </a:p>
        </p:txBody>
      </p:sp>
      <p:pic>
        <p:nvPicPr>
          <p:cNvPr id="4" name="Picture 3"/>
          <p:cNvPicPr>
            <a:picLocks noChangeAspect="1"/>
          </p:cNvPicPr>
          <p:nvPr/>
        </p:nvPicPr>
        <p:blipFill>
          <a:blip r:embed="rId3"/>
          <a:stretch>
            <a:fillRect/>
          </a:stretch>
        </p:blipFill>
        <p:spPr>
          <a:xfrm>
            <a:off x="1268181" y="1233487"/>
            <a:ext cx="9220200" cy="5286375"/>
          </a:xfrm>
          <a:prstGeom prst="rect">
            <a:avLst/>
          </a:prstGeom>
          <a:ln w="15875">
            <a:solidFill>
              <a:schemeClr val="accent4"/>
            </a:solidFill>
          </a:ln>
        </p:spPr>
      </p:pic>
    </p:spTree>
    <p:extLst>
      <p:ext uri="{BB962C8B-B14F-4D97-AF65-F5344CB8AC3E}">
        <p14:creationId xmlns:p14="http://schemas.microsoft.com/office/powerpoint/2010/main" val="859583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13 Question Survey </a:t>
            </a:r>
            <a:endParaRPr lang="en-US" dirty="0"/>
          </a:p>
        </p:txBody>
      </p:sp>
      <p:sp>
        <p:nvSpPr>
          <p:cNvPr id="3" name="Content Placeholder 2"/>
          <p:cNvSpPr>
            <a:spLocks noGrp="1"/>
          </p:cNvSpPr>
          <p:nvPr>
            <p:ph idx="1"/>
          </p:nvPr>
        </p:nvSpPr>
        <p:spPr>
          <a:xfrm>
            <a:off x="469900" y="1708257"/>
            <a:ext cx="10512862" cy="4351338"/>
          </a:xfrm>
        </p:spPr>
        <p:txBody>
          <a:bodyPr/>
          <a:lstStyle/>
          <a:p>
            <a:pPr marL="0" indent="0" algn="ctr">
              <a:buNone/>
            </a:pPr>
            <a:r>
              <a:rPr lang="en-US" sz="4800" b="1" dirty="0" smtClean="0">
                <a:solidFill>
                  <a:schemeClr val="accent1"/>
                </a:solidFill>
              </a:rPr>
              <a:t>Let’s review the 13 Patient Activation Measure Statements now</a:t>
            </a:r>
            <a:endParaRPr lang="en-US" sz="4800" b="1" dirty="0">
              <a:solidFill>
                <a:schemeClr val="accent1"/>
              </a:solidFill>
            </a:endParaRPr>
          </a:p>
          <a:p>
            <a:pPr marL="0" indent="0">
              <a:spcBef>
                <a:spcPts val="800"/>
              </a:spcBef>
              <a:buNone/>
            </a:pPr>
            <a:endParaRPr lang="en-US" sz="2400"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157119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a:t>
            </a:r>
            <a:r>
              <a:rPr lang="en-US" dirty="0" smtClean="0"/>
              <a:t>Tool</a:t>
            </a:r>
            <a:endParaRPr lang="en-US" dirty="0"/>
          </a:p>
        </p:txBody>
      </p:sp>
      <p:sp>
        <p:nvSpPr>
          <p:cNvPr id="3" name="Content Placeholder 2"/>
          <p:cNvSpPr>
            <a:spLocks noGrp="1"/>
          </p:cNvSpPr>
          <p:nvPr>
            <p:ph idx="1"/>
          </p:nvPr>
        </p:nvSpPr>
        <p:spPr/>
        <p:txBody>
          <a:bodyPr/>
          <a:lstStyle/>
          <a:p>
            <a:endParaRPr lang="en-US" dirty="0" smtClean="0"/>
          </a:p>
          <a:p>
            <a:r>
              <a:rPr lang="en-US" dirty="0" smtClean="0"/>
              <a:t>It </a:t>
            </a:r>
            <a:r>
              <a:rPr lang="en-US" dirty="0"/>
              <a:t>does not require a face-to-face contact to complete </a:t>
            </a:r>
          </a:p>
          <a:p>
            <a:r>
              <a:rPr lang="en-US" dirty="0"/>
              <a:t>This survey can be administered over the telephone </a:t>
            </a:r>
          </a:p>
          <a:p>
            <a:r>
              <a:rPr lang="en-US" dirty="0"/>
              <a:t>It could be mailed and completed in advance of the </a:t>
            </a:r>
            <a:r>
              <a:rPr lang="en-US" dirty="0" smtClean="0"/>
              <a:t/>
            </a:r>
            <a:br>
              <a:rPr lang="en-US" dirty="0" smtClean="0"/>
            </a:br>
            <a:r>
              <a:rPr lang="en-US" dirty="0" smtClean="0"/>
              <a:t>first </a:t>
            </a:r>
            <a:r>
              <a:rPr lang="en-US" dirty="0"/>
              <a:t>face-to-face </a:t>
            </a:r>
            <a:r>
              <a:rPr lang="en-US" dirty="0" smtClean="0"/>
              <a:t>visit</a:t>
            </a:r>
          </a:p>
          <a:p>
            <a:r>
              <a:rPr lang="en-US" dirty="0" smtClean="0"/>
              <a:t>Check with your Lead regarding their policies related to administering this and other assessments</a:t>
            </a:r>
            <a:endParaRPr lang="en-US" dirty="0"/>
          </a:p>
          <a:p>
            <a:endParaRPr lang="en-US" dirty="0"/>
          </a:p>
          <a:p>
            <a:endParaRPr lang="en-US" dirty="0"/>
          </a:p>
        </p:txBody>
      </p:sp>
    </p:spTree>
    <p:extLst>
      <p:ext uri="{BB962C8B-B14F-4D97-AF65-F5344CB8AC3E}">
        <p14:creationId xmlns:p14="http://schemas.microsoft.com/office/powerpoint/2010/main" val="10969249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Administering the Assessment Tool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Some people do a better job completing it themselves</a:t>
            </a:r>
          </a:p>
          <a:p>
            <a:r>
              <a:rPr lang="en-US" dirty="0" smtClean="0"/>
              <a:t>Consider asking the caregiver to complete a CAM if the </a:t>
            </a:r>
            <a:br>
              <a:rPr lang="en-US" dirty="0" smtClean="0"/>
            </a:br>
            <a:r>
              <a:rPr lang="en-US" dirty="0" smtClean="0"/>
              <a:t>client is unable to respond</a:t>
            </a:r>
          </a:p>
          <a:p>
            <a:r>
              <a:rPr lang="en-US" dirty="0" smtClean="0"/>
              <a:t>If a client refuses offer again at a later date</a:t>
            </a:r>
          </a:p>
          <a:p>
            <a:r>
              <a:rPr lang="en-US" dirty="0" smtClean="0"/>
              <a:t>You could provide a copy of the tool and ask the questions and record the answers</a:t>
            </a:r>
          </a:p>
          <a:p>
            <a:pPr lvl="1"/>
            <a:r>
              <a:rPr lang="en-US" dirty="0" smtClean="0"/>
              <a:t>This is helpful for clients with limited reading ability </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679881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down)">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a:t>
            </a:r>
            <a:r>
              <a:rPr lang="en-US" dirty="0" smtClean="0"/>
              <a:t>Tool</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Ask </a:t>
            </a:r>
            <a:r>
              <a:rPr lang="en-US" dirty="0"/>
              <a:t>the client how much they agree or disagree with the </a:t>
            </a:r>
            <a:r>
              <a:rPr lang="en-US" dirty="0" smtClean="0"/>
              <a:t/>
            </a:r>
            <a:br>
              <a:rPr lang="en-US" dirty="0" smtClean="0"/>
            </a:br>
            <a:r>
              <a:rPr lang="en-US" dirty="0" smtClean="0"/>
              <a:t>13 statements</a:t>
            </a:r>
          </a:p>
          <a:p>
            <a:r>
              <a:rPr lang="en-US" dirty="0"/>
              <a:t>Always start with strongly disagree to strongly </a:t>
            </a:r>
            <a:r>
              <a:rPr lang="en-US" dirty="0" smtClean="0"/>
              <a:t>agree</a:t>
            </a:r>
            <a:endParaRPr lang="en-US" dirty="0"/>
          </a:p>
          <a:p>
            <a:r>
              <a:rPr lang="en-US" dirty="0"/>
              <a:t>Always ask the questions in order </a:t>
            </a:r>
          </a:p>
          <a:p>
            <a:r>
              <a:rPr lang="en-US" dirty="0"/>
              <a:t>Do not change the questions</a:t>
            </a:r>
          </a:p>
          <a:p>
            <a:r>
              <a:rPr lang="en-US" dirty="0"/>
              <a:t>Statements become increasingly more difficult to agree with</a:t>
            </a:r>
          </a:p>
          <a:p>
            <a:endParaRPr lang="en-US" dirty="0"/>
          </a:p>
          <a:p>
            <a:endParaRPr lang="en-US" dirty="0"/>
          </a:p>
        </p:txBody>
      </p:sp>
    </p:spTree>
    <p:extLst>
      <p:ext uri="{BB962C8B-B14F-4D97-AF65-F5344CB8AC3E}">
        <p14:creationId xmlns:p14="http://schemas.microsoft.com/office/powerpoint/2010/main" val="1833211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Administering the Assessment Tool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Do not discuss responses to the statements while administering the PAM – this may improve scores </a:t>
            </a:r>
          </a:p>
          <a:p>
            <a:r>
              <a:rPr lang="en-US" dirty="0" smtClean="0"/>
              <a:t>Allow the client to consider the statements, silence may indicate that they are thinking about their response</a:t>
            </a:r>
          </a:p>
          <a:p>
            <a:endParaRPr lang="en-US" dirty="0"/>
          </a:p>
        </p:txBody>
      </p:sp>
    </p:spTree>
    <p:extLst>
      <p:ext uri="{BB962C8B-B14F-4D97-AF65-F5344CB8AC3E}">
        <p14:creationId xmlns:p14="http://schemas.microsoft.com/office/powerpoint/2010/main" val="30578698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Administering the Assessment Tool (cont.)</a:t>
            </a:r>
            <a:endParaRPr lang="en-US" dirty="0"/>
          </a:p>
        </p:txBody>
      </p:sp>
      <p:sp>
        <p:nvSpPr>
          <p:cNvPr id="3" name="Content Placeholder 2"/>
          <p:cNvSpPr>
            <a:spLocks noGrp="1"/>
          </p:cNvSpPr>
          <p:nvPr>
            <p:ph idx="1"/>
          </p:nvPr>
        </p:nvSpPr>
        <p:spPr/>
        <p:txBody>
          <a:bodyPr/>
          <a:lstStyle/>
          <a:p>
            <a:endParaRPr lang="en-US" dirty="0" smtClean="0"/>
          </a:p>
          <a:p>
            <a:r>
              <a:rPr lang="en-US" dirty="0" smtClean="0"/>
              <a:t>If a client is unable to complete the survey or refuses document in the HAP</a:t>
            </a:r>
          </a:p>
          <a:p>
            <a:pPr lvl="1"/>
            <a:r>
              <a:rPr lang="en-US" dirty="0"/>
              <a:t>The date the assessment was offered and declined</a:t>
            </a:r>
          </a:p>
          <a:p>
            <a:pPr lvl="1"/>
            <a:r>
              <a:rPr lang="en-US" dirty="0" smtClean="0"/>
              <a:t>If known, the reason the assessment was not administered </a:t>
            </a:r>
          </a:p>
          <a:p>
            <a:r>
              <a:rPr lang="en-US" dirty="0" smtClean="0"/>
              <a:t>When a client, caregiver, or parent do not complete the tool offer it at a subsequent visit</a:t>
            </a:r>
            <a:endParaRPr lang="en-US" dirty="0"/>
          </a:p>
        </p:txBody>
      </p:sp>
    </p:spTree>
    <p:extLst>
      <p:ext uri="{BB962C8B-B14F-4D97-AF65-F5344CB8AC3E}">
        <p14:creationId xmlns:p14="http://schemas.microsoft.com/office/powerpoint/2010/main" val="1534634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Administering the Assessment Tool (cont.)</a:t>
            </a:r>
          </a:p>
        </p:txBody>
      </p:sp>
      <p:sp>
        <p:nvSpPr>
          <p:cNvPr id="3" name="Content Placeholder 2"/>
          <p:cNvSpPr>
            <a:spLocks noGrp="1"/>
          </p:cNvSpPr>
          <p:nvPr>
            <p:ph idx="1"/>
          </p:nvPr>
        </p:nvSpPr>
        <p:spPr/>
        <p:txBody>
          <a:bodyPr/>
          <a:lstStyle/>
          <a:p>
            <a:endParaRPr lang="en-US" dirty="0" smtClean="0"/>
          </a:p>
          <a:p>
            <a:r>
              <a:rPr lang="en-US" dirty="0" smtClean="0"/>
              <a:t>Use </a:t>
            </a:r>
            <a:r>
              <a:rPr lang="en-US" dirty="0"/>
              <a:t>the client’s responses as a springboard for further discussion </a:t>
            </a:r>
            <a:r>
              <a:rPr lang="en-US" dirty="0" smtClean="0"/>
              <a:t>(only after they have completed the survey)</a:t>
            </a:r>
            <a:endParaRPr lang="en-US" dirty="0"/>
          </a:p>
          <a:p>
            <a:pPr lvl="1"/>
            <a:r>
              <a:rPr lang="en-US" dirty="0"/>
              <a:t>Consider using the responses to individual statements as </a:t>
            </a:r>
            <a:r>
              <a:rPr lang="en-US" dirty="0" smtClean="0"/>
              <a:t/>
            </a:r>
            <a:br>
              <a:rPr lang="en-US" dirty="0" smtClean="0"/>
            </a:br>
            <a:r>
              <a:rPr lang="en-US" dirty="0" smtClean="0"/>
              <a:t>a </a:t>
            </a:r>
            <a:r>
              <a:rPr lang="en-US" dirty="0"/>
              <a:t>starting place for discussing health concerns which the </a:t>
            </a:r>
            <a:br>
              <a:rPr lang="en-US" dirty="0"/>
            </a:br>
            <a:r>
              <a:rPr lang="en-US" dirty="0"/>
              <a:t>client may wish to address in their HAP</a:t>
            </a:r>
          </a:p>
          <a:p>
            <a:endParaRPr lang="en-US" dirty="0"/>
          </a:p>
          <a:p>
            <a:endParaRPr lang="en-US" dirty="0"/>
          </a:p>
        </p:txBody>
      </p:sp>
    </p:spTree>
    <p:extLst>
      <p:ext uri="{BB962C8B-B14F-4D97-AF65-F5344CB8AC3E}">
        <p14:creationId xmlns:p14="http://schemas.microsoft.com/office/powerpoint/2010/main" val="2962576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 PAM Results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024933963"/>
              </p:ext>
            </p:extLst>
          </p:nvPr>
        </p:nvGraphicFramePr>
        <p:xfrm>
          <a:off x="457199" y="1600200"/>
          <a:ext cx="10525125" cy="3383230"/>
        </p:xfrm>
        <a:graphic>
          <a:graphicData uri="http://schemas.openxmlformats.org/drawingml/2006/table">
            <a:tbl>
              <a:tblPr firstRow="1" bandRow="1">
                <a:tableStyleId>{5C22544A-7EE6-4342-B048-85BDC9FD1C3A}</a:tableStyleId>
              </a:tblPr>
              <a:tblGrid>
                <a:gridCol w="4833761">
                  <a:extLst>
                    <a:ext uri="{9D8B030D-6E8A-4147-A177-3AD203B41FA5}">
                      <a16:colId xmlns:a16="http://schemas.microsoft.com/office/drawing/2014/main" val="20000"/>
                    </a:ext>
                  </a:extLst>
                </a:gridCol>
                <a:gridCol w="5691364">
                  <a:extLst>
                    <a:ext uri="{9D8B030D-6E8A-4147-A177-3AD203B41FA5}">
                      <a16:colId xmlns:a16="http://schemas.microsoft.com/office/drawing/2014/main" val="20001"/>
                    </a:ext>
                  </a:extLst>
                </a:gridCol>
              </a:tblGrid>
              <a:tr h="316147">
                <a:tc>
                  <a:txBody>
                    <a:bodyPr/>
                    <a:lstStyle/>
                    <a:p>
                      <a:r>
                        <a:rPr lang="en-US" sz="2400" dirty="0" smtClean="0">
                          <a:solidFill>
                            <a:schemeClr val="bg1"/>
                          </a:solidFill>
                          <a:latin typeface="+mn-lt"/>
                          <a:cs typeface="Arial" pitchFamily="34" charset="0"/>
                        </a:rPr>
                        <a:t>Client</a:t>
                      </a:r>
                      <a:r>
                        <a:rPr lang="en-US" sz="2400" baseline="0" dirty="0" smtClean="0">
                          <a:solidFill>
                            <a:schemeClr val="bg1"/>
                          </a:solidFill>
                          <a:latin typeface="+mn-lt"/>
                          <a:cs typeface="Arial" pitchFamily="34" charset="0"/>
                        </a:rPr>
                        <a:t> Response</a:t>
                      </a:r>
                      <a:endParaRPr lang="en-US" sz="2400" dirty="0">
                        <a:solidFill>
                          <a:schemeClr val="bg1"/>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2400" dirty="0" smtClean="0">
                          <a:solidFill>
                            <a:schemeClr val="bg1"/>
                          </a:solidFill>
                          <a:latin typeface="+mn-lt"/>
                          <a:cs typeface="Arial" pitchFamily="34" charset="0"/>
                        </a:rPr>
                        <a:t>Interpretation</a:t>
                      </a:r>
                      <a:r>
                        <a:rPr lang="en-US" sz="2400" baseline="0" dirty="0" smtClean="0">
                          <a:solidFill>
                            <a:schemeClr val="bg1"/>
                          </a:solidFill>
                          <a:latin typeface="+mn-lt"/>
                          <a:cs typeface="Arial" pitchFamily="34" charset="0"/>
                        </a:rPr>
                        <a:t> </a:t>
                      </a:r>
                      <a:endParaRPr lang="en-US" sz="2400" dirty="0">
                        <a:solidFill>
                          <a:schemeClr val="bg1"/>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569070">
                <a:tc>
                  <a:txBody>
                    <a:bodyPr/>
                    <a:lstStyle/>
                    <a:p>
                      <a:r>
                        <a:rPr lang="en-US" sz="2400" dirty="0" smtClean="0">
                          <a:solidFill>
                            <a:schemeClr val="tx2"/>
                          </a:solidFill>
                          <a:latin typeface="+mn-lt"/>
                          <a:cs typeface="Arial" pitchFamily="34" charset="0"/>
                        </a:rPr>
                        <a:t>Agree Strongly</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2400" dirty="0" smtClean="0">
                          <a:solidFill>
                            <a:schemeClr val="tx2"/>
                          </a:solidFill>
                          <a:latin typeface="+mn-lt"/>
                          <a:cs typeface="Arial" pitchFamily="34" charset="0"/>
                        </a:rPr>
                        <a:t>Yes</a:t>
                      </a:r>
                      <a:r>
                        <a:rPr lang="en-US" sz="2400" baseline="0" dirty="0" smtClean="0">
                          <a:solidFill>
                            <a:schemeClr val="tx2"/>
                          </a:solidFill>
                          <a:latin typeface="+mn-lt"/>
                          <a:cs typeface="Arial" pitchFamily="34" charset="0"/>
                        </a:rPr>
                        <a:t> – the question is true about me. </a:t>
                      </a:r>
                      <a:br>
                        <a:rPr lang="en-US" sz="2400" baseline="0" dirty="0" smtClean="0">
                          <a:solidFill>
                            <a:schemeClr val="tx2"/>
                          </a:solidFill>
                          <a:latin typeface="+mn-lt"/>
                          <a:cs typeface="Arial" pitchFamily="34" charset="0"/>
                        </a:rPr>
                      </a:br>
                      <a:r>
                        <a:rPr lang="en-US" sz="2400" baseline="0" dirty="0" smtClean="0">
                          <a:solidFill>
                            <a:schemeClr val="tx2"/>
                          </a:solidFill>
                          <a:latin typeface="+mn-lt"/>
                          <a:cs typeface="Arial" pitchFamily="34" charset="0"/>
                        </a:rPr>
                        <a:t>This is a </a:t>
                      </a:r>
                      <a:r>
                        <a:rPr lang="en-US" sz="2400" b="1" baseline="0" dirty="0" smtClean="0">
                          <a:solidFill>
                            <a:schemeClr val="tx2"/>
                          </a:solidFill>
                          <a:latin typeface="+mn-lt"/>
                          <a:cs typeface="Arial" pitchFamily="34" charset="0"/>
                        </a:rPr>
                        <a:t>definite</a:t>
                      </a:r>
                      <a:r>
                        <a:rPr lang="en-US" sz="2400" baseline="0" dirty="0" smtClean="0">
                          <a:solidFill>
                            <a:schemeClr val="tx2"/>
                          </a:solidFill>
                          <a:latin typeface="+mn-lt"/>
                          <a:cs typeface="Arial" pitchFamily="34" charset="0"/>
                        </a:rPr>
                        <a:t> “yes”.</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569070">
                <a:tc>
                  <a:txBody>
                    <a:bodyPr/>
                    <a:lstStyle/>
                    <a:p>
                      <a:r>
                        <a:rPr lang="en-US" sz="2400" dirty="0" smtClean="0">
                          <a:solidFill>
                            <a:schemeClr val="tx2"/>
                          </a:solidFill>
                          <a:latin typeface="+mn-lt"/>
                          <a:cs typeface="Arial" pitchFamily="34" charset="0"/>
                        </a:rPr>
                        <a:t>Agree</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2400" b="1" dirty="0" smtClean="0">
                          <a:solidFill>
                            <a:schemeClr val="tx2"/>
                          </a:solidFill>
                          <a:latin typeface="+mn-lt"/>
                          <a:cs typeface="Arial" pitchFamily="34" charset="0"/>
                        </a:rPr>
                        <a:t>Sometimes</a:t>
                      </a:r>
                      <a:r>
                        <a:rPr lang="en-US" sz="2400" dirty="0" smtClean="0">
                          <a:solidFill>
                            <a:schemeClr val="tx2"/>
                          </a:solidFill>
                          <a:latin typeface="+mn-lt"/>
                          <a:cs typeface="Arial" pitchFamily="34" charset="0"/>
                        </a:rPr>
                        <a:t> this is true about me </a:t>
                      </a:r>
                      <a:br>
                        <a:rPr lang="en-US" sz="2400" dirty="0" smtClean="0">
                          <a:solidFill>
                            <a:schemeClr val="tx2"/>
                          </a:solidFill>
                          <a:latin typeface="+mn-lt"/>
                          <a:cs typeface="Arial" pitchFamily="34" charset="0"/>
                        </a:rPr>
                      </a:br>
                      <a:r>
                        <a:rPr lang="en-US" sz="2400" dirty="0" smtClean="0">
                          <a:solidFill>
                            <a:schemeClr val="tx2"/>
                          </a:solidFill>
                          <a:latin typeface="+mn-lt"/>
                          <a:cs typeface="Arial" pitchFamily="34" charset="0"/>
                        </a:rPr>
                        <a:t>or is </a:t>
                      </a:r>
                      <a:r>
                        <a:rPr lang="en-US" sz="2400" b="1" dirty="0" smtClean="0">
                          <a:solidFill>
                            <a:schemeClr val="tx2"/>
                          </a:solidFill>
                          <a:latin typeface="+mn-lt"/>
                          <a:cs typeface="Arial" pitchFamily="34" charset="0"/>
                        </a:rPr>
                        <a:t>potentially</a:t>
                      </a:r>
                      <a:r>
                        <a:rPr lang="en-US" sz="2400" baseline="0" dirty="0" smtClean="0">
                          <a:solidFill>
                            <a:schemeClr val="tx2"/>
                          </a:solidFill>
                          <a:latin typeface="+mn-lt"/>
                          <a:cs typeface="Arial" pitchFamily="34" charset="0"/>
                        </a:rPr>
                        <a:t> true about me.</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316147">
                <a:tc>
                  <a:txBody>
                    <a:bodyPr/>
                    <a:lstStyle/>
                    <a:p>
                      <a:r>
                        <a:rPr lang="en-US" sz="2400" dirty="0" smtClean="0">
                          <a:solidFill>
                            <a:schemeClr val="tx2"/>
                          </a:solidFill>
                          <a:latin typeface="+mn-lt"/>
                          <a:cs typeface="Arial" pitchFamily="34" charset="0"/>
                        </a:rPr>
                        <a:t>Disagree/</a:t>
                      </a:r>
                      <a:r>
                        <a:rPr lang="en-US" sz="2400" baseline="0" dirty="0" smtClean="0">
                          <a:solidFill>
                            <a:schemeClr val="tx2"/>
                          </a:solidFill>
                          <a:latin typeface="+mn-lt"/>
                          <a:cs typeface="Arial" pitchFamily="34" charset="0"/>
                        </a:rPr>
                        <a:t>Strongly Disagree</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2400" dirty="0" smtClean="0">
                          <a:solidFill>
                            <a:schemeClr val="tx2"/>
                          </a:solidFill>
                          <a:latin typeface="+mn-lt"/>
                          <a:cs typeface="Arial" pitchFamily="34" charset="0"/>
                        </a:rPr>
                        <a:t>This is </a:t>
                      </a:r>
                      <a:r>
                        <a:rPr lang="en-US" sz="2400" b="1" dirty="0" smtClean="0">
                          <a:solidFill>
                            <a:schemeClr val="tx2"/>
                          </a:solidFill>
                          <a:latin typeface="+mn-lt"/>
                          <a:cs typeface="Arial" pitchFamily="34" charset="0"/>
                        </a:rPr>
                        <a:t>not true </a:t>
                      </a:r>
                      <a:r>
                        <a:rPr lang="en-US" sz="2400" dirty="0" smtClean="0">
                          <a:solidFill>
                            <a:schemeClr val="tx2"/>
                          </a:solidFill>
                          <a:latin typeface="+mn-lt"/>
                          <a:cs typeface="Arial" pitchFamily="34" charset="0"/>
                        </a:rPr>
                        <a:t>for me.</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569070">
                <a:tc>
                  <a:txBody>
                    <a:bodyPr/>
                    <a:lstStyle/>
                    <a:p>
                      <a:r>
                        <a:rPr lang="en-US" sz="2400" dirty="0" smtClean="0">
                          <a:solidFill>
                            <a:schemeClr val="tx2"/>
                          </a:solidFill>
                          <a:latin typeface="+mn-lt"/>
                          <a:cs typeface="Arial" pitchFamily="34" charset="0"/>
                        </a:rPr>
                        <a:t>NA</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US" sz="2400" dirty="0" smtClean="0">
                          <a:solidFill>
                            <a:schemeClr val="tx2"/>
                          </a:solidFill>
                          <a:latin typeface="+mn-lt"/>
                          <a:cs typeface="Arial" pitchFamily="34" charset="0"/>
                        </a:rPr>
                        <a:t>This does </a:t>
                      </a:r>
                      <a:r>
                        <a:rPr lang="en-US" sz="2400" b="1" dirty="0" smtClean="0">
                          <a:solidFill>
                            <a:schemeClr val="tx2"/>
                          </a:solidFill>
                          <a:latin typeface="+mn-lt"/>
                          <a:cs typeface="Arial" pitchFamily="34" charset="0"/>
                        </a:rPr>
                        <a:t>not</a:t>
                      </a:r>
                      <a:r>
                        <a:rPr lang="en-US" sz="2400" b="1" baseline="0" dirty="0" smtClean="0">
                          <a:solidFill>
                            <a:schemeClr val="tx2"/>
                          </a:solidFill>
                          <a:latin typeface="+mn-lt"/>
                          <a:cs typeface="Arial" pitchFamily="34" charset="0"/>
                        </a:rPr>
                        <a:t> apply</a:t>
                      </a:r>
                      <a:r>
                        <a:rPr lang="en-US" sz="2400" baseline="0" dirty="0" smtClean="0">
                          <a:solidFill>
                            <a:schemeClr val="tx2"/>
                          </a:solidFill>
                          <a:latin typeface="+mn-lt"/>
                          <a:cs typeface="Arial" pitchFamily="34" charset="0"/>
                        </a:rPr>
                        <a:t> to me. I do </a:t>
                      </a:r>
                      <a:r>
                        <a:rPr lang="en-US" sz="2400" b="1" baseline="0" dirty="0" smtClean="0">
                          <a:solidFill>
                            <a:schemeClr val="tx2"/>
                          </a:solidFill>
                          <a:latin typeface="+mn-lt"/>
                          <a:cs typeface="Arial" pitchFamily="34" charset="0"/>
                        </a:rPr>
                        <a:t>not know </a:t>
                      </a:r>
                      <a:r>
                        <a:rPr lang="en-US" sz="2400" baseline="0" dirty="0" smtClean="0">
                          <a:solidFill>
                            <a:schemeClr val="tx2"/>
                          </a:solidFill>
                          <a:latin typeface="+mn-lt"/>
                          <a:cs typeface="Arial" pitchFamily="34" charset="0"/>
                        </a:rPr>
                        <a:t>how to answer. I </a:t>
                      </a:r>
                      <a:r>
                        <a:rPr lang="en-US" sz="2400" b="1" baseline="0" dirty="0" smtClean="0">
                          <a:solidFill>
                            <a:schemeClr val="tx2"/>
                          </a:solidFill>
                          <a:latin typeface="+mn-lt"/>
                          <a:cs typeface="Arial" pitchFamily="34" charset="0"/>
                        </a:rPr>
                        <a:t>refuse </a:t>
                      </a:r>
                      <a:r>
                        <a:rPr lang="en-US" sz="2400" baseline="0" dirty="0" smtClean="0">
                          <a:solidFill>
                            <a:schemeClr val="tx2"/>
                          </a:solidFill>
                          <a:latin typeface="+mn-lt"/>
                          <a:cs typeface="Arial" pitchFamily="34" charset="0"/>
                        </a:rPr>
                        <a:t>to answer. </a:t>
                      </a:r>
                      <a:endParaRPr lang="en-US" sz="2400" dirty="0">
                        <a:solidFill>
                          <a:schemeClr val="tx2"/>
                        </a:solidFill>
                        <a:latin typeface="+mn-lt"/>
                        <a:cs typeface="Arial" pitchFamily="34" charset="0"/>
                      </a:endParaRPr>
                    </a:p>
                  </a:txBody>
                  <a:tcPr marT="45715" marB="4571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14632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Scoring </a:t>
            </a:r>
            <a:endParaRPr lang="en-US" dirty="0"/>
          </a:p>
        </p:txBody>
      </p:sp>
      <p:sp>
        <p:nvSpPr>
          <p:cNvPr id="3" name="Content Placeholder 2"/>
          <p:cNvSpPr>
            <a:spLocks noGrp="1"/>
          </p:cNvSpPr>
          <p:nvPr>
            <p:ph idx="1"/>
          </p:nvPr>
        </p:nvSpPr>
        <p:spPr/>
        <p:txBody>
          <a:bodyPr/>
          <a:lstStyle/>
          <a:p>
            <a:r>
              <a:rPr lang="en-US" dirty="0" smtClean="0"/>
              <a:t>Scoring is the same for the PAM, CAM, and PPAM</a:t>
            </a:r>
          </a:p>
          <a:p>
            <a:r>
              <a:rPr lang="en-US" dirty="0" smtClean="0"/>
              <a:t>Ask your Lead Organization for the scoring guide</a:t>
            </a:r>
          </a:p>
          <a:p>
            <a:pPr lvl="1"/>
            <a:r>
              <a:rPr lang="en-US" dirty="0" smtClean="0"/>
              <a:t>Most Leads have software that will score the tool</a:t>
            </a:r>
          </a:p>
          <a:p>
            <a:r>
              <a:rPr lang="en-US" dirty="0" smtClean="0"/>
              <a:t>The activation </a:t>
            </a:r>
            <a:r>
              <a:rPr lang="en-US" b="1" dirty="0" smtClean="0">
                <a:solidFill>
                  <a:schemeClr val="accent1"/>
                </a:solidFill>
              </a:rPr>
              <a:t>score</a:t>
            </a:r>
            <a:r>
              <a:rPr lang="en-US" dirty="0" smtClean="0"/>
              <a:t> is converted to an activation </a:t>
            </a:r>
            <a:r>
              <a:rPr lang="en-US" b="1" dirty="0">
                <a:solidFill>
                  <a:schemeClr val="accent1"/>
                </a:solidFill>
              </a:rPr>
              <a:t>level</a:t>
            </a:r>
          </a:p>
          <a:p>
            <a:endParaRPr lang="en-US" dirty="0" smtClean="0"/>
          </a:p>
          <a:p>
            <a:endParaRPr lang="en-US" dirty="0"/>
          </a:p>
        </p:txBody>
      </p:sp>
    </p:spTree>
    <p:extLst>
      <p:ext uri="{BB962C8B-B14F-4D97-AF65-F5344CB8AC3E}">
        <p14:creationId xmlns:p14="http://schemas.microsoft.com/office/powerpoint/2010/main" val="21121109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Segmentation Characteristics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Level 1: Disengaged and overwhelmed</a:t>
            </a:r>
          </a:p>
          <a:p>
            <a:pPr marL="0" indent="0">
              <a:buNone/>
            </a:pPr>
            <a:r>
              <a:rPr lang="en-US" sz="2800" dirty="0" smtClean="0"/>
              <a:t>Starting to take a role. Clients do not yet grasp that they must plan </a:t>
            </a:r>
            <a:br>
              <a:rPr lang="en-US" sz="2800" dirty="0" smtClean="0"/>
            </a:br>
            <a:r>
              <a:rPr lang="en-US" sz="2800" dirty="0" smtClean="0"/>
              <a:t>to take an active role in their own health. They are disposed to being passive recipients of care. </a:t>
            </a:r>
          </a:p>
          <a:p>
            <a:endParaRPr lang="en-US" dirty="0" smtClean="0"/>
          </a:p>
          <a:p>
            <a:pPr marL="0" indent="0">
              <a:buNone/>
            </a:pPr>
            <a:r>
              <a:rPr lang="en-US" b="1" dirty="0">
                <a:solidFill>
                  <a:schemeClr val="accent1"/>
                </a:solidFill>
              </a:rPr>
              <a:t>Level 2: Becoming aware, but still struggling</a:t>
            </a:r>
          </a:p>
          <a:p>
            <a:pPr marL="0" indent="0">
              <a:buNone/>
            </a:pPr>
            <a:r>
              <a:rPr lang="en-US" sz="2800" dirty="0" smtClean="0"/>
              <a:t>Building knowledge and confidence. Clients lack the basic health related facts or have not connected these facts into larger understanding of their health or recommended health regimen. </a:t>
            </a:r>
          </a:p>
          <a:p>
            <a:endParaRPr lang="en-US" dirty="0"/>
          </a:p>
        </p:txBody>
      </p:sp>
    </p:spTree>
    <p:extLst>
      <p:ext uri="{BB962C8B-B14F-4D97-AF65-F5344CB8AC3E}">
        <p14:creationId xmlns:p14="http://schemas.microsoft.com/office/powerpoint/2010/main" val="3267672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Patient Protection and </a:t>
            </a:r>
            <a:br>
              <a:rPr lang="en-US" dirty="0" smtClean="0"/>
            </a:br>
            <a:r>
              <a:rPr lang="en-US" dirty="0" smtClean="0"/>
              <a:t>Affordable Care Act</a:t>
            </a:r>
            <a:endParaRPr lang="en-US" dirty="0"/>
          </a:p>
        </p:txBody>
      </p:sp>
      <p:sp>
        <p:nvSpPr>
          <p:cNvPr id="4" name="Content Placeholder 3"/>
          <p:cNvSpPr>
            <a:spLocks noGrp="1"/>
          </p:cNvSpPr>
          <p:nvPr>
            <p:ph idx="1"/>
          </p:nvPr>
        </p:nvSpPr>
        <p:spPr/>
        <p:txBody>
          <a:bodyPr/>
          <a:lstStyle/>
          <a:p>
            <a:pPr marL="0" indent="0">
              <a:buNone/>
            </a:pPr>
            <a:endParaRPr lang="en-US" dirty="0" smtClean="0"/>
          </a:p>
          <a:p>
            <a:pPr marL="0" indent="0">
              <a:buNone/>
            </a:pPr>
            <a:r>
              <a:rPr lang="en-US" b="1" dirty="0" smtClean="0">
                <a:solidFill>
                  <a:schemeClr val="accent1"/>
                </a:solidFill>
              </a:rPr>
              <a:t>Health Homes are described in: </a:t>
            </a:r>
          </a:p>
          <a:p>
            <a:pPr marL="0" indent="0">
              <a:buNone/>
            </a:pPr>
            <a:r>
              <a:rPr lang="en-US" dirty="0" smtClean="0"/>
              <a:t>Section 2703. State option to provide health homes </a:t>
            </a:r>
            <a:br>
              <a:rPr lang="en-US" dirty="0" smtClean="0"/>
            </a:br>
            <a:r>
              <a:rPr lang="en-US" dirty="0" smtClean="0"/>
              <a:t>for clients with chronic conditions.</a:t>
            </a:r>
          </a:p>
          <a:p>
            <a:pPr marL="0" indent="0">
              <a:buNone/>
            </a:pPr>
            <a:r>
              <a:rPr lang="en-US" dirty="0" smtClean="0">
                <a:hlinkClick r:id="rId3"/>
              </a:rPr>
              <a:t>http://www.hhs.gov/healthcare/rights/law/index.ht</a:t>
            </a:r>
            <a:endParaRPr lang="en-US" dirty="0" smtClean="0"/>
          </a:p>
          <a:p>
            <a:pPr marL="0" indent="0">
              <a:buNone/>
            </a:pPr>
            <a:endParaRPr lang="en-US" dirty="0"/>
          </a:p>
        </p:txBody>
      </p:sp>
    </p:spTree>
    <p:extLst>
      <p:ext uri="{BB962C8B-B14F-4D97-AF65-F5344CB8AC3E}">
        <p14:creationId xmlns:p14="http://schemas.microsoft.com/office/powerpoint/2010/main" val="4208518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Segmentation (cont.)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Level 3: Taking action</a:t>
            </a:r>
          </a:p>
          <a:p>
            <a:pPr marL="0" indent="0">
              <a:buNone/>
            </a:pPr>
            <a:r>
              <a:rPr lang="en-US" dirty="0" smtClean="0"/>
              <a:t>Clients have the key facts and are beginning to take action but may lack confidence and the skill to support their behaviors. </a:t>
            </a:r>
          </a:p>
          <a:p>
            <a:endParaRPr lang="en-US" dirty="0" smtClean="0"/>
          </a:p>
          <a:p>
            <a:pPr marL="0" indent="0">
              <a:buNone/>
            </a:pPr>
            <a:r>
              <a:rPr lang="en-US" b="1" dirty="0">
                <a:solidFill>
                  <a:schemeClr val="accent1"/>
                </a:solidFill>
              </a:rPr>
              <a:t>Level 4: Maintaining behaviors and pushing further</a:t>
            </a:r>
          </a:p>
          <a:p>
            <a:pPr marL="0" indent="0">
              <a:buNone/>
            </a:pPr>
            <a:r>
              <a:rPr lang="en-US" dirty="0"/>
              <a:t>Clients have adopted new behaviors but may not be able </a:t>
            </a:r>
            <a:br>
              <a:rPr lang="en-US" dirty="0"/>
            </a:br>
            <a:r>
              <a:rPr lang="en-US" dirty="0"/>
              <a:t>to maintain them in the face of stress or health </a:t>
            </a:r>
            <a:r>
              <a:rPr lang="en-US" dirty="0" smtClean="0"/>
              <a:t>changes</a:t>
            </a:r>
            <a:r>
              <a:rPr lang="en-US" dirty="0"/>
              <a:t>. </a:t>
            </a:r>
          </a:p>
        </p:txBody>
      </p:sp>
    </p:spTree>
    <p:extLst>
      <p:ext uri="{BB962C8B-B14F-4D97-AF65-F5344CB8AC3E}">
        <p14:creationId xmlns:p14="http://schemas.microsoft.com/office/powerpoint/2010/main" val="4210509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Segmentation Characteristics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Roughly 45 to 50% of all Medicaid clients who have </a:t>
            </a:r>
            <a:br>
              <a:rPr lang="en-US" b="1" dirty="0" smtClean="0">
                <a:solidFill>
                  <a:schemeClr val="accent1"/>
                </a:solidFill>
              </a:rPr>
            </a:br>
            <a:r>
              <a:rPr lang="en-US" b="1" dirty="0" smtClean="0">
                <a:solidFill>
                  <a:schemeClr val="accent1"/>
                </a:solidFill>
              </a:rPr>
              <a:t>completed the measure score at a Level 1 or Level 2</a:t>
            </a:r>
          </a:p>
          <a:p>
            <a:r>
              <a:rPr lang="en-US" dirty="0" smtClean="0"/>
              <a:t>Level 1: Disengaged and overwhelmed</a:t>
            </a:r>
          </a:p>
          <a:p>
            <a:r>
              <a:rPr lang="en-US" dirty="0" smtClean="0"/>
              <a:t>Level 2: Becoming aware, but still struggling</a:t>
            </a:r>
          </a:p>
          <a:p>
            <a:pPr marL="0" indent="0">
              <a:buNone/>
            </a:pPr>
            <a:endParaRPr lang="en-US" dirty="0" smtClean="0"/>
          </a:p>
          <a:p>
            <a:r>
              <a:rPr lang="en-US" dirty="0" smtClean="0"/>
              <a:t>Review </a:t>
            </a:r>
            <a:r>
              <a:rPr lang="en-US" dirty="0"/>
              <a:t>the client's activation score and </a:t>
            </a:r>
            <a:r>
              <a:rPr lang="en-US" dirty="0" smtClean="0"/>
              <a:t>level to </a:t>
            </a:r>
            <a:r>
              <a:rPr lang="en-US" dirty="0"/>
              <a:t>tailor coaching that is appropriate to the client.</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2892581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 the Client’s Story Using Responses </a:t>
            </a:r>
            <a:br>
              <a:rPr lang="en-US" dirty="0" smtClean="0"/>
            </a:br>
            <a:r>
              <a:rPr lang="en-US" dirty="0" smtClean="0"/>
              <a:t>to PAM Questions</a:t>
            </a:r>
            <a:endParaRPr lang="en-US" dirty="0"/>
          </a:p>
        </p:txBody>
      </p:sp>
      <p:sp>
        <p:nvSpPr>
          <p:cNvPr id="5" name="Content Placeholder 4"/>
          <p:cNvSpPr>
            <a:spLocks noGrp="1"/>
          </p:cNvSpPr>
          <p:nvPr>
            <p:ph idx="1"/>
          </p:nvPr>
        </p:nvSpPr>
        <p:spPr/>
        <p:txBody>
          <a:bodyPr/>
          <a:lstStyle/>
          <a:p>
            <a:endParaRPr lang="en-US" dirty="0" smtClean="0"/>
          </a:p>
          <a:p>
            <a:pPr marL="0" indent="0">
              <a:buNone/>
            </a:pPr>
            <a:r>
              <a:rPr lang="en-US" b="1" dirty="0" smtClean="0">
                <a:solidFill>
                  <a:schemeClr val="accent1"/>
                </a:solidFill>
              </a:rPr>
              <a:t>Select an item where their answers begin to move away </a:t>
            </a:r>
            <a:br>
              <a:rPr lang="en-US" b="1" dirty="0" smtClean="0">
                <a:solidFill>
                  <a:schemeClr val="accent1"/>
                </a:solidFill>
              </a:rPr>
            </a:br>
            <a:r>
              <a:rPr lang="en-US" b="1" dirty="0" smtClean="0">
                <a:solidFill>
                  <a:schemeClr val="accent1"/>
                </a:solidFill>
              </a:rPr>
              <a:t>from strongly agree. Help the client discover:</a:t>
            </a:r>
          </a:p>
          <a:p>
            <a:r>
              <a:rPr lang="en-US" dirty="0" smtClean="0"/>
              <a:t>What led them to select the response?</a:t>
            </a:r>
          </a:p>
          <a:p>
            <a:r>
              <a:rPr lang="en-US" dirty="0" smtClean="0"/>
              <a:t>Why this level and not a lower level?</a:t>
            </a:r>
          </a:p>
          <a:p>
            <a:r>
              <a:rPr lang="en-US" dirty="0" smtClean="0"/>
              <a:t>What would it take to reach the next level?</a:t>
            </a:r>
          </a:p>
          <a:p>
            <a:pPr lvl="1"/>
            <a:r>
              <a:rPr lang="en-US" dirty="0" smtClean="0"/>
              <a:t>Is this something we could work on together?</a:t>
            </a:r>
          </a:p>
          <a:p>
            <a:endParaRPr lang="en-US" dirty="0"/>
          </a:p>
        </p:txBody>
      </p:sp>
    </p:spTree>
    <p:extLst>
      <p:ext uri="{BB962C8B-B14F-4D97-AF65-F5344CB8AC3E}">
        <p14:creationId xmlns:p14="http://schemas.microsoft.com/office/powerpoint/2010/main" val="14368138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Elicit the Client’s Story Using Responses </a:t>
            </a:r>
            <a:br>
              <a:rPr lang="en-US" dirty="0" smtClean="0"/>
            </a:br>
            <a:r>
              <a:rPr lang="en-US" dirty="0" smtClean="0"/>
              <a:t>to PAM Questions (cont.)</a:t>
            </a:r>
            <a:endParaRPr lang="en-US" dirty="0"/>
          </a:p>
        </p:txBody>
      </p:sp>
      <p:sp>
        <p:nvSpPr>
          <p:cNvPr id="3" name="Content Placeholder 2"/>
          <p:cNvSpPr>
            <a:spLocks noGrp="1"/>
          </p:cNvSpPr>
          <p:nvPr>
            <p:ph idx="1"/>
          </p:nvPr>
        </p:nvSpPr>
        <p:spPr/>
        <p:txBody>
          <a:bodyPr/>
          <a:lstStyle/>
          <a:p>
            <a:endParaRPr lang="en-US" dirty="0" smtClean="0"/>
          </a:p>
          <a:p>
            <a:pPr marL="0" indent="0">
              <a:buNone/>
            </a:pPr>
            <a:r>
              <a:rPr lang="en-US" b="1" dirty="0" smtClean="0">
                <a:solidFill>
                  <a:schemeClr val="accent1"/>
                </a:solidFill>
              </a:rPr>
              <a:t>With self-reflection the client makes an assessment of: </a:t>
            </a:r>
          </a:p>
          <a:p>
            <a:r>
              <a:rPr lang="en-US" dirty="0" smtClean="0"/>
              <a:t>What the problem is </a:t>
            </a:r>
          </a:p>
          <a:p>
            <a:r>
              <a:rPr lang="en-US" dirty="0" smtClean="0"/>
              <a:t>What will have to happen to alter this assessment </a:t>
            </a:r>
          </a:p>
          <a:p>
            <a:r>
              <a:rPr lang="en-US" dirty="0" smtClean="0"/>
              <a:t>How the Care Coordinator can coach the client </a:t>
            </a:r>
            <a:br>
              <a:rPr lang="en-US" dirty="0" smtClean="0"/>
            </a:br>
            <a:r>
              <a:rPr lang="en-US" dirty="0" smtClean="0"/>
              <a:t>to pursue behavioral changes</a:t>
            </a:r>
          </a:p>
          <a:p>
            <a:endParaRPr lang="en-US" dirty="0"/>
          </a:p>
        </p:txBody>
      </p:sp>
    </p:spTree>
    <p:extLst>
      <p:ext uri="{BB962C8B-B14F-4D97-AF65-F5344CB8AC3E}">
        <p14:creationId xmlns:p14="http://schemas.microsoft.com/office/powerpoint/2010/main" val="952334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 Your Coaching</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Use responses to individual PAM items to get them to explain what is going on.</a:t>
            </a:r>
          </a:p>
          <a:p>
            <a:pPr marL="0" indent="0">
              <a:spcAft>
                <a:spcPts val="1800"/>
              </a:spcAft>
              <a:buNone/>
            </a:pPr>
            <a:r>
              <a:rPr lang="en-US" dirty="0" smtClean="0"/>
              <a:t>The client will make statements indicating what they think are the barriers or challenges.</a:t>
            </a:r>
          </a:p>
          <a:p>
            <a:pPr marL="0" indent="0">
              <a:spcAft>
                <a:spcPts val="1800"/>
              </a:spcAft>
              <a:buNone/>
            </a:pPr>
            <a:r>
              <a:rPr lang="en-US" dirty="0" smtClean="0"/>
              <a:t>Use perceived barriers to jointly problem solve throughout the coaching process. </a:t>
            </a:r>
            <a:endParaRPr lang="en-US" dirty="0"/>
          </a:p>
        </p:txBody>
      </p:sp>
      <p:cxnSp>
        <p:nvCxnSpPr>
          <p:cNvPr id="6" name="Straight Connector 5"/>
          <p:cNvCxnSpPr/>
          <p:nvPr/>
        </p:nvCxnSpPr>
        <p:spPr>
          <a:xfrm>
            <a:off x="457200" y="266679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93138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9977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Results Incorporating Motivational Interviewing Techniques</a:t>
            </a:r>
            <a:endParaRPr lang="en-US" dirty="0"/>
          </a:p>
        </p:txBody>
      </p:sp>
      <p:sp>
        <p:nvSpPr>
          <p:cNvPr id="6" name="TextBox 5"/>
          <p:cNvSpPr txBox="1"/>
          <p:nvPr/>
        </p:nvSpPr>
        <p:spPr>
          <a:xfrm>
            <a:off x="469900" y="1847446"/>
            <a:ext cx="10512862" cy="6001643"/>
          </a:xfrm>
          <a:prstGeom prst="rect">
            <a:avLst/>
          </a:prstGeom>
          <a:noFill/>
        </p:spPr>
        <p:txBody>
          <a:bodyPr wrap="square" rtlCol="0">
            <a:spAutoFit/>
          </a:bodyPr>
          <a:lstStyle/>
          <a:p>
            <a:r>
              <a:rPr lang="en-US" sz="3200" dirty="0" smtClean="0"/>
              <a:t>Notice when your client begins to disagree or strongly disagree with the statements</a:t>
            </a:r>
          </a:p>
          <a:p>
            <a:endParaRPr lang="en-US" sz="3200" dirty="0" smtClean="0"/>
          </a:p>
          <a:p>
            <a:r>
              <a:rPr lang="en-US" sz="3200" dirty="0"/>
              <a:t>This can be a good place to begin discussion about identifying areas where the client or representative may want to consider the type of goal them may be interested in </a:t>
            </a:r>
            <a:r>
              <a:rPr lang="en-US" sz="3200" dirty="0" smtClean="0"/>
              <a:t>pursuing</a:t>
            </a:r>
          </a:p>
          <a:p>
            <a:endParaRPr lang="en-US" sz="3200" dirty="0"/>
          </a:p>
          <a:p>
            <a:r>
              <a:rPr lang="en-US" sz="3200" dirty="0" smtClean="0"/>
              <a:t>Consider </a:t>
            </a:r>
            <a:r>
              <a:rPr lang="en-US" sz="3200" dirty="0"/>
              <a:t>using motivational interviewing techniques to draw the client or representative </a:t>
            </a:r>
            <a:r>
              <a:rPr lang="en-US" sz="3200" dirty="0" smtClean="0"/>
              <a:t>out</a:t>
            </a:r>
            <a:endParaRPr lang="en-US" sz="3200" dirty="0"/>
          </a:p>
          <a:p>
            <a:endParaRPr lang="en-US" sz="3200" dirty="0"/>
          </a:p>
          <a:p>
            <a:endParaRPr lang="en-US" sz="3200" dirty="0"/>
          </a:p>
          <a:p>
            <a:endParaRPr lang="en-US" sz="3200" dirty="0"/>
          </a:p>
        </p:txBody>
      </p:sp>
      <p:cxnSp>
        <p:nvCxnSpPr>
          <p:cNvPr id="9" name="Straight Connector 8"/>
          <p:cNvCxnSpPr/>
          <p:nvPr/>
        </p:nvCxnSpPr>
        <p:spPr>
          <a:xfrm>
            <a:off x="429062" y="313705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69900" y="5140026"/>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941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Strategies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Start with where the person is and try to understand </a:t>
            </a:r>
            <a:br>
              <a:rPr lang="en-US" dirty="0" smtClean="0"/>
            </a:br>
            <a:r>
              <a:rPr lang="en-US" dirty="0" smtClean="0"/>
              <a:t>how the client understands their own situation</a:t>
            </a:r>
          </a:p>
          <a:p>
            <a:pPr marL="0" indent="0">
              <a:spcAft>
                <a:spcPts val="1800"/>
              </a:spcAft>
              <a:buNone/>
            </a:pPr>
            <a:r>
              <a:rPr lang="en-US" dirty="0" smtClean="0"/>
              <a:t>Be empathetic and </a:t>
            </a:r>
            <a:r>
              <a:rPr lang="en-US" dirty="0"/>
              <a:t>a</a:t>
            </a:r>
            <a:r>
              <a:rPr lang="en-US" dirty="0" smtClean="0"/>
              <a:t>sk open ended </a:t>
            </a:r>
            <a:r>
              <a:rPr lang="en-US" dirty="0"/>
              <a:t>questions </a:t>
            </a:r>
          </a:p>
          <a:p>
            <a:pPr marL="0" indent="0">
              <a:buNone/>
            </a:pPr>
            <a:r>
              <a:rPr lang="en-US" dirty="0" smtClean="0"/>
              <a:t>Listen and do reflective listening</a:t>
            </a:r>
          </a:p>
          <a:p>
            <a:r>
              <a:rPr lang="en-US" sz="2800" dirty="0" smtClean="0"/>
              <a:t>“It sounds like you are feeling…”</a:t>
            </a:r>
          </a:p>
          <a:p>
            <a:r>
              <a:rPr lang="en-US" sz="2800" dirty="0" smtClean="0"/>
              <a:t>“So, you are saying that you believe…”</a:t>
            </a:r>
          </a:p>
          <a:p>
            <a:endParaRPr lang="en-US" dirty="0" smtClean="0"/>
          </a:p>
          <a:p>
            <a:endParaRPr lang="en-US" dirty="0"/>
          </a:p>
        </p:txBody>
      </p:sp>
      <p:cxnSp>
        <p:nvCxnSpPr>
          <p:cNvPr id="8" name="Straight Connector 7"/>
          <p:cNvCxnSpPr/>
          <p:nvPr/>
        </p:nvCxnSpPr>
        <p:spPr>
          <a:xfrm>
            <a:off x="457200" y="266679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9062" y="343097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0855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 Strategies (cont.)</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Express acceptance and affirmation of the client’s freedom of choice and self-direction</a:t>
            </a:r>
          </a:p>
          <a:p>
            <a:pPr marL="0" indent="0">
              <a:spcAft>
                <a:spcPts val="1800"/>
              </a:spcAft>
              <a:buNone/>
            </a:pPr>
            <a:r>
              <a:rPr lang="en-US" dirty="0" smtClean="0"/>
              <a:t>Elicit and selectively reinforce the client's own self motivational statements, expressions of problem recognition, concerns, desire, intention to change, and ability to change</a:t>
            </a:r>
            <a:endParaRPr lang="en-US" dirty="0"/>
          </a:p>
        </p:txBody>
      </p:sp>
      <p:cxnSp>
        <p:nvCxnSpPr>
          <p:cNvPr id="6" name="Straight Connector 5"/>
          <p:cNvCxnSpPr/>
          <p:nvPr/>
        </p:nvCxnSpPr>
        <p:spPr>
          <a:xfrm>
            <a:off x="469900" y="263664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977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Activation Level 1</a:t>
            </a:r>
            <a:endParaRPr lang="en-US" dirty="0"/>
          </a:p>
        </p:txBody>
      </p:sp>
      <p:sp>
        <p:nvSpPr>
          <p:cNvPr id="7" name="Content Placeholder 2"/>
          <p:cNvSpPr txBox="1">
            <a:spLocks/>
          </p:cNvSpPr>
          <p:nvPr/>
        </p:nvSpPr>
        <p:spPr>
          <a:xfrm>
            <a:off x="469900" y="3151762"/>
            <a:ext cx="10512862" cy="3091606"/>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Font typeface="Arial" panose="020B0604020202020204" pitchFamily="34" charset="0"/>
              <a:buNone/>
            </a:pPr>
            <a:r>
              <a:rPr lang="en-US" b="1" dirty="0" smtClean="0"/>
              <a:t>Examples</a:t>
            </a:r>
          </a:p>
          <a:p>
            <a:pPr>
              <a:spcBef>
                <a:spcPts val="600"/>
              </a:spcBef>
            </a:pPr>
            <a:r>
              <a:rPr lang="en-US" sz="2800" dirty="0"/>
              <a:t>Self-monitoring and awareness (e.g</a:t>
            </a:r>
            <a:r>
              <a:rPr lang="en-US" sz="2800" dirty="0" smtClean="0"/>
              <a:t>. how </a:t>
            </a:r>
            <a:r>
              <a:rPr lang="en-US" sz="2800" dirty="0"/>
              <a:t>much they </a:t>
            </a:r>
            <a:r>
              <a:rPr lang="en-US" sz="2800" dirty="0" smtClean="0"/>
              <a:t>walk or </a:t>
            </a:r>
            <a:r>
              <a:rPr lang="en-US" sz="2800" dirty="0"/>
              <a:t>how they cope with stress)</a:t>
            </a:r>
          </a:p>
          <a:p>
            <a:pPr>
              <a:spcBef>
                <a:spcPts val="600"/>
              </a:spcBef>
            </a:pPr>
            <a:r>
              <a:rPr lang="en-US" sz="2800" dirty="0"/>
              <a:t>Start </a:t>
            </a:r>
            <a:r>
              <a:rPr lang="en-US" sz="2800" dirty="0" smtClean="0"/>
              <a:t>pre-behaviors (</a:t>
            </a:r>
            <a:r>
              <a:rPr lang="en-US" sz="2800" dirty="0"/>
              <a:t>e.g</a:t>
            </a:r>
            <a:r>
              <a:rPr lang="en-US" sz="2800" dirty="0" smtClean="0"/>
              <a:t>. </a:t>
            </a:r>
            <a:r>
              <a:rPr lang="en-US" sz="2800" dirty="0"/>
              <a:t>reading labels on food)</a:t>
            </a:r>
          </a:p>
          <a:p>
            <a:pPr>
              <a:spcBef>
                <a:spcPts val="600"/>
              </a:spcBef>
            </a:pPr>
            <a:r>
              <a:rPr lang="en-US" sz="2800" dirty="0"/>
              <a:t>Cope with stress</a:t>
            </a:r>
          </a:p>
          <a:p>
            <a:pPr>
              <a:spcBef>
                <a:spcPts val="600"/>
              </a:spcBef>
            </a:pPr>
            <a:r>
              <a:rPr lang="en-US" sz="2800" dirty="0"/>
              <a:t>Understand their role in the care process</a:t>
            </a:r>
          </a:p>
        </p:txBody>
      </p:sp>
      <p:grpSp>
        <p:nvGrpSpPr>
          <p:cNvPr id="8" name="Group 7"/>
          <p:cNvGrpSpPr/>
          <p:nvPr/>
        </p:nvGrpSpPr>
        <p:grpSpPr>
          <a:xfrm>
            <a:off x="0" y="1609928"/>
            <a:ext cx="11507821" cy="1414780"/>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200" b="1" dirty="0" smtClean="0">
                  <a:solidFill>
                    <a:schemeClr val="accent1"/>
                  </a:solidFill>
                </a:rPr>
                <a:t>GOAL</a:t>
              </a:r>
            </a:p>
            <a:p>
              <a:r>
                <a:rPr lang="en-US" sz="2800" dirty="0">
                  <a:solidFill>
                    <a:schemeClr val="tx1"/>
                  </a:solidFill>
                </a:rPr>
                <a:t>Build self-awareness and confidence</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44535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Activation Level 2</a:t>
            </a:r>
            <a:endParaRPr lang="en-US" dirty="0"/>
          </a:p>
        </p:txBody>
      </p:sp>
      <p:sp>
        <p:nvSpPr>
          <p:cNvPr id="7" name="Content Placeholder 2"/>
          <p:cNvSpPr txBox="1">
            <a:spLocks/>
          </p:cNvSpPr>
          <p:nvPr/>
        </p:nvSpPr>
        <p:spPr>
          <a:xfrm>
            <a:off x="469900" y="3151762"/>
            <a:ext cx="10512862" cy="3091606"/>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Font typeface="Arial" panose="020B0604020202020204" pitchFamily="34" charset="0"/>
              <a:buNone/>
            </a:pPr>
            <a:r>
              <a:rPr lang="en-US" b="1" dirty="0" smtClean="0"/>
              <a:t>Examples</a:t>
            </a:r>
          </a:p>
          <a:p>
            <a:pPr>
              <a:spcBef>
                <a:spcPts val="600"/>
              </a:spcBef>
            </a:pPr>
            <a:r>
              <a:rPr lang="en-US" sz="2800" dirty="0"/>
              <a:t>Make sure the knowledge dots are connected</a:t>
            </a:r>
          </a:p>
          <a:p>
            <a:pPr>
              <a:spcBef>
                <a:spcPts val="600"/>
              </a:spcBef>
            </a:pPr>
            <a:r>
              <a:rPr lang="en-US" sz="2800" dirty="0"/>
              <a:t>Start with small behavioral steps (one step at a time)</a:t>
            </a:r>
          </a:p>
          <a:p>
            <a:pPr>
              <a:spcBef>
                <a:spcPts val="600"/>
              </a:spcBef>
            </a:pPr>
            <a:r>
              <a:rPr lang="en-US" sz="2800" dirty="0"/>
              <a:t>Stress management and coping skills</a:t>
            </a:r>
          </a:p>
          <a:p>
            <a:pPr>
              <a:spcBef>
                <a:spcPts val="600"/>
              </a:spcBef>
            </a:pPr>
            <a:r>
              <a:rPr lang="en-US" sz="2800" dirty="0"/>
              <a:t>Build problem solving skills</a:t>
            </a:r>
          </a:p>
        </p:txBody>
      </p:sp>
      <p:grpSp>
        <p:nvGrpSpPr>
          <p:cNvPr id="8" name="Group 7"/>
          <p:cNvGrpSpPr/>
          <p:nvPr/>
        </p:nvGrpSpPr>
        <p:grpSpPr>
          <a:xfrm>
            <a:off x="0" y="1609928"/>
            <a:ext cx="11507821" cy="1414780"/>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200" b="1" dirty="0" smtClean="0">
                  <a:solidFill>
                    <a:schemeClr val="accent1"/>
                  </a:solidFill>
                </a:rPr>
                <a:t>GOAL</a:t>
              </a:r>
            </a:p>
            <a:p>
              <a:r>
                <a:rPr lang="en-US" sz="2800" dirty="0">
                  <a:solidFill>
                    <a:schemeClr val="tx1"/>
                  </a:solidFill>
                </a:rPr>
                <a:t>Increase knowledge, </a:t>
              </a:r>
              <a:r>
                <a:rPr lang="en-US" sz="2800" dirty="0" smtClean="0">
                  <a:solidFill>
                    <a:schemeClr val="tx1"/>
                  </a:solidFill>
                </a:rPr>
                <a:t>confidence, and </a:t>
              </a:r>
              <a:r>
                <a:rPr lang="en-US" sz="2800" dirty="0">
                  <a:solidFill>
                    <a:schemeClr val="tx1"/>
                  </a:solidFill>
                </a:rPr>
                <a:t>initial skill development</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5591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Opts In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The primary goals of the Health Home Program include:</a:t>
            </a:r>
          </a:p>
          <a:p>
            <a:r>
              <a:rPr lang="en-US" dirty="0" smtClean="0"/>
              <a:t>Improve the quality and coordination of care across systems of care</a:t>
            </a:r>
          </a:p>
          <a:p>
            <a:r>
              <a:rPr lang="en-US" dirty="0" smtClean="0"/>
              <a:t>Reduce expenditures </a:t>
            </a:r>
          </a:p>
          <a:p>
            <a:r>
              <a:rPr lang="en-US" dirty="0" smtClean="0"/>
              <a:t>Increase confidence and self management of health goals</a:t>
            </a:r>
          </a:p>
          <a:p>
            <a:r>
              <a:rPr lang="en-US" dirty="0" smtClean="0"/>
              <a:t>Provide a single point of contact to bridge systems of care </a:t>
            </a:r>
          </a:p>
          <a:p>
            <a:pPr marL="0" indent="0">
              <a:buNone/>
            </a:pPr>
            <a:endParaRPr lang="en-US" dirty="0"/>
          </a:p>
        </p:txBody>
      </p:sp>
    </p:spTree>
    <p:extLst>
      <p:ext uri="{BB962C8B-B14F-4D97-AF65-F5344CB8AC3E}">
        <p14:creationId xmlns:p14="http://schemas.microsoft.com/office/powerpoint/2010/main" val="38590761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Activation Level 3</a:t>
            </a:r>
            <a:endParaRPr lang="en-US" dirty="0"/>
          </a:p>
        </p:txBody>
      </p:sp>
      <p:sp>
        <p:nvSpPr>
          <p:cNvPr id="7" name="Content Placeholder 2"/>
          <p:cNvSpPr txBox="1">
            <a:spLocks/>
          </p:cNvSpPr>
          <p:nvPr/>
        </p:nvSpPr>
        <p:spPr>
          <a:xfrm>
            <a:off x="469900" y="3151762"/>
            <a:ext cx="10512862" cy="3091606"/>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Font typeface="Arial" panose="020B0604020202020204" pitchFamily="34" charset="0"/>
              <a:buNone/>
            </a:pPr>
            <a:r>
              <a:rPr lang="en-US" b="1" dirty="0" smtClean="0"/>
              <a:t>Examples</a:t>
            </a:r>
          </a:p>
          <a:p>
            <a:pPr>
              <a:spcBef>
                <a:spcPts val="600"/>
              </a:spcBef>
            </a:pPr>
            <a:r>
              <a:rPr lang="en-US" sz="2800" dirty="0"/>
              <a:t>Initiation of specific realistic behaviors </a:t>
            </a:r>
            <a:r>
              <a:rPr lang="en-US" sz="2800" dirty="0" smtClean="0"/>
              <a:t>(</a:t>
            </a:r>
            <a:r>
              <a:rPr lang="en-US" sz="2800" dirty="0"/>
              <a:t>e.g</a:t>
            </a:r>
            <a:r>
              <a:rPr lang="en-US" sz="2800" dirty="0" smtClean="0"/>
              <a:t>. </a:t>
            </a:r>
            <a:r>
              <a:rPr lang="en-US" sz="2800" dirty="0"/>
              <a:t>walking 10 minutes </a:t>
            </a:r>
            <a:r>
              <a:rPr lang="en-US" sz="2800" dirty="0" smtClean="0"/>
              <a:t/>
            </a:r>
            <a:br>
              <a:rPr lang="en-US" sz="2800" dirty="0" smtClean="0"/>
            </a:br>
            <a:r>
              <a:rPr lang="en-US" sz="2800" dirty="0" smtClean="0"/>
              <a:t>3 </a:t>
            </a:r>
            <a:r>
              <a:rPr lang="en-US" sz="2800" dirty="0"/>
              <a:t>times a week)</a:t>
            </a:r>
          </a:p>
          <a:p>
            <a:pPr>
              <a:spcBef>
                <a:spcPts val="600"/>
              </a:spcBef>
            </a:pPr>
            <a:r>
              <a:rPr lang="en-US" sz="2800" dirty="0"/>
              <a:t>Problem solving as it relates to the issues that emerge with the new behavior goals</a:t>
            </a:r>
          </a:p>
        </p:txBody>
      </p:sp>
      <p:grpSp>
        <p:nvGrpSpPr>
          <p:cNvPr id="8" name="Group 7"/>
          <p:cNvGrpSpPr/>
          <p:nvPr/>
        </p:nvGrpSpPr>
        <p:grpSpPr>
          <a:xfrm>
            <a:off x="0" y="1609928"/>
            <a:ext cx="11507821" cy="1414780"/>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200" b="1" dirty="0" smtClean="0">
                  <a:solidFill>
                    <a:schemeClr val="accent1"/>
                  </a:solidFill>
                </a:rPr>
                <a:t>GOAL</a:t>
              </a:r>
            </a:p>
            <a:p>
              <a:r>
                <a:rPr lang="en-US" sz="2800" dirty="0">
                  <a:solidFill>
                    <a:schemeClr val="tx1"/>
                  </a:solidFill>
                </a:rPr>
                <a:t>Initiation of new behaviors and develop problem solving skills</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389123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 Activation Level 4</a:t>
            </a:r>
            <a:endParaRPr lang="en-US" dirty="0"/>
          </a:p>
        </p:txBody>
      </p:sp>
      <p:sp>
        <p:nvSpPr>
          <p:cNvPr id="7" name="Content Placeholder 2"/>
          <p:cNvSpPr txBox="1">
            <a:spLocks/>
          </p:cNvSpPr>
          <p:nvPr/>
        </p:nvSpPr>
        <p:spPr>
          <a:xfrm>
            <a:off x="469900" y="3151762"/>
            <a:ext cx="10512862" cy="3091606"/>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Font typeface="Arial" panose="020B0604020202020204" pitchFamily="34" charset="0"/>
              <a:buNone/>
            </a:pPr>
            <a:r>
              <a:rPr lang="en-US" b="1" dirty="0" smtClean="0"/>
              <a:t>Examples</a:t>
            </a:r>
          </a:p>
          <a:p>
            <a:pPr>
              <a:spcBef>
                <a:spcPts val="600"/>
              </a:spcBef>
            </a:pPr>
            <a:r>
              <a:rPr lang="en-US" sz="2800" dirty="0"/>
              <a:t>Build confidence for coping and problem solving when situations throw them off track; self-monitor for those situations (e.g</a:t>
            </a:r>
            <a:r>
              <a:rPr lang="en-US" sz="2800" dirty="0" smtClean="0"/>
              <a:t>. </a:t>
            </a:r>
            <a:r>
              <a:rPr lang="en-US" sz="2800" dirty="0"/>
              <a:t>new staff at the doctor’s office)</a:t>
            </a:r>
          </a:p>
          <a:p>
            <a:pPr>
              <a:spcBef>
                <a:spcPts val="600"/>
              </a:spcBef>
            </a:pPr>
            <a:r>
              <a:rPr lang="en-US" sz="2800" dirty="0"/>
              <a:t>Plan for handling a specific type of situation (e.g</a:t>
            </a:r>
            <a:r>
              <a:rPr lang="en-US" sz="2800" dirty="0" smtClean="0"/>
              <a:t>. </a:t>
            </a:r>
            <a:r>
              <a:rPr lang="en-US" sz="2800" dirty="0"/>
              <a:t>using medications while </a:t>
            </a:r>
            <a:r>
              <a:rPr lang="en-US" sz="2800" dirty="0" smtClean="0"/>
              <a:t>traveling</a:t>
            </a:r>
            <a:r>
              <a:rPr lang="en-US" sz="2800" dirty="0"/>
              <a:t>)</a:t>
            </a:r>
          </a:p>
          <a:p>
            <a:pPr>
              <a:spcBef>
                <a:spcPts val="600"/>
              </a:spcBef>
            </a:pPr>
            <a:r>
              <a:rPr lang="en-US" sz="2800" dirty="0"/>
              <a:t>Problem solve together</a:t>
            </a:r>
          </a:p>
        </p:txBody>
      </p:sp>
      <p:grpSp>
        <p:nvGrpSpPr>
          <p:cNvPr id="8" name="Group 7"/>
          <p:cNvGrpSpPr/>
          <p:nvPr/>
        </p:nvGrpSpPr>
        <p:grpSpPr>
          <a:xfrm>
            <a:off x="0" y="1609928"/>
            <a:ext cx="11507821" cy="1414780"/>
            <a:chOff x="0" y="1714500"/>
            <a:chExt cx="11507821" cy="1714500"/>
          </a:xfrm>
        </p:grpSpPr>
        <p:sp>
          <p:nvSpPr>
            <p:cNvPr id="9" name="Rectangle 8"/>
            <p:cNvSpPr/>
            <p:nvPr/>
          </p:nvSpPr>
          <p:spPr>
            <a:xfrm>
              <a:off x="270163" y="1714500"/>
              <a:ext cx="11237658"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200" b="1" dirty="0" smtClean="0">
                  <a:solidFill>
                    <a:schemeClr val="accent1"/>
                  </a:solidFill>
                </a:rPr>
                <a:t>GOAL</a:t>
              </a:r>
            </a:p>
            <a:p>
              <a:r>
                <a:rPr lang="en-US" sz="2800" dirty="0">
                  <a:solidFill>
                    <a:schemeClr val="tx1"/>
                  </a:solidFill>
                </a:rPr>
                <a:t>Maintain behaviors and techniques to prevent relapse</a:t>
              </a:r>
            </a:p>
          </p:txBody>
        </p:sp>
        <p:sp>
          <p:nvSpPr>
            <p:cNvPr id="10" name="Rectangle 9"/>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5494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Perspectives on the PAM</a:t>
            </a:r>
            <a:endParaRPr lang="en-US" dirty="0"/>
          </a:p>
        </p:txBody>
      </p:sp>
      <p:sp>
        <p:nvSpPr>
          <p:cNvPr id="4" name="Content Placeholder 3"/>
          <p:cNvSpPr>
            <a:spLocks noGrp="1"/>
          </p:cNvSpPr>
          <p:nvPr>
            <p:ph idx="1"/>
          </p:nvPr>
        </p:nvSpPr>
        <p:spPr/>
        <p:txBody>
          <a:bodyPr/>
          <a:lstStyle/>
          <a:p>
            <a:pPr marL="0" indent="0">
              <a:spcAft>
                <a:spcPts val="1800"/>
              </a:spcAft>
              <a:buNone/>
            </a:pPr>
            <a:r>
              <a:rPr lang="en-US" sz="2800" b="1" dirty="0" smtClean="0">
                <a:solidFill>
                  <a:schemeClr val="accent1"/>
                </a:solidFill>
              </a:rPr>
              <a:t>The initial PAM score can be higher than subsequent PAM scores</a:t>
            </a:r>
            <a:br>
              <a:rPr lang="en-US" sz="2800" b="1" dirty="0" smtClean="0">
                <a:solidFill>
                  <a:schemeClr val="accent1"/>
                </a:solidFill>
              </a:rPr>
            </a:br>
            <a:r>
              <a:rPr lang="en-US" sz="2800" dirty="0" smtClean="0"/>
              <a:t>The client does not know what they do not know</a:t>
            </a:r>
            <a:endParaRPr lang="en-US" sz="2000" dirty="0" smtClean="0"/>
          </a:p>
          <a:p>
            <a:pPr marL="0" indent="0">
              <a:spcAft>
                <a:spcPts val="1800"/>
              </a:spcAft>
              <a:buNone/>
            </a:pPr>
            <a:r>
              <a:rPr lang="en-US" sz="2800" b="1" dirty="0" smtClean="0">
                <a:solidFill>
                  <a:schemeClr val="accent1"/>
                </a:solidFill>
              </a:rPr>
              <a:t>It is important to place the surveys side by side over time and work with the client on changed responses</a:t>
            </a:r>
            <a:br>
              <a:rPr lang="en-US" sz="2800" b="1" dirty="0" smtClean="0">
                <a:solidFill>
                  <a:schemeClr val="accent1"/>
                </a:solidFill>
              </a:rPr>
            </a:br>
            <a:r>
              <a:rPr lang="en-US" sz="2800" dirty="0" smtClean="0"/>
              <a:t>Look and listen for change talk and change opportunities</a:t>
            </a:r>
            <a:endParaRPr lang="en-US" sz="2000" dirty="0" smtClean="0"/>
          </a:p>
          <a:p>
            <a:pPr marL="0" indent="0">
              <a:spcAft>
                <a:spcPts val="1800"/>
              </a:spcAft>
              <a:buNone/>
            </a:pPr>
            <a:r>
              <a:rPr lang="en-US" sz="2800" b="1" dirty="0" smtClean="0">
                <a:solidFill>
                  <a:schemeClr val="accent1"/>
                </a:solidFill>
              </a:rPr>
              <a:t>Anticipate if the client may experience a decline or improvement </a:t>
            </a:r>
            <a:br>
              <a:rPr lang="en-US" sz="2800" b="1" dirty="0" smtClean="0">
                <a:solidFill>
                  <a:schemeClr val="accent1"/>
                </a:solidFill>
              </a:rPr>
            </a:br>
            <a:r>
              <a:rPr lang="en-US" sz="2800" b="1" dirty="0" smtClean="0">
                <a:solidFill>
                  <a:schemeClr val="accent1"/>
                </a:solidFill>
              </a:rPr>
              <a:t>in score to coach and support them</a:t>
            </a:r>
            <a:br>
              <a:rPr lang="en-US" sz="2800" b="1" dirty="0" smtClean="0">
                <a:solidFill>
                  <a:schemeClr val="accent1"/>
                </a:solidFill>
              </a:rPr>
            </a:br>
            <a:r>
              <a:rPr lang="en-US" sz="2800" dirty="0" smtClean="0"/>
              <a:t>Be aware of individual successes and failures and how they impact confidence with developing new or different skills</a:t>
            </a:r>
            <a:endParaRPr lang="en-US" sz="2800" dirty="0"/>
          </a:p>
        </p:txBody>
      </p:sp>
      <p:cxnSp>
        <p:nvCxnSpPr>
          <p:cNvPr id="7" name="Straight Connector 6"/>
          <p:cNvCxnSpPr/>
          <p:nvPr/>
        </p:nvCxnSpPr>
        <p:spPr>
          <a:xfrm>
            <a:off x="457200" y="254631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09301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906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 Get Copies of the Tools?</a:t>
            </a:r>
            <a:endParaRPr lang="en-US" dirty="0"/>
          </a:p>
        </p:txBody>
      </p:sp>
      <p:sp>
        <p:nvSpPr>
          <p:cNvPr id="3" name="Content Placeholder 2"/>
          <p:cNvSpPr>
            <a:spLocks noGrp="1"/>
          </p:cNvSpPr>
          <p:nvPr>
            <p:ph idx="1"/>
          </p:nvPr>
        </p:nvSpPr>
        <p:spPr/>
        <p:txBody>
          <a:bodyPr/>
          <a:lstStyle/>
          <a:p>
            <a:pPr marL="0" indent="0">
              <a:spcAft>
                <a:spcPts val="1800"/>
              </a:spcAft>
              <a:buNone/>
            </a:pPr>
            <a:r>
              <a:rPr lang="en-US" b="1" dirty="0" smtClean="0">
                <a:solidFill>
                  <a:schemeClr val="accent1"/>
                </a:solidFill>
              </a:rPr>
              <a:t>Lead Organizations are required to purchase a license for these products through Insignia</a:t>
            </a:r>
          </a:p>
          <a:p>
            <a:pPr marL="0" indent="0">
              <a:buNone/>
            </a:pPr>
            <a:r>
              <a:rPr lang="en-US" dirty="0" smtClean="0"/>
              <a:t>For copies of the PAM, PPAM and CAM, the translated tools </a:t>
            </a:r>
            <a:br>
              <a:rPr lang="en-US" dirty="0" smtClean="0"/>
            </a:br>
            <a:r>
              <a:rPr lang="en-US" dirty="0" smtClean="0"/>
              <a:t>and scoring guide contact your Lead to get Insignia’s:</a:t>
            </a:r>
          </a:p>
          <a:p>
            <a:r>
              <a:rPr lang="en-US" dirty="0" smtClean="0"/>
              <a:t>Website address</a:t>
            </a:r>
          </a:p>
          <a:p>
            <a:r>
              <a:rPr lang="en-US" dirty="0" smtClean="0"/>
              <a:t>User name</a:t>
            </a:r>
          </a:p>
          <a:p>
            <a:r>
              <a:rPr lang="en-US" dirty="0" smtClean="0"/>
              <a:t>Password</a:t>
            </a:r>
          </a:p>
          <a:p>
            <a:pPr lvl="2"/>
            <a:endParaRPr lang="en-US" dirty="0" smtClean="0"/>
          </a:p>
          <a:p>
            <a:pPr lvl="1"/>
            <a:endParaRPr lang="en-US" dirty="0" smtClean="0"/>
          </a:p>
          <a:p>
            <a:endParaRPr lang="en-US" dirty="0"/>
          </a:p>
        </p:txBody>
      </p:sp>
      <p:grpSp>
        <p:nvGrpSpPr>
          <p:cNvPr id="6" name="Group 5"/>
          <p:cNvGrpSpPr>
            <a:grpSpLocks noChangeAspect="1"/>
          </p:cNvGrpSpPr>
          <p:nvPr/>
        </p:nvGrpSpPr>
        <p:grpSpPr bwMode="auto">
          <a:xfrm>
            <a:off x="7099300" y="3954328"/>
            <a:ext cx="3883025" cy="2525982"/>
            <a:chOff x="2014" y="1597"/>
            <a:chExt cx="1734" cy="1128"/>
          </a:xfrm>
        </p:grpSpPr>
        <p:sp>
          <p:nvSpPr>
            <p:cNvPr id="7" name="Freeform 6"/>
            <p:cNvSpPr>
              <a:spLocks/>
            </p:cNvSpPr>
            <p:nvPr/>
          </p:nvSpPr>
          <p:spPr bwMode="auto">
            <a:xfrm>
              <a:off x="2014" y="1597"/>
              <a:ext cx="1734" cy="1128"/>
            </a:xfrm>
            <a:custGeom>
              <a:avLst/>
              <a:gdLst>
                <a:gd name="T0" fmla="*/ 731 w 1734"/>
                <a:gd name="T1" fmla="*/ 0 h 1128"/>
                <a:gd name="T2" fmla="*/ 1682 w 1734"/>
                <a:gd name="T3" fmla="*/ 90 h 1128"/>
                <a:gd name="T4" fmla="*/ 1734 w 1734"/>
                <a:gd name="T5" fmla="*/ 119 h 1128"/>
                <a:gd name="T6" fmla="*/ 1521 w 1734"/>
                <a:gd name="T7" fmla="*/ 1012 h 1128"/>
                <a:gd name="T8" fmla="*/ 785 w 1734"/>
                <a:gd name="T9" fmla="*/ 1128 h 1128"/>
                <a:gd name="T10" fmla="*/ 0 w 1734"/>
                <a:gd name="T11" fmla="*/ 841 h 1128"/>
                <a:gd name="T12" fmla="*/ 0 w 1734"/>
                <a:gd name="T13" fmla="*/ 798 h 1128"/>
                <a:gd name="T14" fmla="*/ 591 w 1734"/>
                <a:gd name="T15" fmla="*/ 708 h 1128"/>
                <a:gd name="T16" fmla="*/ 731 w 1734"/>
                <a:gd name="T17" fmla="*/ 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128">
                  <a:moveTo>
                    <a:pt x="731" y="0"/>
                  </a:moveTo>
                  <a:lnTo>
                    <a:pt x="1682" y="90"/>
                  </a:lnTo>
                  <a:lnTo>
                    <a:pt x="1734" y="119"/>
                  </a:lnTo>
                  <a:lnTo>
                    <a:pt x="1521" y="1012"/>
                  </a:lnTo>
                  <a:lnTo>
                    <a:pt x="785" y="1128"/>
                  </a:lnTo>
                  <a:lnTo>
                    <a:pt x="0" y="841"/>
                  </a:lnTo>
                  <a:lnTo>
                    <a:pt x="0" y="798"/>
                  </a:lnTo>
                  <a:lnTo>
                    <a:pt x="591" y="708"/>
                  </a:lnTo>
                  <a:lnTo>
                    <a:pt x="7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p:nvSpPr>
          <p:spPr bwMode="auto">
            <a:xfrm>
              <a:off x="2662" y="1656"/>
              <a:ext cx="937" cy="846"/>
            </a:xfrm>
            <a:custGeom>
              <a:avLst/>
              <a:gdLst>
                <a:gd name="T0" fmla="*/ 126 w 937"/>
                <a:gd name="T1" fmla="*/ 0 h 846"/>
                <a:gd name="T2" fmla="*/ 937 w 937"/>
                <a:gd name="T3" fmla="*/ 93 h 846"/>
                <a:gd name="T4" fmla="*/ 761 w 937"/>
                <a:gd name="T5" fmla="*/ 846 h 846"/>
                <a:gd name="T6" fmla="*/ 0 w 937"/>
                <a:gd name="T7" fmla="*/ 632 h 846"/>
                <a:gd name="T8" fmla="*/ 126 w 937"/>
                <a:gd name="T9" fmla="*/ 0 h 846"/>
              </a:gdLst>
              <a:ahLst/>
              <a:cxnLst>
                <a:cxn ang="0">
                  <a:pos x="T0" y="T1"/>
                </a:cxn>
                <a:cxn ang="0">
                  <a:pos x="T2" y="T3"/>
                </a:cxn>
                <a:cxn ang="0">
                  <a:pos x="T4" y="T5"/>
                </a:cxn>
                <a:cxn ang="0">
                  <a:pos x="T6" y="T7"/>
                </a:cxn>
                <a:cxn ang="0">
                  <a:pos x="T8" y="T9"/>
                </a:cxn>
              </a:cxnLst>
              <a:rect l="0" t="0" r="r" b="b"/>
              <a:pathLst>
                <a:path w="937" h="846">
                  <a:moveTo>
                    <a:pt x="126" y="0"/>
                  </a:moveTo>
                  <a:lnTo>
                    <a:pt x="937" y="93"/>
                  </a:lnTo>
                  <a:lnTo>
                    <a:pt x="761" y="846"/>
                  </a:lnTo>
                  <a:lnTo>
                    <a:pt x="0" y="632"/>
                  </a:lnTo>
                  <a:lnTo>
                    <a:pt x="1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p:nvSpPr>
          <p:spPr bwMode="auto">
            <a:xfrm>
              <a:off x="2406" y="2357"/>
              <a:ext cx="849" cy="233"/>
            </a:xfrm>
            <a:custGeom>
              <a:avLst/>
              <a:gdLst>
                <a:gd name="T0" fmla="*/ 218 w 849"/>
                <a:gd name="T1" fmla="*/ 0 h 233"/>
                <a:gd name="T2" fmla="*/ 0 w 849"/>
                <a:gd name="T3" fmla="*/ 38 h 233"/>
                <a:gd name="T4" fmla="*/ 571 w 849"/>
                <a:gd name="T5" fmla="*/ 233 h 233"/>
                <a:gd name="T6" fmla="*/ 849 w 849"/>
                <a:gd name="T7" fmla="*/ 185 h 233"/>
                <a:gd name="T8" fmla="*/ 218 w 849"/>
                <a:gd name="T9" fmla="*/ 0 h 233"/>
              </a:gdLst>
              <a:ahLst/>
              <a:cxnLst>
                <a:cxn ang="0">
                  <a:pos x="T0" y="T1"/>
                </a:cxn>
                <a:cxn ang="0">
                  <a:pos x="T2" y="T3"/>
                </a:cxn>
                <a:cxn ang="0">
                  <a:pos x="T4" y="T5"/>
                </a:cxn>
                <a:cxn ang="0">
                  <a:pos x="T6" y="T7"/>
                </a:cxn>
                <a:cxn ang="0">
                  <a:pos x="T8" y="T9"/>
                </a:cxn>
              </a:cxnLst>
              <a:rect l="0" t="0" r="r" b="b"/>
              <a:pathLst>
                <a:path w="849" h="233">
                  <a:moveTo>
                    <a:pt x="218" y="0"/>
                  </a:moveTo>
                  <a:lnTo>
                    <a:pt x="0" y="38"/>
                  </a:lnTo>
                  <a:lnTo>
                    <a:pt x="571" y="233"/>
                  </a:lnTo>
                  <a:lnTo>
                    <a:pt x="849" y="185"/>
                  </a:lnTo>
                  <a:lnTo>
                    <a:pt x="218" y="0"/>
                  </a:lnTo>
                  <a:close/>
                </a:path>
              </a:pathLst>
            </a:custGeom>
            <a:solidFill>
              <a:srgbClr val="98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p:nvSpPr>
          <p:spPr bwMode="auto">
            <a:xfrm>
              <a:off x="2434" y="2473"/>
              <a:ext cx="311" cy="95"/>
            </a:xfrm>
            <a:custGeom>
              <a:avLst/>
              <a:gdLst>
                <a:gd name="T0" fmla="*/ 100 w 311"/>
                <a:gd name="T1" fmla="*/ 0 h 95"/>
                <a:gd name="T2" fmla="*/ 0 w 311"/>
                <a:gd name="T3" fmla="*/ 22 h 95"/>
                <a:gd name="T4" fmla="*/ 202 w 311"/>
                <a:gd name="T5" fmla="*/ 95 h 95"/>
                <a:gd name="T6" fmla="*/ 311 w 311"/>
                <a:gd name="T7" fmla="*/ 72 h 95"/>
                <a:gd name="T8" fmla="*/ 100 w 311"/>
                <a:gd name="T9" fmla="*/ 0 h 95"/>
              </a:gdLst>
              <a:ahLst/>
              <a:cxnLst>
                <a:cxn ang="0">
                  <a:pos x="T0" y="T1"/>
                </a:cxn>
                <a:cxn ang="0">
                  <a:pos x="T2" y="T3"/>
                </a:cxn>
                <a:cxn ang="0">
                  <a:pos x="T4" y="T5"/>
                </a:cxn>
                <a:cxn ang="0">
                  <a:pos x="T6" y="T7"/>
                </a:cxn>
                <a:cxn ang="0">
                  <a:pos x="T8" y="T9"/>
                </a:cxn>
              </a:cxnLst>
              <a:rect l="0" t="0" r="r" b="b"/>
              <a:pathLst>
                <a:path w="311" h="95">
                  <a:moveTo>
                    <a:pt x="100" y="0"/>
                  </a:moveTo>
                  <a:lnTo>
                    <a:pt x="0" y="22"/>
                  </a:lnTo>
                  <a:lnTo>
                    <a:pt x="202" y="95"/>
                  </a:lnTo>
                  <a:lnTo>
                    <a:pt x="311" y="72"/>
                  </a:lnTo>
                  <a:lnTo>
                    <a:pt x="100" y="0"/>
                  </a:lnTo>
                  <a:close/>
                </a:path>
              </a:pathLst>
            </a:custGeom>
            <a:solidFill>
              <a:srgbClr val="98BE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8229359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Website Hosting PAM Versions</a:t>
            </a:r>
            <a:br>
              <a:rPr lang="en-US" dirty="0" smtClean="0"/>
            </a:br>
            <a:endParaRPr lang="en-US" dirty="0"/>
          </a:p>
        </p:txBody>
      </p:sp>
      <p:sp>
        <p:nvSpPr>
          <p:cNvPr id="5" name="Content Placeholder 4"/>
          <p:cNvSpPr>
            <a:spLocks noGrp="1"/>
          </p:cNvSpPr>
          <p:nvPr>
            <p:ph idx="1"/>
          </p:nvPr>
        </p:nvSpPr>
        <p:spPr>
          <a:xfrm>
            <a:off x="4213412" y="3500846"/>
            <a:ext cx="6769350" cy="2450692"/>
          </a:xfrm>
        </p:spPr>
        <p:txBody>
          <a:bodyPr/>
          <a:lstStyle/>
          <a:p>
            <a:pPr marL="0" indent="0">
              <a:buNone/>
            </a:pPr>
            <a:r>
              <a:rPr lang="en-US" sz="2800" dirty="0"/>
              <a:t>URL:  </a:t>
            </a:r>
            <a:r>
              <a:rPr lang="en-US" sz="2800" dirty="0">
                <a:hlinkClick r:id="rId3"/>
              </a:rPr>
              <a:t>https://</a:t>
            </a:r>
            <a:r>
              <a:rPr lang="en-US" sz="2800" dirty="0" smtClean="0">
                <a:hlinkClick r:id="rId3"/>
              </a:rPr>
              <a:t>healthhomes.insigniahealth.com</a:t>
            </a:r>
            <a:endParaRPr lang="en-US" sz="2800" dirty="0"/>
          </a:p>
          <a:p>
            <a:pPr marL="0" indent="0">
              <a:buNone/>
            </a:pPr>
            <a:r>
              <a:rPr lang="en-US" sz="2800" dirty="0"/>
              <a:t>User Name:  </a:t>
            </a:r>
            <a:r>
              <a:rPr lang="en-US" sz="2800" dirty="0" smtClean="0"/>
              <a:t>- - - - - </a:t>
            </a:r>
            <a:endParaRPr lang="en-US" sz="2800" dirty="0"/>
          </a:p>
          <a:p>
            <a:pPr marL="0" indent="0">
              <a:buNone/>
            </a:pPr>
            <a:r>
              <a:rPr lang="en-US" sz="2800" dirty="0"/>
              <a:t>Password</a:t>
            </a:r>
            <a:r>
              <a:rPr lang="en-US" sz="2800" dirty="0" smtClean="0"/>
              <a:t>: - - - - - </a:t>
            </a:r>
            <a:endParaRPr lang="en-US" sz="2800" dirty="0"/>
          </a:p>
          <a:p>
            <a:pPr marL="0" indent="0">
              <a:buNone/>
            </a:pPr>
            <a:endParaRPr lang="en-US" sz="2800" dirty="0"/>
          </a:p>
          <a:p>
            <a:pPr marL="0" indent="0">
              <a:buNone/>
            </a:pPr>
            <a:endParaRPr lang="en-US" sz="2800" dirty="0"/>
          </a:p>
        </p:txBody>
      </p:sp>
      <p:pic>
        <p:nvPicPr>
          <p:cNvPr id="8" name="Picture 7" descr="survey.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900" y="1246910"/>
            <a:ext cx="3409139" cy="4879896"/>
          </a:xfrm>
          <a:prstGeom prst="rect">
            <a:avLst/>
          </a:prstGeom>
          <a:ln w="15875">
            <a:solidFill>
              <a:schemeClr val="accent4"/>
            </a:solidFill>
          </a:ln>
        </p:spPr>
      </p:pic>
      <p:sp>
        <p:nvSpPr>
          <p:cNvPr id="2" name="TextBox 1"/>
          <p:cNvSpPr txBox="1"/>
          <p:nvPr/>
        </p:nvSpPr>
        <p:spPr>
          <a:xfrm>
            <a:off x="4213412" y="1600200"/>
            <a:ext cx="5453102" cy="1077218"/>
          </a:xfrm>
          <a:prstGeom prst="rect">
            <a:avLst/>
          </a:prstGeom>
          <a:noFill/>
        </p:spPr>
        <p:txBody>
          <a:bodyPr wrap="square" rtlCol="0">
            <a:spAutoFit/>
          </a:bodyPr>
          <a:lstStyle/>
          <a:p>
            <a:r>
              <a:rPr lang="en-US" sz="3200" dirty="0" smtClean="0">
                <a:solidFill>
                  <a:srgbClr val="C00000"/>
                </a:solidFill>
              </a:rPr>
              <a:t>Ask your Lead Organization for the following to access this site: </a:t>
            </a:r>
            <a:endParaRPr lang="en-US" sz="3200" dirty="0">
              <a:solidFill>
                <a:srgbClr val="C00000"/>
              </a:solidFill>
            </a:endParaRPr>
          </a:p>
        </p:txBody>
      </p:sp>
    </p:spTree>
    <p:extLst>
      <p:ext uri="{BB962C8B-B14F-4D97-AF65-F5344CB8AC3E}">
        <p14:creationId xmlns:p14="http://schemas.microsoft.com/office/powerpoint/2010/main" val="15056652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PAM</a:t>
            </a:r>
            <a:r>
              <a:rPr lang="en-US" baseline="30000" dirty="0"/>
              <a:t>®</a:t>
            </a:r>
            <a:r>
              <a:rPr lang="en-US" dirty="0" smtClean="0"/>
              <a:t> </a:t>
            </a:r>
            <a:r>
              <a:rPr lang="en-US" dirty="0"/>
              <a:t>Small Group Work </a:t>
            </a:r>
          </a:p>
        </p:txBody>
      </p:sp>
      <p:sp>
        <p:nvSpPr>
          <p:cNvPr id="3" name="Content Placeholder 2"/>
          <p:cNvSpPr>
            <a:spLocks noGrp="1"/>
          </p:cNvSpPr>
          <p:nvPr>
            <p:ph idx="1"/>
          </p:nvPr>
        </p:nvSpPr>
        <p:spPr/>
        <p:txBody>
          <a:bodyPr/>
          <a:lstStyle/>
          <a:p>
            <a:r>
              <a:rPr lang="en-US" dirty="0"/>
              <a:t>What is the </a:t>
            </a:r>
            <a:r>
              <a:rPr lang="en-US" dirty="0" smtClean="0"/>
              <a:t>PAM</a:t>
            </a:r>
            <a:r>
              <a:rPr lang="en-US" baseline="30000" dirty="0"/>
              <a:t>®</a:t>
            </a:r>
            <a:r>
              <a:rPr lang="en-US" dirty="0" smtClean="0"/>
              <a:t> </a:t>
            </a:r>
            <a:r>
              <a:rPr lang="en-US" b="1" dirty="0">
                <a:solidFill>
                  <a:schemeClr val="accent1"/>
                </a:solidFill>
              </a:rPr>
              <a:t>score</a:t>
            </a:r>
            <a:r>
              <a:rPr lang="en-US" dirty="0"/>
              <a:t> for your client?</a:t>
            </a:r>
          </a:p>
          <a:p>
            <a:r>
              <a:rPr lang="en-US" dirty="0"/>
              <a:t>What  is </a:t>
            </a:r>
            <a:r>
              <a:rPr lang="en-US" dirty="0" smtClean="0"/>
              <a:t>the client’s or parent’s </a:t>
            </a:r>
            <a:r>
              <a:rPr lang="en-US" b="1" dirty="0">
                <a:solidFill>
                  <a:schemeClr val="accent1"/>
                </a:solidFill>
              </a:rPr>
              <a:t>Level </a:t>
            </a:r>
            <a:r>
              <a:rPr lang="en-US" dirty="0"/>
              <a:t>of Activation?</a:t>
            </a:r>
          </a:p>
          <a:p>
            <a:r>
              <a:rPr lang="en-US" dirty="0"/>
              <a:t>What did you note about his/her </a:t>
            </a:r>
            <a:r>
              <a:rPr lang="en-US" b="1" dirty="0">
                <a:solidFill>
                  <a:schemeClr val="accent1"/>
                </a:solidFill>
              </a:rPr>
              <a:t>responses </a:t>
            </a:r>
            <a:r>
              <a:rPr lang="en-US" dirty="0" smtClean="0"/>
              <a:t>to </a:t>
            </a:r>
            <a:r>
              <a:rPr lang="en-US" dirty="0"/>
              <a:t>the </a:t>
            </a:r>
            <a:r>
              <a:rPr lang="en-US" dirty="0" smtClean="0"/>
              <a:t>PAM/PPAM</a:t>
            </a:r>
            <a:r>
              <a:rPr lang="en-US" baseline="30000" dirty="0"/>
              <a:t>®</a:t>
            </a:r>
            <a:r>
              <a:rPr lang="en-US" dirty="0" smtClean="0"/>
              <a:t>?</a:t>
            </a:r>
            <a:endParaRPr lang="en-US" dirty="0"/>
          </a:p>
          <a:p>
            <a:r>
              <a:rPr lang="en-US" dirty="0"/>
              <a:t>If available should the </a:t>
            </a:r>
            <a:r>
              <a:rPr lang="en-US" b="1" dirty="0">
                <a:solidFill>
                  <a:schemeClr val="accent1"/>
                </a:solidFill>
              </a:rPr>
              <a:t>caregiver</a:t>
            </a:r>
            <a:r>
              <a:rPr lang="en-US" dirty="0">
                <a:solidFill>
                  <a:schemeClr val="accent1"/>
                </a:solidFill>
              </a:rPr>
              <a:t> </a:t>
            </a:r>
            <a:r>
              <a:rPr lang="en-US" dirty="0"/>
              <a:t>complete </a:t>
            </a:r>
            <a:r>
              <a:rPr lang="en-US" dirty="0" smtClean="0"/>
              <a:t>the CAM</a:t>
            </a:r>
            <a:r>
              <a:rPr lang="en-US" baseline="30000" dirty="0"/>
              <a:t>®</a:t>
            </a:r>
            <a:r>
              <a:rPr lang="en-US" dirty="0" smtClean="0"/>
              <a:t>?</a:t>
            </a:r>
            <a:endParaRPr lang="en-US" dirty="0"/>
          </a:p>
          <a:p>
            <a:r>
              <a:rPr lang="en-US" dirty="0"/>
              <a:t>How would you begin to work with your client </a:t>
            </a:r>
            <a:br>
              <a:rPr lang="en-US" dirty="0"/>
            </a:br>
            <a:r>
              <a:rPr lang="en-US" dirty="0"/>
              <a:t>in relation to their responses and </a:t>
            </a:r>
            <a:r>
              <a:rPr lang="en-US" b="1" dirty="0">
                <a:solidFill>
                  <a:schemeClr val="accent1"/>
                </a:solidFill>
              </a:rPr>
              <a:t>Level of Activatio</a:t>
            </a:r>
            <a:r>
              <a:rPr lang="en-US" dirty="0">
                <a:solidFill>
                  <a:schemeClr val="accent1"/>
                </a:solidFill>
              </a:rPr>
              <a:t>n</a:t>
            </a:r>
            <a:r>
              <a:rPr lang="en-US" dirty="0"/>
              <a:t>?</a:t>
            </a:r>
          </a:p>
          <a:p>
            <a:endParaRPr lang="en-US" dirty="0"/>
          </a:p>
        </p:txBody>
      </p:sp>
      <p:grpSp>
        <p:nvGrpSpPr>
          <p:cNvPr id="4" name="Group 3"/>
          <p:cNvGrpSpPr/>
          <p:nvPr/>
        </p:nvGrpSpPr>
        <p:grpSpPr>
          <a:xfrm>
            <a:off x="10137896" y="380531"/>
            <a:ext cx="932180" cy="932180"/>
            <a:chOff x="7264400" y="782320"/>
            <a:chExt cx="932180" cy="932180"/>
          </a:xfrm>
        </p:grpSpPr>
        <p:sp>
          <p:nvSpPr>
            <p:cNvPr id="5" name="Oval 4"/>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6" name="Freeform 5"/>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1333016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smtClean="0"/>
              <a:t>How will awareness of a client’s PAM level help you work with your client?</a:t>
            </a:r>
          </a:p>
          <a:p>
            <a:pPr marL="0" indent="0">
              <a:buNone/>
            </a:pPr>
            <a:r>
              <a:rPr lang="en-US" sz="3600" dirty="0" smtClean="0"/>
              <a:t>Do </a:t>
            </a:r>
            <a:r>
              <a:rPr lang="en-US" sz="3600" dirty="0"/>
              <a:t>you have any questions?</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Goal Setting</a:t>
            </a:r>
            <a:endParaRPr lang="en-US" dirty="0"/>
          </a:p>
        </p:txBody>
      </p:sp>
      <p:sp>
        <p:nvSpPr>
          <p:cNvPr id="5" name="Subtitle 4"/>
          <p:cNvSpPr>
            <a:spLocks noGrp="1"/>
          </p:cNvSpPr>
          <p:nvPr>
            <p:ph type="subTitle" idx="1"/>
          </p:nvPr>
        </p:nvSpPr>
        <p:spPr/>
        <p:txBody>
          <a:bodyPr/>
          <a:lstStyle/>
          <a:p>
            <a:r>
              <a:rPr lang="en-US" dirty="0" smtClean="0">
                <a:solidFill>
                  <a:schemeClr val="tx1">
                    <a:lumMod val="65000"/>
                    <a:lumOff val="35000"/>
                  </a:schemeClr>
                </a:solidFill>
              </a:rPr>
              <a:t>Moving Toward Health Action Planning</a:t>
            </a:r>
          </a:p>
          <a:p>
            <a:endParaRPr lang="en-US" dirty="0">
              <a:solidFill>
                <a:schemeClr val="tx1">
                  <a:lumMod val="65000"/>
                  <a:lumOff val="35000"/>
                </a:schemeClr>
              </a:solidFill>
            </a:endParaRPr>
          </a:p>
        </p:txBody>
      </p:sp>
    </p:spTree>
    <p:extLst>
      <p:ext uri="{BB962C8B-B14F-4D97-AF65-F5344CB8AC3E}">
        <p14:creationId xmlns:p14="http://schemas.microsoft.com/office/powerpoint/2010/main" val="775602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Moving Toward Health Action Planning</a:t>
            </a:r>
            <a:endParaRPr lang="en-US" dirty="0"/>
          </a:p>
        </p:txBody>
      </p:sp>
      <p:sp>
        <p:nvSpPr>
          <p:cNvPr id="5" name="Content Placeholder 4"/>
          <p:cNvSpPr>
            <a:spLocks noGrp="1"/>
          </p:cNvSpPr>
          <p:nvPr>
            <p:ph idx="1"/>
          </p:nvPr>
        </p:nvSpPr>
        <p:spPr/>
        <p:txBody>
          <a:bodyPr/>
          <a:lstStyle/>
          <a:p>
            <a:pPr marL="0" indent="0">
              <a:spcAft>
                <a:spcPts val="1800"/>
              </a:spcAft>
              <a:buNone/>
            </a:pPr>
            <a:r>
              <a:rPr lang="en-US" dirty="0" smtClean="0"/>
              <a:t>Consider the client’s responses by reviewing and discussing the activation measure results</a:t>
            </a:r>
          </a:p>
          <a:p>
            <a:pPr marL="0" indent="0">
              <a:spcAft>
                <a:spcPts val="1800"/>
              </a:spcAft>
              <a:buNone/>
            </a:pPr>
            <a:r>
              <a:rPr lang="en-US" dirty="0" smtClean="0"/>
              <a:t>Responses may provide a clue as to changes the client would like to make</a:t>
            </a:r>
          </a:p>
          <a:p>
            <a:pPr marL="0" indent="0">
              <a:spcAft>
                <a:spcPts val="1800"/>
              </a:spcAft>
              <a:buNone/>
            </a:pPr>
            <a:r>
              <a:rPr lang="en-US" dirty="0" smtClean="0"/>
              <a:t>Consider using the Goal Setting and Action Planning Worksheet </a:t>
            </a:r>
          </a:p>
        </p:txBody>
      </p:sp>
      <p:cxnSp>
        <p:nvCxnSpPr>
          <p:cNvPr id="8" name="Straight Connector 7"/>
          <p:cNvCxnSpPr/>
          <p:nvPr/>
        </p:nvCxnSpPr>
        <p:spPr>
          <a:xfrm>
            <a:off x="457200" y="26727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394710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99411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Tool for Starting the Conversation</a:t>
            </a:r>
            <a:endParaRPr lang="en-US" dirty="0"/>
          </a:p>
        </p:txBody>
      </p:sp>
      <p:sp>
        <p:nvSpPr>
          <p:cNvPr id="3" name="Content Placeholder 2"/>
          <p:cNvSpPr>
            <a:spLocks noGrp="1"/>
          </p:cNvSpPr>
          <p:nvPr>
            <p:ph idx="1"/>
          </p:nvPr>
        </p:nvSpPr>
        <p:spPr/>
        <p:txBody>
          <a:bodyPr/>
          <a:lstStyle/>
          <a:p>
            <a:pPr marL="0" indent="0">
              <a:buNone/>
            </a:pPr>
            <a:r>
              <a:rPr lang="en-US" dirty="0" smtClean="0"/>
              <a:t>The Goal Setting and Action Planning Worksheet</a:t>
            </a:r>
          </a:p>
          <a:p>
            <a:pPr marL="0" indent="0">
              <a:buNone/>
            </a:pPr>
            <a:endParaRPr lang="en-US" dirty="0"/>
          </a:p>
        </p:txBody>
      </p:sp>
      <p:sp>
        <p:nvSpPr>
          <p:cNvPr id="6" name="Rectangle 5"/>
          <p:cNvSpPr/>
          <p:nvPr/>
        </p:nvSpPr>
        <p:spPr>
          <a:xfrm>
            <a:off x="-1" y="2626718"/>
            <a:ext cx="11515411" cy="3138054"/>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0448" y="2217142"/>
            <a:ext cx="6734513" cy="3957207"/>
          </a:xfrm>
          <a:prstGeom prst="rect">
            <a:avLst/>
          </a:prstGeom>
          <a:solidFill>
            <a:schemeClr val="bg1"/>
          </a:solidFill>
          <a:ln w="1587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959221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699561" y="2527945"/>
            <a:ext cx="0" cy="1086606"/>
          </a:xfrm>
          <a:prstGeom prst="line">
            <a:avLst/>
          </a:prstGeom>
          <a:ln>
            <a:solidFill>
              <a:srgbClr val="0066CC"/>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1775780" y="2725232"/>
            <a:ext cx="7901101" cy="4352921"/>
          </a:xfrm>
          <a:prstGeom prst="rect">
            <a:avLst/>
          </a:prstGeom>
        </p:spPr>
      </p:pic>
      <p:sp>
        <p:nvSpPr>
          <p:cNvPr id="2" name="Title 1"/>
          <p:cNvSpPr>
            <a:spLocks noGrp="1"/>
          </p:cNvSpPr>
          <p:nvPr>
            <p:ph type="title"/>
          </p:nvPr>
        </p:nvSpPr>
        <p:spPr/>
        <p:txBody>
          <a:bodyPr>
            <a:normAutofit/>
          </a:bodyPr>
          <a:lstStyle/>
          <a:p>
            <a:r>
              <a:rPr lang="en-US" dirty="0" smtClean="0">
                <a:latin typeface="Cambria" panose="02040503050406030204" pitchFamily="18" charset="0"/>
                <a:cs typeface="Times New Roman" panose="02020603050405020304" pitchFamily="18" charset="0"/>
              </a:rPr>
              <a:t>Washington State Model of Health Home</a:t>
            </a:r>
            <a:endParaRPr lang="en-US" dirty="0">
              <a:latin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2524370" y="1893906"/>
            <a:ext cx="5913633" cy="1268078"/>
          </a:xfrm>
          <a:prstGeom prst="rect">
            <a:avLst/>
          </a:prstGeom>
        </p:spPr>
      </p:pic>
    </p:spTree>
    <p:extLst>
      <p:ext uri="{BB962C8B-B14F-4D97-AF65-F5344CB8AC3E}">
        <p14:creationId xmlns:p14="http://schemas.microsoft.com/office/powerpoint/2010/main" val="336548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and Action Planning</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Goal Setting and Action Planning Worksheet</a:t>
            </a:r>
          </a:p>
          <a:p>
            <a:r>
              <a:rPr lang="en-US" dirty="0" smtClean="0"/>
              <a:t>Start where the client is</a:t>
            </a:r>
          </a:p>
          <a:p>
            <a:r>
              <a:rPr lang="en-US" dirty="0" smtClean="0"/>
              <a:t>Determine what the client wants to change</a:t>
            </a:r>
          </a:p>
          <a:p>
            <a:r>
              <a:rPr lang="en-US" dirty="0" smtClean="0"/>
              <a:t>The action plan is negotiated and tied to the discussion </a:t>
            </a:r>
            <a:br>
              <a:rPr lang="en-US" dirty="0" smtClean="0"/>
            </a:br>
            <a:r>
              <a:rPr lang="en-US" dirty="0" smtClean="0"/>
              <a:t>about the level of activation</a:t>
            </a:r>
          </a:p>
          <a:p>
            <a:endParaRPr lang="en-US" dirty="0"/>
          </a:p>
        </p:txBody>
      </p:sp>
    </p:spTree>
    <p:extLst>
      <p:ext uri="{BB962C8B-B14F-4D97-AF65-F5344CB8AC3E}">
        <p14:creationId xmlns:p14="http://schemas.microsoft.com/office/powerpoint/2010/main" val="2330024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and Action Planning (cont.)</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Goal Setting and Action Planning Worksheet</a:t>
            </a:r>
          </a:p>
          <a:p>
            <a:r>
              <a:rPr lang="en-US" dirty="0" smtClean="0"/>
              <a:t>The action plan is something achievable given the client's level of activation</a:t>
            </a:r>
          </a:p>
          <a:p>
            <a:r>
              <a:rPr lang="en-US" dirty="0" smtClean="0"/>
              <a:t>At </a:t>
            </a:r>
            <a:r>
              <a:rPr lang="en-US" dirty="0" smtClean="0">
                <a:solidFill>
                  <a:schemeClr val="accent1"/>
                </a:solidFill>
              </a:rPr>
              <a:t>Levels 1 and 2 </a:t>
            </a:r>
            <a:r>
              <a:rPr lang="en-US" dirty="0" smtClean="0"/>
              <a:t>action plans focus on knowledge, belief, awareness and pre-behaviors</a:t>
            </a:r>
          </a:p>
          <a:p>
            <a:r>
              <a:rPr lang="en-US" dirty="0" smtClean="0"/>
              <a:t>At </a:t>
            </a:r>
            <a:r>
              <a:rPr lang="en-US" dirty="0" smtClean="0">
                <a:solidFill>
                  <a:schemeClr val="accent1"/>
                </a:solidFill>
              </a:rPr>
              <a:t>Levels 3 and 4</a:t>
            </a:r>
            <a:r>
              <a:rPr lang="en-US" dirty="0" smtClean="0"/>
              <a:t> action plans focus on the initiation of new behaviors and maintaining behaviors</a:t>
            </a:r>
          </a:p>
          <a:p>
            <a:endParaRPr lang="en-US" dirty="0"/>
          </a:p>
        </p:txBody>
      </p:sp>
    </p:spTree>
    <p:extLst>
      <p:ext uri="{BB962C8B-B14F-4D97-AF65-F5344CB8AC3E}">
        <p14:creationId xmlns:p14="http://schemas.microsoft.com/office/powerpoint/2010/main" val="6578844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an Action Plan</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Coach the client to select the Action Steps with the least number of barriers and prioritize them</a:t>
            </a:r>
          </a:p>
          <a:p>
            <a:pPr marL="0" indent="0">
              <a:spcAft>
                <a:spcPts val="1800"/>
              </a:spcAft>
              <a:buNone/>
            </a:pPr>
            <a:r>
              <a:rPr lang="en-US" dirty="0" smtClean="0"/>
              <a:t>Save the list of Action Steps so alternatives can be tried if </a:t>
            </a:r>
            <a:br>
              <a:rPr lang="en-US" dirty="0" smtClean="0"/>
            </a:br>
            <a:r>
              <a:rPr lang="en-US" dirty="0" smtClean="0"/>
              <a:t>the first ones are not successful; reassure client that many problems are not easily solved and may take time and </a:t>
            </a:r>
            <a:br>
              <a:rPr lang="en-US" dirty="0" smtClean="0"/>
            </a:br>
            <a:r>
              <a:rPr lang="en-US" dirty="0" smtClean="0"/>
              <a:t>multiple approaches</a:t>
            </a:r>
            <a:endParaRPr lang="en-US" dirty="0"/>
          </a:p>
        </p:txBody>
      </p:sp>
      <p:cxnSp>
        <p:nvCxnSpPr>
          <p:cNvPr id="6" name="Straight Connector 5"/>
          <p:cNvCxnSpPr/>
          <p:nvPr/>
        </p:nvCxnSpPr>
        <p:spPr>
          <a:xfrm>
            <a:off x="457200" y="26727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755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 Action Steps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1"/>
                </a:solidFill>
              </a:rPr>
              <a:t>Describe</a:t>
            </a:r>
          </a:p>
          <a:p>
            <a:r>
              <a:rPr lang="en-US" dirty="0" smtClean="0"/>
              <a:t>What the client has agreed to do</a:t>
            </a:r>
          </a:p>
          <a:p>
            <a:r>
              <a:rPr lang="en-US" dirty="0" smtClean="0"/>
              <a:t>What the Care Coordinator has agreed to do</a:t>
            </a:r>
          </a:p>
          <a:p>
            <a:r>
              <a:rPr lang="en-US" dirty="0" smtClean="0"/>
              <a:t>Where they will do it</a:t>
            </a:r>
          </a:p>
          <a:p>
            <a:r>
              <a:rPr lang="en-US" dirty="0" smtClean="0"/>
              <a:t>How often(each day/week)?</a:t>
            </a:r>
          </a:p>
          <a:p>
            <a:r>
              <a:rPr lang="en-US" dirty="0" smtClean="0"/>
              <a:t>For how long?</a:t>
            </a:r>
          </a:p>
          <a:p>
            <a:endParaRPr lang="en-US" dirty="0"/>
          </a:p>
        </p:txBody>
      </p:sp>
    </p:spTree>
    <p:extLst>
      <p:ext uri="{BB962C8B-B14F-4D97-AF65-F5344CB8AC3E}">
        <p14:creationId xmlns:p14="http://schemas.microsoft.com/office/powerpoint/2010/main" val="199238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to Consider</a:t>
            </a:r>
          </a:p>
        </p:txBody>
      </p:sp>
      <p:sp>
        <p:nvSpPr>
          <p:cNvPr id="5" name="Rectangle 4"/>
          <p:cNvSpPr/>
          <p:nvPr/>
        </p:nvSpPr>
        <p:spPr>
          <a:xfrm>
            <a:off x="270163" y="1600200"/>
            <a:ext cx="11237658" cy="13491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pPr>
              <a:lnSpc>
                <a:spcPct val="90000"/>
              </a:lnSpc>
            </a:pPr>
            <a:endParaRPr lang="en-US" sz="2800" dirty="0">
              <a:solidFill>
                <a:schemeClr val="accent3"/>
              </a:solidFill>
            </a:endParaRPr>
          </a:p>
        </p:txBody>
      </p:sp>
      <p:sp>
        <p:nvSpPr>
          <p:cNvPr id="6" name="Rectangle 5"/>
          <p:cNvSpPr/>
          <p:nvPr/>
        </p:nvSpPr>
        <p:spPr>
          <a:xfrm>
            <a:off x="0" y="1600200"/>
            <a:ext cx="270164" cy="1349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70163" y="3210062"/>
            <a:ext cx="11237658" cy="1349100"/>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pPr>
              <a:lnSpc>
                <a:spcPct val="90000"/>
              </a:lnSpc>
            </a:pPr>
            <a:endParaRPr lang="en-US" sz="2800" dirty="0">
              <a:solidFill>
                <a:schemeClr val="accent3"/>
              </a:solidFill>
            </a:endParaRPr>
          </a:p>
        </p:txBody>
      </p:sp>
      <p:sp>
        <p:nvSpPr>
          <p:cNvPr id="9" name="Rectangle 8"/>
          <p:cNvSpPr/>
          <p:nvPr/>
        </p:nvSpPr>
        <p:spPr>
          <a:xfrm>
            <a:off x="0" y="3210062"/>
            <a:ext cx="270164" cy="1349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70163" y="4819925"/>
            <a:ext cx="11237658" cy="1349100"/>
          </a:xfrm>
          <a:prstGeom prst="rect">
            <a:avLst/>
          </a:prstGeom>
          <a:solidFill>
            <a:srgbClr val="E5EBD9"/>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pPr>
              <a:lnSpc>
                <a:spcPct val="90000"/>
              </a:lnSpc>
            </a:pPr>
            <a:endParaRPr lang="en-US" sz="2800" dirty="0">
              <a:solidFill>
                <a:schemeClr val="accent3"/>
              </a:solidFill>
            </a:endParaRPr>
          </a:p>
        </p:txBody>
      </p:sp>
      <p:sp>
        <p:nvSpPr>
          <p:cNvPr id="12" name="Rectangle 11"/>
          <p:cNvSpPr/>
          <p:nvPr/>
        </p:nvSpPr>
        <p:spPr>
          <a:xfrm>
            <a:off x="0" y="4819925"/>
            <a:ext cx="270164" cy="1349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457199" y="1640315"/>
            <a:ext cx="10758791" cy="4488593"/>
          </a:xfrm>
          <a:prstGeom prst="rect">
            <a:avLst/>
          </a:prstGeom>
        </p:spPr>
        <p:txBody>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Font typeface="Arial" panose="020B0604020202020204" pitchFamily="34" charset="0"/>
              <a:buNone/>
            </a:pPr>
            <a:r>
              <a:rPr lang="en-US" sz="2000" dirty="0" smtClean="0"/>
              <a:t>How important is it for you right now to...?  On a scale from 0 - 10... what number would you </a:t>
            </a:r>
            <a:br>
              <a:rPr lang="en-US" sz="2000" dirty="0" smtClean="0"/>
            </a:br>
            <a:r>
              <a:rPr lang="en-US" sz="2000" dirty="0" smtClean="0"/>
              <a:t>give yourself?</a:t>
            </a:r>
          </a:p>
          <a:p>
            <a:pPr marL="0" indent="0">
              <a:spcBef>
                <a:spcPts val="600"/>
              </a:spcBef>
              <a:buFont typeface="Arial" panose="020B0604020202020204" pitchFamily="34" charset="0"/>
              <a:buNone/>
            </a:pPr>
            <a:r>
              <a:rPr lang="en-US" sz="2000" b="1" dirty="0" smtClean="0">
                <a:solidFill>
                  <a:schemeClr val="accent1"/>
                </a:solidFill>
              </a:rPr>
              <a:t>0_________________________________________________________________________10</a:t>
            </a:r>
            <a:br>
              <a:rPr lang="en-US" sz="2000" b="1" dirty="0" smtClean="0">
                <a:solidFill>
                  <a:schemeClr val="accent1"/>
                </a:solidFill>
              </a:rPr>
            </a:br>
            <a:r>
              <a:rPr lang="en-US" sz="2000" b="1" dirty="0" smtClean="0">
                <a:solidFill>
                  <a:schemeClr val="accent1"/>
                </a:solidFill>
              </a:rPr>
              <a:t>		                     CONVICTION SCALE</a:t>
            </a:r>
          </a:p>
          <a:p>
            <a:pPr marL="0" indent="0">
              <a:buFont typeface="Arial" panose="020B0604020202020204" pitchFamily="34" charset="0"/>
              <a:buNone/>
            </a:pPr>
            <a:endParaRPr lang="en-US" sz="1000" dirty="0" smtClean="0"/>
          </a:p>
          <a:p>
            <a:pPr marL="0" indent="0">
              <a:buFont typeface="Arial" panose="020B0604020202020204" pitchFamily="34" charset="0"/>
              <a:buNone/>
            </a:pPr>
            <a:r>
              <a:rPr lang="en-US" sz="2000" dirty="0" smtClean="0"/>
              <a:t>If you did decide to change, how confident are you that you would succeed?  On a scale from 0 - 10... what number would you give yourself?</a:t>
            </a:r>
          </a:p>
          <a:p>
            <a:pPr marL="0" indent="0">
              <a:spcBef>
                <a:spcPts val="600"/>
              </a:spcBef>
              <a:buFont typeface="Arial" panose="020B0604020202020204" pitchFamily="34" charset="0"/>
              <a:buNone/>
            </a:pPr>
            <a:r>
              <a:rPr lang="en-US" sz="2000" b="1" dirty="0" smtClean="0">
                <a:solidFill>
                  <a:schemeClr val="accent4"/>
                </a:solidFill>
              </a:rPr>
              <a:t>0_________________________________________________________________________10</a:t>
            </a:r>
            <a:br>
              <a:rPr lang="en-US" sz="2000" b="1" dirty="0" smtClean="0">
                <a:solidFill>
                  <a:schemeClr val="accent4"/>
                </a:solidFill>
              </a:rPr>
            </a:br>
            <a:r>
              <a:rPr lang="en-US" sz="2000" b="1" dirty="0" smtClean="0">
                <a:solidFill>
                  <a:schemeClr val="accent4"/>
                </a:solidFill>
              </a:rPr>
              <a:t>		                     CONFIDENCE SCALE</a:t>
            </a:r>
          </a:p>
          <a:p>
            <a:pPr marL="0" indent="0">
              <a:buFont typeface="Arial" panose="020B0604020202020204" pitchFamily="34" charset="0"/>
              <a:buNone/>
            </a:pPr>
            <a:endParaRPr lang="en-US" sz="700" dirty="0" smtClean="0"/>
          </a:p>
          <a:p>
            <a:pPr marL="0" indent="0">
              <a:buFont typeface="Arial" panose="020B0604020202020204" pitchFamily="34" charset="0"/>
              <a:buNone/>
            </a:pPr>
            <a:r>
              <a:rPr lang="en-US" sz="2000" dirty="0" smtClean="0"/>
              <a:t>If you did decide to change, how ready are you to make this change?  On a scale from 0 - 10... </a:t>
            </a:r>
            <a:br>
              <a:rPr lang="en-US" sz="2000" dirty="0" smtClean="0"/>
            </a:br>
            <a:r>
              <a:rPr lang="en-US" sz="2000" dirty="0" smtClean="0"/>
              <a:t>what number would you give yourself?</a:t>
            </a:r>
          </a:p>
          <a:p>
            <a:pPr marL="0" indent="0">
              <a:spcBef>
                <a:spcPts val="600"/>
              </a:spcBef>
              <a:buFont typeface="Arial" panose="020B0604020202020204" pitchFamily="34" charset="0"/>
              <a:buNone/>
            </a:pPr>
            <a:r>
              <a:rPr lang="en-US" sz="2000" b="1" dirty="0" smtClean="0">
                <a:solidFill>
                  <a:schemeClr val="accent2"/>
                </a:solidFill>
              </a:rPr>
              <a:t>0_________________________________________________________________________10</a:t>
            </a:r>
            <a:br>
              <a:rPr lang="en-US" sz="2000" b="1" dirty="0" smtClean="0">
                <a:solidFill>
                  <a:schemeClr val="accent2"/>
                </a:solidFill>
              </a:rPr>
            </a:br>
            <a:r>
              <a:rPr lang="en-US" sz="2000" b="1" dirty="0" smtClean="0">
                <a:solidFill>
                  <a:schemeClr val="accent2"/>
                </a:solidFill>
              </a:rPr>
              <a:t>		                        READINESS SCALE</a:t>
            </a:r>
          </a:p>
          <a:p>
            <a:pPr marL="0" indent="0">
              <a:buFont typeface="Arial" panose="020B0604020202020204" pitchFamily="34" charset="0"/>
              <a:buNone/>
            </a:pPr>
            <a:endParaRPr lang="en-US" sz="2000" dirty="0"/>
          </a:p>
        </p:txBody>
      </p:sp>
    </p:spTree>
    <p:extLst>
      <p:ext uri="{BB962C8B-B14F-4D97-AF65-F5344CB8AC3E}">
        <p14:creationId xmlns:p14="http://schemas.microsoft.com/office/powerpoint/2010/main" val="25708694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Coaching and the Health Action Plan</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Use a coaching for activation approach to guide the client to: </a:t>
            </a:r>
          </a:p>
          <a:p>
            <a:r>
              <a:rPr lang="en-US" dirty="0" smtClean="0"/>
              <a:t>Appropriate choices</a:t>
            </a:r>
          </a:p>
          <a:p>
            <a:r>
              <a:rPr lang="en-US" dirty="0" smtClean="0"/>
              <a:t>Attainable goals </a:t>
            </a:r>
          </a:p>
          <a:p>
            <a:r>
              <a:rPr lang="en-US" dirty="0" smtClean="0"/>
              <a:t>Action steps</a:t>
            </a:r>
          </a:p>
          <a:p>
            <a:r>
              <a:rPr lang="en-US" dirty="0" smtClean="0"/>
              <a:t>Improved health</a:t>
            </a:r>
          </a:p>
          <a:p>
            <a:endParaRPr lang="en-US" dirty="0" smtClean="0"/>
          </a:p>
          <a:p>
            <a:endParaRPr lang="en-US" dirty="0"/>
          </a:p>
        </p:txBody>
      </p:sp>
    </p:spTree>
    <p:extLst>
      <p:ext uri="{BB962C8B-B14F-4D97-AF65-F5344CB8AC3E}">
        <p14:creationId xmlns:p14="http://schemas.microsoft.com/office/powerpoint/2010/main" val="2699672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Action Plan (HAP)</a:t>
            </a:r>
            <a:endParaRPr lang="en-US" dirty="0"/>
          </a:p>
        </p:txBody>
      </p:sp>
      <p:sp>
        <p:nvSpPr>
          <p:cNvPr id="3" name="Content Placeholder 2"/>
          <p:cNvSpPr>
            <a:spLocks noGrp="1"/>
          </p:cNvSpPr>
          <p:nvPr>
            <p:ph idx="1"/>
          </p:nvPr>
        </p:nvSpPr>
        <p:spPr>
          <a:xfrm>
            <a:off x="1111584" y="1648328"/>
            <a:ext cx="10512862" cy="4351338"/>
          </a:xfrm>
        </p:spPr>
        <p:txBody>
          <a:bodyPr/>
          <a:lstStyle/>
          <a:p>
            <a:pPr marL="0" indent="0">
              <a:buNone/>
            </a:pPr>
            <a:r>
              <a:rPr lang="en-US" b="1" dirty="0" smtClean="0"/>
              <a:t>Establishes:</a:t>
            </a:r>
          </a:p>
          <a:p>
            <a:r>
              <a:rPr lang="en-US" dirty="0" smtClean="0"/>
              <a:t>Client and Care Coordinator identified:</a:t>
            </a:r>
          </a:p>
          <a:p>
            <a:pPr lvl="1"/>
            <a:r>
              <a:rPr lang="en-US" sz="2800" dirty="0" smtClean="0"/>
              <a:t>Long term goal </a:t>
            </a:r>
          </a:p>
          <a:p>
            <a:pPr lvl="1"/>
            <a:r>
              <a:rPr lang="en-US" sz="2800" dirty="0" smtClean="0"/>
              <a:t>Short term goal/s</a:t>
            </a:r>
          </a:p>
          <a:p>
            <a:pPr lvl="1"/>
            <a:r>
              <a:rPr lang="en-US" sz="2800" dirty="0" smtClean="0"/>
              <a:t>Action steps</a:t>
            </a:r>
          </a:p>
          <a:p>
            <a:endParaRPr lang="en-US" sz="2800" dirty="0" smtClean="0"/>
          </a:p>
          <a:p>
            <a:endParaRPr lang="en-US" dirty="0"/>
          </a:p>
        </p:txBody>
      </p:sp>
    </p:spTree>
    <p:extLst>
      <p:ext uri="{BB962C8B-B14F-4D97-AF65-F5344CB8AC3E}">
        <p14:creationId xmlns:p14="http://schemas.microsoft.com/office/powerpoint/2010/main" val="449658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Skills for Health Action Planning</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Demonstrate positive belief in the client’s ability to take an active role to accomplish appropriate goals and action steps</a:t>
            </a:r>
          </a:p>
          <a:p>
            <a:pPr marL="0" indent="0">
              <a:spcAft>
                <a:spcPts val="1800"/>
              </a:spcAft>
              <a:buNone/>
            </a:pPr>
            <a:r>
              <a:rPr lang="en-US" dirty="0" smtClean="0"/>
              <a:t>Emphasize stress management and coping and resiliency skills</a:t>
            </a:r>
          </a:p>
          <a:p>
            <a:pPr marL="0" indent="0">
              <a:spcAft>
                <a:spcPts val="1800"/>
              </a:spcAft>
              <a:buNone/>
            </a:pPr>
            <a:r>
              <a:rPr lang="en-US" dirty="0" smtClean="0"/>
              <a:t>Ask the client to recall a former success: how did it feel?</a:t>
            </a:r>
            <a:endParaRPr lang="en-US" dirty="0"/>
          </a:p>
        </p:txBody>
      </p:sp>
      <p:cxnSp>
        <p:nvCxnSpPr>
          <p:cNvPr id="6" name="Straight Connector 5"/>
          <p:cNvCxnSpPr/>
          <p:nvPr/>
        </p:nvCxnSpPr>
        <p:spPr>
          <a:xfrm>
            <a:off x="457200" y="26727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9900" y="353732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5583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Skills for Health Action </a:t>
            </a:r>
            <a:r>
              <a:rPr lang="en-US" dirty="0" smtClean="0"/>
              <a:t>Planning (cont.)</a:t>
            </a:r>
            <a:endParaRPr lang="en-US" dirty="0"/>
          </a:p>
        </p:txBody>
      </p:sp>
      <p:sp>
        <p:nvSpPr>
          <p:cNvPr id="3" name="Content Placeholder 2"/>
          <p:cNvSpPr>
            <a:spLocks noGrp="1"/>
          </p:cNvSpPr>
          <p:nvPr>
            <p:ph idx="1"/>
          </p:nvPr>
        </p:nvSpPr>
        <p:spPr/>
        <p:txBody>
          <a:bodyPr/>
          <a:lstStyle/>
          <a:p>
            <a:r>
              <a:rPr lang="en-US" dirty="0" smtClean="0"/>
              <a:t>Elicit the client’s story</a:t>
            </a:r>
          </a:p>
          <a:p>
            <a:r>
              <a:rPr lang="en-US" dirty="0" smtClean="0"/>
              <a:t>Build rapport</a:t>
            </a:r>
          </a:p>
          <a:p>
            <a:r>
              <a:rPr lang="en-US" dirty="0" smtClean="0"/>
              <a:t>Obtain a behavioral history, including past attempts </a:t>
            </a:r>
            <a:br>
              <a:rPr lang="en-US" dirty="0" smtClean="0"/>
            </a:br>
            <a:r>
              <a:rPr lang="en-US" dirty="0" smtClean="0"/>
              <a:t>to change behavior</a:t>
            </a:r>
          </a:p>
          <a:p>
            <a:r>
              <a:rPr lang="en-US" dirty="0" smtClean="0"/>
              <a:t>Identify barriers</a:t>
            </a:r>
          </a:p>
          <a:p>
            <a:pPr lvl="1"/>
            <a:r>
              <a:rPr lang="en-US" dirty="0" smtClean="0"/>
              <a:t>Use open-ended questions</a:t>
            </a:r>
          </a:p>
          <a:p>
            <a:pPr lvl="1"/>
            <a:r>
              <a:rPr lang="en-US" dirty="0" smtClean="0"/>
              <a:t>Focus on feelings</a:t>
            </a:r>
          </a:p>
          <a:p>
            <a:pPr lvl="1"/>
            <a:r>
              <a:rPr lang="en-US" dirty="0" smtClean="0"/>
              <a:t>Use reflections</a:t>
            </a:r>
          </a:p>
          <a:p>
            <a:endParaRPr lang="en-US" dirty="0"/>
          </a:p>
        </p:txBody>
      </p:sp>
    </p:spTree>
    <p:extLst>
      <p:ext uri="{BB962C8B-B14F-4D97-AF65-F5344CB8AC3E}">
        <p14:creationId xmlns:p14="http://schemas.microsoft.com/office/powerpoint/2010/main" val="29081529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a:t>
            </a:r>
            <a:endParaRPr lang="en-US" dirty="0"/>
          </a:p>
        </p:txBody>
      </p:sp>
      <p:sp>
        <p:nvSpPr>
          <p:cNvPr id="3" name="Content Placeholder 2"/>
          <p:cNvSpPr>
            <a:spLocks noGrp="1"/>
          </p:cNvSpPr>
          <p:nvPr>
            <p:ph idx="1"/>
          </p:nvPr>
        </p:nvSpPr>
        <p:spPr>
          <a:xfrm>
            <a:off x="469900" y="1487905"/>
            <a:ext cx="10512862" cy="4351338"/>
          </a:xfrm>
        </p:spPr>
        <p:txBody>
          <a:bodyPr/>
          <a:lstStyle/>
          <a:p>
            <a:r>
              <a:rPr lang="en-US" b="1" dirty="0" smtClean="0">
                <a:solidFill>
                  <a:schemeClr val="accent1"/>
                </a:solidFill>
              </a:rPr>
              <a:t>What do you think drives poor health and high costs </a:t>
            </a:r>
            <a:br>
              <a:rPr lang="en-US" b="1" dirty="0" smtClean="0">
                <a:solidFill>
                  <a:schemeClr val="accent1"/>
                </a:solidFill>
              </a:rPr>
            </a:br>
            <a:r>
              <a:rPr lang="en-US" b="1" dirty="0" smtClean="0">
                <a:solidFill>
                  <a:schemeClr val="accent1"/>
                </a:solidFill>
              </a:rPr>
              <a:t>for your client?</a:t>
            </a:r>
          </a:p>
          <a:p>
            <a:r>
              <a:rPr lang="en-US" dirty="0">
                <a:cs typeface="Arial" pitchFamily="34" charset="0"/>
              </a:rPr>
              <a:t>85% of avoidable costs are due to behavioral, not </a:t>
            </a:r>
            <a:br>
              <a:rPr lang="en-US" dirty="0">
                <a:cs typeface="Arial" pitchFamily="34" charset="0"/>
              </a:rPr>
            </a:br>
            <a:r>
              <a:rPr lang="en-US" dirty="0">
                <a:cs typeface="Arial" pitchFamily="34" charset="0"/>
              </a:rPr>
              <a:t>medical factors </a:t>
            </a:r>
            <a:endParaRPr lang="en-US" b="1" dirty="0" smtClean="0">
              <a:solidFill>
                <a:schemeClr val="accent1"/>
              </a:solidFill>
            </a:endParaRPr>
          </a:p>
          <a:p>
            <a:pPr marL="0" indent="0">
              <a:buNone/>
            </a:pPr>
            <a:r>
              <a:rPr lang="en-US" b="1" dirty="0" smtClean="0"/>
              <a:t>Consider:</a:t>
            </a:r>
          </a:p>
          <a:p>
            <a:r>
              <a:rPr lang="en-US" dirty="0" smtClean="0"/>
              <a:t>Client’s perspective</a:t>
            </a:r>
          </a:p>
          <a:p>
            <a:r>
              <a:rPr lang="en-US" dirty="0" smtClean="0"/>
              <a:t>Results from assessment and screening tools</a:t>
            </a:r>
          </a:p>
          <a:p>
            <a:r>
              <a:rPr lang="en-US" dirty="0" smtClean="0"/>
              <a:t>PRISM Risk Factors</a:t>
            </a:r>
          </a:p>
          <a:p>
            <a:r>
              <a:rPr lang="en-US" dirty="0" smtClean="0"/>
              <a:t>Client’s Level of Activation</a:t>
            </a:r>
          </a:p>
          <a:p>
            <a:endParaRPr lang="en-US" dirty="0"/>
          </a:p>
        </p:txBody>
      </p:sp>
    </p:spTree>
    <p:extLst>
      <p:ext uri="{BB962C8B-B14F-4D97-AF65-F5344CB8AC3E}">
        <p14:creationId xmlns:p14="http://schemas.microsoft.com/office/powerpoint/2010/main" val="28493715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Home Coverage Areas</a:t>
            </a:r>
          </a:p>
        </p:txBody>
      </p:sp>
      <p:sp>
        <p:nvSpPr>
          <p:cNvPr id="3" name="Rectangle 2"/>
          <p:cNvSpPr/>
          <p:nvPr/>
        </p:nvSpPr>
        <p:spPr>
          <a:xfrm>
            <a:off x="0" y="1990725"/>
            <a:ext cx="11506200" cy="37719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p:nvPicPr>
        <p:blipFill>
          <a:blip r:embed="rId3"/>
          <a:stretch>
            <a:fillRect/>
          </a:stretch>
        </p:blipFill>
        <p:spPr>
          <a:xfrm>
            <a:off x="2097741" y="1158835"/>
            <a:ext cx="7258234" cy="5619910"/>
          </a:xfrm>
          <a:prstGeom prst="rect">
            <a:avLst/>
          </a:prstGeom>
          <a:ln w="15875">
            <a:solidFill>
              <a:schemeClr val="accent4"/>
            </a:solidFill>
          </a:ln>
        </p:spPr>
      </p:pic>
    </p:spTree>
    <p:extLst>
      <p:ext uri="{BB962C8B-B14F-4D97-AF65-F5344CB8AC3E}">
        <p14:creationId xmlns:p14="http://schemas.microsoft.com/office/powerpoint/2010/main" val="1374933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Use Active and Reflective Listening </a:t>
            </a:r>
          </a:p>
        </p:txBody>
      </p:sp>
      <p:sp>
        <p:nvSpPr>
          <p:cNvPr id="7" name="Content Placeholder 6"/>
          <p:cNvSpPr>
            <a:spLocks noGrp="1"/>
          </p:cNvSpPr>
          <p:nvPr>
            <p:ph idx="1"/>
          </p:nvPr>
        </p:nvSpPr>
        <p:spPr/>
        <p:txBody>
          <a:bodyPr/>
          <a:lstStyle/>
          <a:p>
            <a:pPr marL="0" indent="0">
              <a:spcAft>
                <a:spcPts val="1800"/>
              </a:spcAft>
              <a:buNone/>
            </a:pPr>
            <a:r>
              <a:rPr lang="en-US" dirty="0" smtClean="0"/>
              <a:t>Assure them that you can see their point of view</a:t>
            </a:r>
          </a:p>
          <a:p>
            <a:pPr marL="0" indent="0">
              <a:spcAft>
                <a:spcPts val="1800"/>
              </a:spcAft>
              <a:buNone/>
            </a:pPr>
            <a:r>
              <a:rPr lang="en-US" dirty="0" smtClean="0"/>
              <a:t>Acknowledge the struggles or difficulty involved</a:t>
            </a:r>
          </a:p>
          <a:p>
            <a:pPr marL="0" indent="0">
              <a:buNone/>
            </a:pPr>
            <a:r>
              <a:rPr lang="en-US" dirty="0" smtClean="0"/>
              <a:t>Acknowledge their success and their skills, abilities, and strengths</a:t>
            </a:r>
          </a:p>
          <a:p>
            <a:pPr>
              <a:spcBef>
                <a:spcPts val="0"/>
              </a:spcBef>
            </a:pPr>
            <a:r>
              <a:rPr lang="en-US" sz="2800" dirty="0" smtClean="0"/>
              <a:t>Thoughts </a:t>
            </a:r>
          </a:p>
          <a:p>
            <a:pPr>
              <a:spcBef>
                <a:spcPts val="0"/>
              </a:spcBef>
            </a:pPr>
            <a:r>
              <a:rPr lang="en-US" sz="2800" dirty="0" smtClean="0"/>
              <a:t>Beliefs and values </a:t>
            </a:r>
          </a:p>
          <a:p>
            <a:pPr>
              <a:spcBef>
                <a:spcPts val="0"/>
              </a:spcBef>
              <a:spcAft>
                <a:spcPts val="1800"/>
              </a:spcAft>
            </a:pPr>
            <a:r>
              <a:rPr lang="en-US" sz="2800" dirty="0" smtClean="0"/>
              <a:t>Behaviors</a:t>
            </a:r>
          </a:p>
          <a:p>
            <a:pPr marL="0" indent="0">
              <a:buNone/>
            </a:pPr>
            <a:r>
              <a:rPr lang="en-US" dirty="0" smtClean="0"/>
              <a:t>Use </a:t>
            </a:r>
            <a:r>
              <a:rPr lang="en-US" b="1" dirty="0" smtClean="0">
                <a:solidFill>
                  <a:schemeClr val="accent1"/>
                </a:solidFill>
              </a:rPr>
              <a:t>you</a:t>
            </a:r>
            <a:r>
              <a:rPr lang="en-US" dirty="0" smtClean="0"/>
              <a:t> statements – strength based approach</a:t>
            </a:r>
          </a:p>
          <a:p>
            <a:pPr marL="0" indent="0">
              <a:buNone/>
            </a:pPr>
            <a:r>
              <a:rPr lang="en-US" dirty="0"/>
              <a:t>	</a:t>
            </a:r>
            <a:r>
              <a:rPr lang="en-US" dirty="0" smtClean="0"/>
              <a:t>“You sound determined.”</a:t>
            </a:r>
          </a:p>
          <a:p>
            <a:pPr lvl="1"/>
            <a:endParaRPr lang="en-US" dirty="0" smtClean="0"/>
          </a:p>
          <a:p>
            <a:endParaRPr lang="en-US" dirty="0"/>
          </a:p>
        </p:txBody>
      </p:sp>
      <p:cxnSp>
        <p:nvCxnSpPr>
          <p:cNvPr id="12" name="Straight Connector 11"/>
          <p:cNvCxnSpPr/>
          <p:nvPr/>
        </p:nvCxnSpPr>
        <p:spPr>
          <a:xfrm>
            <a:off x="457200" y="22155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0918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55048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50478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What Values Lie Behind </a:t>
            </a:r>
            <a:br>
              <a:rPr lang="en-US" dirty="0" smtClean="0"/>
            </a:br>
            <a:r>
              <a:rPr lang="en-US" dirty="0" smtClean="0"/>
              <a:t>These Statements</a:t>
            </a:r>
            <a:endParaRPr lang="en-US" dirty="0"/>
          </a:p>
        </p:txBody>
      </p:sp>
      <p:sp>
        <p:nvSpPr>
          <p:cNvPr id="3" name="Content Placeholder 2"/>
          <p:cNvSpPr>
            <a:spLocks noGrp="1"/>
          </p:cNvSpPr>
          <p:nvPr>
            <p:ph idx="1"/>
          </p:nvPr>
        </p:nvSpPr>
        <p:spPr>
          <a:xfrm>
            <a:off x="469900" y="1990724"/>
            <a:ext cx="10512862" cy="3960813"/>
          </a:xfrm>
        </p:spPr>
        <p:txBody>
          <a:bodyPr/>
          <a:lstStyle/>
          <a:p>
            <a:r>
              <a:rPr lang="en-US" dirty="0" smtClean="0"/>
              <a:t>I want to feel better  </a:t>
            </a:r>
          </a:p>
          <a:p>
            <a:r>
              <a:rPr lang="en-US" dirty="0" smtClean="0"/>
              <a:t>I want to be more independent </a:t>
            </a:r>
          </a:p>
          <a:p>
            <a:r>
              <a:rPr lang="en-US" dirty="0" smtClean="0"/>
              <a:t>I want to be able to attend church with my family </a:t>
            </a:r>
          </a:p>
          <a:p>
            <a:r>
              <a:rPr lang="en-US" dirty="0" smtClean="0"/>
              <a:t>I want to see my grandchildren grow up </a:t>
            </a:r>
          </a:p>
          <a:p>
            <a:endParaRPr lang="en-US" dirty="0" smtClean="0"/>
          </a:p>
          <a:p>
            <a:pPr marL="0" indent="0">
              <a:buNone/>
            </a:pPr>
            <a:r>
              <a:rPr lang="en-US" b="1" dirty="0" smtClean="0">
                <a:solidFill>
                  <a:schemeClr val="accent1"/>
                </a:solidFill>
              </a:rPr>
              <a:t>Keep these in mind so you can later link these values to their long term goals, short term goals, and action steps </a:t>
            </a:r>
          </a:p>
          <a:p>
            <a:pPr marL="0" indent="0">
              <a:buNone/>
            </a:pPr>
            <a:endParaRPr lang="en-US" b="1" dirty="0">
              <a:solidFill>
                <a:schemeClr val="accent1"/>
              </a:solidFill>
            </a:endParaRPr>
          </a:p>
        </p:txBody>
      </p:sp>
    </p:spTree>
    <p:extLst>
      <p:ext uri="{BB962C8B-B14F-4D97-AF65-F5344CB8AC3E}">
        <p14:creationId xmlns:p14="http://schemas.microsoft.com/office/powerpoint/2010/main" val="1466486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Emphasize Problem Solving</a:t>
            </a:r>
          </a:p>
        </p:txBody>
      </p:sp>
      <p:sp>
        <p:nvSpPr>
          <p:cNvPr id="3" name="Content Placeholder 2"/>
          <p:cNvSpPr>
            <a:spLocks noGrp="1"/>
          </p:cNvSpPr>
          <p:nvPr>
            <p:ph idx="1"/>
          </p:nvPr>
        </p:nvSpPr>
        <p:spPr/>
        <p:txBody>
          <a:bodyPr/>
          <a:lstStyle/>
          <a:p>
            <a:pPr marL="0" indent="0">
              <a:spcAft>
                <a:spcPts val="1800"/>
              </a:spcAft>
              <a:buNone/>
            </a:pPr>
            <a:r>
              <a:rPr lang="en-US" dirty="0"/>
              <a:t>A Health Action Plan requires addressing problems through “action steps</a:t>
            </a:r>
            <a:r>
              <a:rPr lang="en-US" dirty="0" smtClean="0"/>
              <a:t>”</a:t>
            </a:r>
            <a:endParaRPr lang="en-US" sz="2000" dirty="0"/>
          </a:p>
          <a:p>
            <a:pPr marL="0" indent="0">
              <a:spcAft>
                <a:spcPts val="1800"/>
              </a:spcAft>
              <a:buNone/>
            </a:pPr>
            <a:r>
              <a:rPr lang="en-US" dirty="0"/>
              <a:t>Adults learn best by “doing” rather than through reading materials or hearing </a:t>
            </a:r>
            <a:r>
              <a:rPr lang="en-US" dirty="0" smtClean="0"/>
              <a:t>information</a:t>
            </a:r>
            <a:endParaRPr lang="en-US" sz="2000" dirty="0"/>
          </a:p>
          <a:p>
            <a:pPr marL="0" indent="0">
              <a:spcAft>
                <a:spcPts val="1800"/>
              </a:spcAft>
              <a:buNone/>
            </a:pPr>
            <a:r>
              <a:rPr lang="en-US" dirty="0"/>
              <a:t>Working through a problem </a:t>
            </a:r>
            <a:r>
              <a:rPr lang="en-US" dirty="0" smtClean="0"/>
              <a:t>using health coaching </a:t>
            </a:r>
            <a:r>
              <a:rPr lang="en-US" dirty="0"/>
              <a:t>increases </a:t>
            </a:r>
            <a:r>
              <a:rPr lang="en-US" dirty="0" smtClean="0"/>
              <a:t/>
            </a:r>
            <a:br>
              <a:rPr lang="en-US" dirty="0" smtClean="0"/>
            </a:br>
            <a:r>
              <a:rPr lang="en-US" dirty="0" smtClean="0"/>
              <a:t>and </a:t>
            </a:r>
            <a:r>
              <a:rPr lang="en-US" dirty="0"/>
              <a:t>enhances </a:t>
            </a:r>
            <a:r>
              <a:rPr lang="en-US" dirty="0" smtClean="0"/>
              <a:t>retention</a:t>
            </a:r>
          </a:p>
          <a:p>
            <a:pPr marL="0" indent="0">
              <a:spcAft>
                <a:spcPts val="1800"/>
              </a:spcAft>
              <a:buNone/>
            </a:pPr>
            <a:r>
              <a:rPr lang="en-US" dirty="0"/>
              <a:t>Identify their capacity for change and self-efficacy</a:t>
            </a:r>
          </a:p>
          <a:p>
            <a:pPr marL="0" indent="0">
              <a:spcAft>
                <a:spcPts val="1800"/>
              </a:spcAft>
              <a:buNone/>
            </a:pPr>
            <a:endParaRPr lang="en-US" dirty="0"/>
          </a:p>
        </p:txBody>
      </p:sp>
      <p:cxnSp>
        <p:nvCxnSpPr>
          <p:cNvPr id="4" name="Straight Connector 3"/>
          <p:cNvCxnSpPr/>
          <p:nvPr/>
        </p:nvCxnSpPr>
        <p:spPr>
          <a:xfrm>
            <a:off x="457200" y="26727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393737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29062" y="5239306"/>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30545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Barriers to Change</a:t>
            </a:r>
            <a:endParaRPr lang="en-US" dirty="0"/>
          </a:p>
        </p:txBody>
      </p:sp>
      <p:sp>
        <p:nvSpPr>
          <p:cNvPr id="3" name="Content Placeholder 2"/>
          <p:cNvSpPr>
            <a:spLocks noGrp="1"/>
          </p:cNvSpPr>
          <p:nvPr>
            <p:ph idx="1"/>
          </p:nvPr>
        </p:nvSpPr>
        <p:spPr/>
        <p:txBody>
          <a:bodyPr/>
          <a:lstStyle/>
          <a:p>
            <a:pPr>
              <a:spcBef>
                <a:spcPts val="1200"/>
              </a:spcBef>
            </a:pPr>
            <a:r>
              <a:rPr lang="en-US" sz="2800" dirty="0" smtClean="0"/>
              <a:t>Ambivalence?</a:t>
            </a:r>
          </a:p>
          <a:p>
            <a:pPr>
              <a:spcBef>
                <a:spcPts val="1200"/>
              </a:spcBef>
            </a:pPr>
            <a:r>
              <a:rPr lang="en-US" sz="2800" dirty="0" smtClean="0">
                <a:solidFill>
                  <a:schemeClr val="accent1">
                    <a:lumMod val="50000"/>
                  </a:schemeClr>
                </a:solidFill>
              </a:rPr>
              <a:t>Understanding?</a:t>
            </a:r>
          </a:p>
          <a:p>
            <a:pPr>
              <a:spcBef>
                <a:spcPts val="1200"/>
              </a:spcBef>
            </a:pPr>
            <a:r>
              <a:rPr lang="en-US" sz="2800" dirty="0" smtClean="0"/>
              <a:t>Support system?</a:t>
            </a:r>
          </a:p>
          <a:p>
            <a:pPr>
              <a:spcBef>
                <a:spcPts val="1200"/>
              </a:spcBef>
            </a:pPr>
            <a:r>
              <a:rPr lang="en-US" sz="2800" dirty="0" smtClean="0">
                <a:solidFill>
                  <a:schemeClr val="accent1">
                    <a:lumMod val="50000"/>
                  </a:schemeClr>
                </a:solidFill>
              </a:rPr>
              <a:t>Energy levels/sleep quality/pain?</a:t>
            </a:r>
          </a:p>
          <a:p>
            <a:pPr>
              <a:spcBef>
                <a:spcPts val="1200"/>
              </a:spcBef>
            </a:pPr>
            <a:r>
              <a:rPr lang="en-US" sz="2800" dirty="0" smtClean="0"/>
              <a:t>Depression?</a:t>
            </a:r>
          </a:p>
          <a:p>
            <a:pPr>
              <a:spcBef>
                <a:spcPts val="1200"/>
              </a:spcBef>
            </a:pPr>
            <a:r>
              <a:rPr lang="en-US" sz="2800" dirty="0" smtClean="0">
                <a:solidFill>
                  <a:schemeClr val="accent1">
                    <a:lumMod val="50000"/>
                  </a:schemeClr>
                </a:solidFill>
              </a:rPr>
              <a:t>Health literacy?</a:t>
            </a:r>
          </a:p>
          <a:p>
            <a:pPr>
              <a:spcBef>
                <a:spcPts val="1200"/>
              </a:spcBef>
            </a:pPr>
            <a:r>
              <a:rPr lang="en-US" sz="2800" dirty="0" smtClean="0"/>
              <a:t>Financial?</a:t>
            </a:r>
          </a:p>
          <a:p>
            <a:pPr>
              <a:spcBef>
                <a:spcPts val="1200"/>
              </a:spcBef>
            </a:pPr>
            <a:r>
              <a:rPr lang="en-US" sz="2800" dirty="0" smtClean="0">
                <a:solidFill>
                  <a:schemeClr val="accent1">
                    <a:lumMod val="50000"/>
                  </a:schemeClr>
                </a:solidFill>
              </a:rPr>
              <a:t>Confidence?</a:t>
            </a:r>
          </a:p>
          <a:p>
            <a:pPr>
              <a:spcBef>
                <a:spcPts val="1200"/>
              </a:spcBef>
            </a:pPr>
            <a:r>
              <a:rPr lang="en-US" sz="2800" dirty="0" smtClean="0"/>
              <a:t>Social isolation?</a:t>
            </a:r>
            <a:endParaRPr lang="en-US" sz="2800" dirty="0"/>
          </a:p>
        </p:txBody>
      </p:sp>
      <p:grpSp>
        <p:nvGrpSpPr>
          <p:cNvPr id="6" name="Group 5"/>
          <p:cNvGrpSpPr/>
          <p:nvPr/>
        </p:nvGrpSpPr>
        <p:grpSpPr>
          <a:xfrm>
            <a:off x="7383294" y="1600200"/>
            <a:ext cx="3599031" cy="4572969"/>
            <a:chOff x="5171305" y="2780120"/>
            <a:chExt cx="1206950" cy="1533564"/>
          </a:xfrm>
        </p:grpSpPr>
        <p:sp>
          <p:nvSpPr>
            <p:cNvPr id="7" name="Freeform 6"/>
            <p:cNvSpPr>
              <a:spLocks noEditPoints="1"/>
            </p:cNvSpPr>
            <p:nvPr/>
          </p:nvSpPr>
          <p:spPr bwMode="auto">
            <a:xfrm>
              <a:off x="5171305" y="3719959"/>
              <a:ext cx="379413" cy="593725"/>
            </a:xfrm>
            <a:custGeom>
              <a:avLst/>
              <a:gdLst>
                <a:gd name="T0" fmla="*/ 216 w 536"/>
                <a:gd name="T1" fmla="*/ 640 h 845"/>
                <a:gd name="T2" fmla="*/ 215 w 536"/>
                <a:gd name="T3" fmla="*/ 610 h 845"/>
                <a:gd name="T4" fmla="*/ 232 w 536"/>
                <a:gd name="T5" fmla="*/ 506 h 845"/>
                <a:gd name="T6" fmla="*/ 273 w 536"/>
                <a:gd name="T7" fmla="*/ 440 h 845"/>
                <a:gd name="T8" fmla="*/ 346 w 536"/>
                <a:gd name="T9" fmla="*/ 368 h 845"/>
                <a:gd name="T10" fmla="*/ 415 w 536"/>
                <a:gd name="T11" fmla="*/ 294 h 845"/>
                <a:gd name="T12" fmla="*/ 431 w 536"/>
                <a:gd name="T13" fmla="*/ 233 h 845"/>
                <a:gd name="T14" fmla="*/ 384 w 536"/>
                <a:gd name="T15" fmla="*/ 129 h 845"/>
                <a:gd name="T16" fmla="*/ 270 w 536"/>
                <a:gd name="T17" fmla="*/ 84 h 845"/>
                <a:gd name="T18" fmla="*/ 162 w 536"/>
                <a:gd name="T19" fmla="*/ 125 h 845"/>
                <a:gd name="T20" fmla="*/ 104 w 536"/>
                <a:gd name="T21" fmla="*/ 252 h 845"/>
                <a:gd name="T22" fmla="*/ 0 w 536"/>
                <a:gd name="T23" fmla="*/ 240 h 845"/>
                <a:gd name="T24" fmla="*/ 84 w 536"/>
                <a:gd name="T25" fmla="*/ 62 h 845"/>
                <a:gd name="T26" fmla="*/ 269 w 536"/>
                <a:gd name="T27" fmla="*/ 0 h 845"/>
                <a:gd name="T28" fmla="*/ 463 w 536"/>
                <a:gd name="T29" fmla="*/ 66 h 845"/>
                <a:gd name="T30" fmla="*/ 536 w 536"/>
                <a:gd name="T31" fmla="*/ 227 h 845"/>
                <a:gd name="T32" fmla="*/ 510 w 536"/>
                <a:gd name="T33" fmla="*/ 327 h 845"/>
                <a:gd name="T34" fmla="*/ 410 w 536"/>
                <a:gd name="T35" fmla="*/ 438 h 845"/>
                <a:gd name="T36" fmla="*/ 345 w 536"/>
                <a:gd name="T37" fmla="*/ 504 h 845"/>
                <a:gd name="T38" fmla="*/ 322 w 536"/>
                <a:gd name="T39" fmla="*/ 552 h 845"/>
                <a:gd name="T40" fmla="*/ 314 w 536"/>
                <a:gd name="T41" fmla="*/ 640 h 845"/>
                <a:gd name="T42" fmla="*/ 216 w 536"/>
                <a:gd name="T43" fmla="*/ 640 h 845"/>
                <a:gd name="T44" fmla="*/ 210 w 536"/>
                <a:gd name="T45" fmla="*/ 845 h 845"/>
                <a:gd name="T46" fmla="*/ 210 w 536"/>
                <a:gd name="T47" fmla="*/ 729 h 845"/>
                <a:gd name="T48" fmla="*/ 326 w 536"/>
                <a:gd name="T49" fmla="*/ 729 h 845"/>
                <a:gd name="T50" fmla="*/ 326 w 536"/>
                <a:gd name="T51" fmla="*/ 845 h 845"/>
                <a:gd name="T52" fmla="*/ 210 w 536"/>
                <a:gd name="T53" fmla="*/ 845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6" h="845">
                  <a:moveTo>
                    <a:pt x="216" y="640"/>
                  </a:moveTo>
                  <a:cubicBezTo>
                    <a:pt x="216" y="627"/>
                    <a:pt x="215" y="616"/>
                    <a:pt x="215" y="610"/>
                  </a:cubicBezTo>
                  <a:cubicBezTo>
                    <a:pt x="215" y="570"/>
                    <a:pt x="221" y="535"/>
                    <a:pt x="232" y="506"/>
                  </a:cubicBezTo>
                  <a:cubicBezTo>
                    <a:pt x="241" y="484"/>
                    <a:pt x="254" y="462"/>
                    <a:pt x="273" y="440"/>
                  </a:cubicBezTo>
                  <a:cubicBezTo>
                    <a:pt x="286" y="423"/>
                    <a:pt x="311" y="400"/>
                    <a:pt x="346" y="368"/>
                  </a:cubicBezTo>
                  <a:cubicBezTo>
                    <a:pt x="381" y="337"/>
                    <a:pt x="404" y="312"/>
                    <a:pt x="415" y="294"/>
                  </a:cubicBezTo>
                  <a:cubicBezTo>
                    <a:pt x="425" y="275"/>
                    <a:pt x="431" y="255"/>
                    <a:pt x="431" y="233"/>
                  </a:cubicBezTo>
                  <a:cubicBezTo>
                    <a:pt x="431" y="194"/>
                    <a:pt x="415" y="159"/>
                    <a:pt x="384" y="129"/>
                  </a:cubicBezTo>
                  <a:cubicBezTo>
                    <a:pt x="353" y="99"/>
                    <a:pt x="315" y="84"/>
                    <a:pt x="270" y="84"/>
                  </a:cubicBezTo>
                  <a:cubicBezTo>
                    <a:pt x="227" y="84"/>
                    <a:pt x="191" y="97"/>
                    <a:pt x="162" y="125"/>
                  </a:cubicBezTo>
                  <a:cubicBezTo>
                    <a:pt x="132" y="152"/>
                    <a:pt x="113" y="194"/>
                    <a:pt x="104" y="252"/>
                  </a:cubicBezTo>
                  <a:cubicBezTo>
                    <a:pt x="0" y="240"/>
                    <a:pt x="0" y="240"/>
                    <a:pt x="0" y="240"/>
                  </a:cubicBezTo>
                  <a:cubicBezTo>
                    <a:pt x="9" y="162"/>
                    <a:pt x="37" y="103"/>
                    <a:pt x="84" y="62"/>
                  </a:cubicBezTo>
                  <a:cubicBezTo>
                    <a:pt x="130" y="21"/>
                    <a:pt x="192" y="0"/>
                    <a:pt x="269" y="0"/>
                  </a:cubicBezTo>
                  <a:cubicBezTo>
                    <a:pt x="350" y="0"/>
                    <a:pt x="415" y="22"/>
                    <a:pt x="463" y="66"/>
                  </a:cubicBezTo>
                  <a:cubicBezTo>
                    <a:pt x="511" y="110"/>
                    <a:pt x="536" y="164"/>
                    <a:pt x="536" y="227"/>
                  </a:cubicBezTo>
                  <a:cubicBezTo>
                    <a:pt x="536" y="263"/>
                    <a:pt x="527" y="296"/>
                    <a:pt x="510" y="327"/>
                  </a:cubicBezTo>
                  <a:cubicBezTo>
                    <a:pt x="493" y="357"/>
                    <a:pt x="460" y="395"/>
                    <a:pt x="410" y="438"/>
                  </a:cubicBezTo>
                  <a:cubicBezTo>
                    <a:pt x="377" y="468"/>
                    <a:pt x="355" y="490"/>
                    <a:pt x="345" y="504"/>
                  </a:cubicBezTo>
                  <a:cubicBezTo>
                    <a:pt x="335" y="518"/>
                    <a:pt x="327" y="534"/>
                    <a:pt x="322" y="552"/>
                  </a:cubicBezTo>
                  <a:cubicBezTo>
                    <a:pt x="318" y="570"/>
                    <a:pt x="315" y="599"/>
                    <a:pt x="314" y="640"/>
                  </a:cubicBezTo>
                  <a:lnTo>
                    <a:pt x="216" y="640"/>
                  </a:lnTo>
                  <a:close/>
                  <a:moveTo>
                    <a:pt x="210" y="845"/>
                  </a:moveTo>
                  <a:cubicBezTo>
                    <a:pt x="210" y="729"/>
                    <a:pt x="210" y="729"/>
                    <a:pt x="210" y="729"/>
                  </a:cubicBezTo>
                  <a:cubicBezTo>
                    <a:pt x="326" y="729"/>
                    <a:pt x="326" y="729"/>
                    <a:pt x="326" y="729"/>
                  </a:cubicBezTo>
                  <a:cubicBezTo>
                    <a:pt x="326" y="845"/>
                    <a:pt x="326" y="845"/>
                    <a:pt x="326" y="845"/>
                  </a:cubicBezTo>
                  <a:lnTo>
                    <a:pt x="210" y="845"/>
                  </a:lnTo>
                  <a:close/>
                </a:path>
              </a:pathLst>
            </a:custGeom>
            <a:solidFill>
              <a:srgbClr val="98BEB8"/>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4"/>
            <p:cNvSpPr>
              <a:spLocks noEditPoints="1"/>
            </p:cNvSpPr>
            <p:nvPr/>
          </p:nvSpPr>
          <p:spPr bwMode="auto">
            <a:xfrm>
              <a:off x="5425526" y="2780120"/>
              <a:ext cx="612569" cy="860348"/>
            </a:xfrm>
            <a:custGeom>
              <a:avLst/>
              <a:gdLst>
                <a:gd name="T0" fmla="*/ 365 w 596"/>
                <a:gd name="T1" fmla="*/ 625 h 839"/>
                <a:gd name="T2" fmla="*/ 220 w 596"/>
                <a:gd name="T3" fmla="*/ 625 h 839"/>
                <a:gd name="T4" fmla="*/ 220 w 596"/>
                <a:gd name="T5" fmla="*/ 587 h 839"/>
                <a:gd name="T6" fmla="*/ 243 w 596"/>
                <a:gd name="T7" fmla="*/ 471 h 839"/>
                <a:gd name="T8" fmla="*/ 336 w 596"/>
                <a:gd name="T9" fmla="*/ 369 h 839"/>
                <a:gd name="T10" fmla="*/ 419 w 596"/>
                <a:gd name="T11" fmla="*/ 295 h 839"/>
                <a:gd name="T12" fmla="*/ 440 w 596"/>
                <a:gd name="T13" fmla="*/ 234 h 839"/>
                <a:gd name="T14" fmla="*/ 403 w 596"/>
                <a:gd name="T15" fmla="*/ 154 h 839"/>
                <a:gd name="T16" fmla="*/ 303 w 596"/>
                <a:gd name="T17" fmla="*/ 121 h 839"/>
                <a:gd name="T18" fmla="*/ 202 w 596"/>
                <a:gd name="T19" fmla="*/ 156 h 839"/>
                <a:gd name="T20" fmla="*/ 146 w 596"/>
                <a:gd name="T21" fmla="*/ 261 h 839"/>
                <a:gd name="T22" fmla="*/ 0 w 596"/>
                <a:gd name="T23" fmla="*/ 243 h 839"/>
                <a:gd name="T24" fmla="*/ 86 w 596"/>
                <a:gd name="T25" fmla="*/ 71 h 839"/>
                <a:gd name="T26" fmla="*/ 296 w 596"/>
                <a:gd name="T27" fmla="*/ 0 h 839"/>
                <a:gd name="T28" fmla="*/ 515 w 596"/>
                <a:gd name="T29" fmla="*/ 72 h 839"/>
                <a:gd name="T30" fmla="*/ 596 w 596"/>
                <a:gd name="T31" fmla="*/ 239 h 839"/>
                <a:gd name="T32" fmla="*/ 566 w 596"/>
                <a:gd name="T33" fmla="*/ 338 h 839"/>
                <a:gd name="T34" fmla="*/ 439 w 596"/>
                <a:gd name="T35" fmla="*/ 466 h 839"/>
                <a:gd name="T36" fmla="*/ 376 w 596"/>
                <a:gd name="T37" fmla="*/ 534 h 839"/>
                <a:gd name="T38" fmla="*/ 365 w 596"/>
                <a:gd name="T39" fmla="*/ 625 h 839"/>
                <a:gd name="T40" fmla="*/ 220 w 596"/>
                <a:gd name="T41" fmla="*/ 839 h 839"/>
                <a:gd name="T42" fmla="*/ 220 w 596"/>
                <a:gd name="T43" fmla="*/ 680 h 839"/>
                <a:gd name="T44" fmla="*/ 380 w 596"/>
                <a:gd name="T45" fmla="*/ 680 h 839"/>
                <a:gd name="T46" fmla="*/ 380 w 596"/>
                <a:gd name="T47" fmla="*/ 839 h 839"/>
                <a:gd name="T48" fmla="*/ 220 w 596"/>
                <a:gd name="T49" fmla="*/ 839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6" h="839">
                  <a:moveTo>
                    <a:pt x="365" y="625"/>
                  </a:moveTo>
                  <a:cubicBezTo>
                    <a:pt x="220" y="625"/>
                    <a:pt x="220" y="625"/>
                    <a:pt x="220" y="625"/>
                  </a:cubicBezTo>
                  <a:cubicBezTo>
                    <a:pt x="220" y="604"/>
                    <a:pt x="220" y="592"/>
                    <a:pt x="220" y="587"/>
                  </a:cubicBezTo>
                  <a:cubicBezTo>
                    <a:pt x="220" y="540"/>
                    <a:pt x="228" y="502"/>
                    <a:pt x="243" y="471"/>
                  </a:cubicBezTo>
                  <a:cubicBezTo>
                    <a:pt x="259" y="441"/>
                    <a:pt x="290" y="407"/>
                    <a:pt x="336" y="369"/>
                  </a:cubicBezTo>
                  <a:cubicBezTo>
                    <a:pt x="382" y="332"/>
                    <a:pt x="410" y="307"/>
                    <a:pt x="419" y="295"/>
                  </a:cubicBezTo>
                  <a:cubicBezTo>
                    <a:pt x="433" y="277"/>
                    <a:pt x="440" y="256"/>
                    <a:pt x="440" y="234"/>
                  </a:cubicBezTo>
                  <a:cubicBezTo>
                    <a:pt x="440" y="203"/>
                    <a:pt x="428" y="177"/>
                    <a:pt x="403" y="154"/>
                  </a:cubicBezTo>
                  <a:cubicBezTo>
                    <a:pt x="378" y="132"/>
                    <a:pt x="345" y="121"/>
                    <a:pt x="303" y="121"/>
                  </a:cubicBezTo>
                  <a:cubicBezTo>
                    <a:pt x="263" y="121"/>
                    <a:pt x="229" y="133"/>
                    <a:pt x="202" y="156"/>
                  </a:cubicBezTo>
                  <a:cubicBezTo>
                    <a:pt x="175" y="179"/>
                    <a:pt x="156" y="214"/>
                    <a:pt x="146" y="261"/>
                  </a:cubicBezTo>
                  <a:cubicBezTo>
                    <a:pt x="0" y="243"/>
                    <a:pt x="0" y="243"/>
                    <a:pt x="0" y="243"/>
                  </a:cubicBezTo>
                  <a:cubicBezTo>
                    <a:pt x="4" y="175"/>
                    <a:pt x="32" y="118"/>
                    <a:pt x="86" y="71"/>
                  </a:cubicBezTo>
                  <a:cubicBezTo>
                    <a:pt x="139" y="24"/>
                    <a:pt x="210" y="0"/>
                    <a:pt x="296" y="0"/>
                  </a:cubicBezTo>
                  <a:cubicBezTo>
                    <a:pt x="388" y="0"/>
                    <a:pt x="460" y="24"/>
                    <a:pt x="515" y="72"/>
                  </a:cubicBezTo>
                  <a:cubicBezTo>
                    <a:pt x="569" y="119"/>
                    <a:pt x="596" y="175"/>
                    <a:pt x="596" y="239"/>
                  </a:cubicBezTo>
                  <a:cubicBezTo>
                    <a:pt x="596" y="274"/>
                    <a:pt x="586" y="307"/>
                    <a:pt x="566" y="338"/>
                  </a:cubicBezTo>
                  <a:cubicBezTo>
                    <a:pt x="546" y="370"/>
                    <a:pt x="504" y="412"/>
                    <a:pt x="439" y="466"/>
                  </a:cubicBezTo>
                  <a:cubicBezTo>
                    <a:pt x="405" y="494"/>
                    <a:pt x="384" y="517"/>
                    <a:pt x="376" y="534"/>
                  </a:cubicBezTo>
                  <a:cubicBezTo>
                    <a:pt x="368" y="551"/>
                    <a:pt x="364" y="581"/>
                    <a:pt x="365" y="625"/>
                  </a:cubicBezTo>
                  <a:close/>
                  <a:moveTo>
                    <a:pt x="220" y="839"/>
                  </a:moveTo>
                  <a:cubicBezTo>
                    <a:pt x="220" y="680"/>
                    <a:pt x="220" y="680"/>
                    <a:pt x="220" y="680"/>
                  </a:cubicBezTo>
                  <a:cubicBezTo>
                    <a:pt x="380" y="680"/>
                    <a:pt x="380" y="680"/>
                    <a:pt x="380" y="680"/>
                  </a:cubicBezTo>
                  <a:cubicBezTo>
                    <a:pt x="380" y="839"/>
                    <a:pt x="380" y="839"/>
                    <a:pt x="380" y="839"/>
                  </a:cubicBezTo>
                  <a:lnTo>
                    <a:pt x="220" y="83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18"/>
            <p:cNvSpPr>
              <a:spLocks noEditPoints="1"/>
            </p:cNvSpPr>
            <p:nvPr/>
          </p:nvSpPr>
          <p:spPr bwMode="auto">
            <a:xfrm>
              <a:off x="5936930" y="3423096"/>
              <a:ext cx="441325" cy="593725"/>
            </a:xfrm>
            <a:custGeom>
              <a:avLst/>
              <a:gdLst>
                <a:gd name="T0" fmla="*/ 404 w 626"/>
                <a:gd name="T1" fmla="*/ 584 h 845"/>
                <a:gd name="T2" fmla="*/ 188 w 626"/>
                <a:gd name="T3" fmla="*/ 584 h 845"/>
                <a:gd name="T4" fmla="*/ 188 w 626"/>
                <a:gd name="T5" fmla="*/ 563 h 845"/>
                <a:gd name="T6" fmla="*/ 201 w 626"/>
                <a:gd name="T7" fmla="*/ 473 h 845"/>
                <a:gd name="T8" fmla="*/ 238 w 626"/>
                <a:gd name="T9" fmla="*/ 411 h 845"/>
                <a:gd name="T10" fmla="*/ 349 w 626"/>
                <a:gd name="T11" fmla="*/ 311 h 845"/>
                <a:gd name="T12" fmla="*/ 394 w 626"/>
                <a:gd name="T13" fmla="*/ 243 h 845"/>
                <a:gd name="T14" fmla="*/ 376 w 626"/>
                <a:gd name="T15" fmla="*/ 194 h 845"/>
                <a:gd name="T16" fmla="*/ 320 w 626"/>
                <a:gd name="T17" fmla="*/ 177 h 845"/>
                <a:gd name="T18" fmla="*/ 254 w 626"/>
                <a:gd name="T19" fmla="*/ 203 h 845"/>
                <a:gd name="T20" fmla="*/ 220 w 626"/>
                <a:gd name="T21" fmla="*/ 296 h 845"/>
                <a:gd name="T22" fmla="*/ 0 w 626"/>
                <a:gd name="T23" fmla="*/ 269 h 845"/>
                <a:gd name="T24" fmla="*/ 88 w 626"/>
                <a:gd name="T25" fmla="*/ 74 h 845"/>
                <a:gd name="T26" fmla="*/ 324 w 626"/>
                <a:gd name="T27" fmla="*/ 0 h 845"/>
                <a:gd name="T28" fmla="*/ 523 w 626"/>
                <a:gd name="T29" fmla="*/ 52 h 845"/>
                <a:gd name="T30" fmla="*/ 626 w 626"/>
                <a:gd name="T31" fmla="*/ 237 h 845"/>
                <a:gd name="T32" fmla="*/ 600 w 626"/>
                <a:gd name="T33" fmla="*/ 330 h 845"/>
                <a:gd name="T34" fmla="*/ 491 w 626"/>
                <a:gd name="T35" fmla="*/ 440 h 845"/>
                <a:gd name="T36" fmla="*/ 419 w 626"/>
                <a:gd name="T37" fmla="*/ 512 h 845"/>
                <a:gd name="T38" fmla="*/ 404 w 626"/>
                <a:gd name="T39" fmla="*/ 584 h 845"/>
                <a:gd name="T40" fmla="*/ 181 w 626"/>
                <a:gd name="T41" fmla="*/ 641 h 845"/>
                <a:gd name="T42" fmla="*/ 411 w 626"/>
                <a:gd name="T43" fmla="*/ 641 h 845"/>
                <a:gd name="T44" fmla="*/ 411 w 626"/>
                <a:gd name="T45" fmla="*/ 845 h 845"/>
                <a:gd name="T46" fmla="*/ 181 w 626"/>
                <a:gd name="T47" fmla="*/ 845 h 845"/>
                <a:gd name="T48" fmla="*/ 181 w 626"/>
                <a:gd name="T49" fmla="*/ 6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845">
                  <a:moveTo>
                    <a:pt x="404" y="584"/>
                  </a:moveTo>
                  <a:cubicBezTo>
                    <a:pt x="188" y="584"/>
                    <a:pt x="188" y="584"/>
                    <a:pt x="188" y="584"/>
                  </a:cubicBezTo>
                  <a:cubicBezTo>
                    <a:pt x="188" y="563"/>
                    <a:pt x="188" y="563"/>
                    <a:pt x="188" y="563"/>
                  </a:cubicBezTo>
                  <a:cubicBezTo>
                    <a:pt x="188" y="526"/>
                    <a:pt x="192" y="496"/>
                    <a:pt x="201" y="473"/>
                  </a:cubicBezTo>
                  <a:cubicBezTo>
                    <a:pt x="209" y="451"/>
                    <a:pt x="221" y="430"/>
                    <a:pt x="238" y="411"/>
                  </a:cubicBezTo>
                  <a:cubicBezTo>
                    <a:pt x="254" y="392"/>
                    <a:pt x="291" y="359"/>
                    <a:pt x="349" y="311"/>
                  </a:cubicBezTo>
                  <a:cubicBezTo>
                    <a:pt x="379" y="286"/>
                    <a:pt x="394" y="263"/>
                    <a:pt x="394" y="243"/>
                  </a:cubicBezTo>
                  <a:cubicBezTo>
                    <a:pt x="394" y="222"/>
                    <a:pt x="388" y="206"/>
                    <a:pt x="376" y="194"/>
                  </a:cubicBezTo>
                  <a:cubicBezTo>
                    <a:pt x="364" y="183"/>
                    <a:pt x="345" y="177"/>
                    <a:pt x="320" y="177"/>
                  </a:cubicBezTo>
                  <a:cubicBezTo>
                    <a:pt x="293" y="177"/>
                    <a:pt x="271" y="186"/>
                    <a:pt x="254" y="203"/>
                  </a:cubicBezTo>
                  <a:cubicBezTo>
                    <a:pt x="236" y="221"/>
                    <a:pt x="225" y="252"/>
                    <a:pt x="220" y="296"/>
                  </a:cubicBezTo>
                  <a:cubicBezTo>
                    <a:pt x="0" y="269"/>
                    <a:pt x="0" y="269"/>
                    <a:pt x="0" y="269"/>
                  </a:cubicBezTo>
                  <a:cubicBezTo>
                    <a:pt x="8" y="188"/>
                    <a:pt x="37" y="123"/>
                    <a:pt x="88" y="74"/>
                  </a:cubicBezTo>
                  <a:cubicBezTo>
                    <a:pt x="139" y="25"/>
                    <a:pt x="218" y="0"/>
                    <a:pt x="324" y="0"/>
                  </a:cubicBezTo>
                  <a:cubicBezTo>
                    <a:pt x="406" y="0"/>
                    <a:pt x="472" y="17"/>
                    <a:pt x="523" y="52"/>
                  </a:cubicBezTo>
                  <a:cubicBezTo>
                    <a:pt x="592" y="98"/>
                    <a:pt x="626" y="160"/>
                    <a:pt x="626" y="237"/>
                  </a:cubicBezTo>
                  <a:cubicBezTo>
                    <a:pt x="626" y="270"/>
                    <a:pt x="617" y="300"/>
                    <a:pt x="600" y="330"/>
                  </a:cubicBezTo>
                  <a:cubicBezTo>
                    <a:pt x="582" y="360"/>
                    <a:pt x="546" y="397"/>
                    <a:pt x="491" y="440"/>
                  </a:cubicBezTo>
                  <a:cubicBezTo>
                    <a:pt x="453" y="470"/>
                    <a:pt x="429" y="494"/>
                    <a:pt x="419" y="512"/>
                  </a:cubicBezTo>
                  <a:cubicBezTo>
                    <a:pt x="409" y="531"/>
                    <a:pt x="404" y="555"/>
                    <a:pt x="404" y="584"/>
                  </a:cubicBezTo>
                  <a:close/>
                  <a:moveTo>
                    <a:pt x="181" y="641"/>
                  </a:moveTo>
                  <a:cubicBezTo>
                    <a:pt x="411" y="641"/>
                    <a:pt x="411" y="641"/>
                    <a:pt x="411" y="641"/>
                  </a:cubicBezTo>
                  <a:cubicBezTo>
                    <a:pt x="411" y="845"/>
                    <a:pt x="411" y="845"/>
                    <a:pt x="411" y="845"/>
                  </a:cubicBezTo>
                  <a:cubicBezTo>
                    <a:pt x="181" y="845"/>
                    <a:pt x="181" y="845"/>
                    <a:pt x="181" y="845"/>
                  </a:cubicBezTo>
                  <a:lnTo>
                    <a:pt x="181" y="641"/>
                  </a:lnTo>
                  <a:close/>
                </a:path>
              </a:pathLst>
            </a:custGeom>
            <a:solidFill>
              <a:srgbClr val="E0EBE9"/>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536334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Explore Possible Solutions</a:t>
            </a:r>
            <a:endParaRPr lang="en-US" dirty="0"/>
          </a:p>
        </p:txBody>
      </p:sp>
      <p:sp>
        <p:nvSpPr>
          <p:cNvPr id="3" name="Content Placeholder 2"/>
          <p:cNvSpPr>
            <a:spLocks noGrp="1"/>
          </p:cNvSpPr>
          <p:nvPr>
            <p:ph idx="1"/>
          </p:nvPr>
        </p:nvSpPr>
        <p:spPr/>
        <p:txBody>
          <a:bodyPr/>
          <a:lstStyle/>
          <a:p>
            <a:pPr marL="685800" indent="-685800">
              <a:spcAft>
                <a:spcPts val="1800"/>
              </a:spcAft>
              <a:buNone/>
            </a:pPr>
            <a:r>
              <a:rPr lang="en-US" sz="2800" b="1" dirty="0" smtClean="0">
                <a:solidFill>
                  <a:schemeClr val="accent1"/>
                </a:solidFill>
              </a:rPr>
              <a:t>ASK</a:t>
            </a:r>
            <a:r>
              <a:rPr lang="en-US" sz="2800" dirty="0" smtClean="0"/>
              <a:t> the client to </a:t>
            </a:r>
            <a:r>
              <a:rPr lang="en-US" sz="2800" b="1" dirty="0" smtClean="0">
                <a:solidFill>
                  <a:schemeClr val="accent1"/>
                </a:solidFill>
              </a:rPr>
              <a:t>review </a:t>
            </a:r>
            <a:r>
              <a:rPr lang="en-US" sz="2800" dirty="0" smtClean="0"/>
              <a:t>possible solutions, but not make a decision </a:t>
            </a:r>
            <a:br>
              <a:rPr lang="en-US" sz="2800" dirty="0" smtClean="0"/>
            </a:br>
            <a:r>
              <a:rPr lang="en-US" sz="2800" dirty="0" smtClean="0"/>
              <a:t>just yet…</a:t>
            </a:r>
          </a:p>
          <a:p>
            <a:pPr marL="685800" indent="-685800">
              <a:spcAft>
                <a:spcPts val="1800"/>
              </a:spcAft>
              <a:buNone/>
            </a:pPr>
            <a:r>
              <a:rPr lang="en-US" sz="2800" b="1" dirty="0">
                <a:solidFill>
                  <a:schemeClr val="accent1"/>
                </a:solidFill>
              </a:rPr>
              <a:t>ASK</a:t>
            </a:r>
            <a:r>
              <a:rPr lang="en-US" sz="2800" dirty="0" smtClean="0"/>
              <a:t> the client to </a:t>
            </a:r>
            <a:r>
              <a:rPr lang="en-US" sz="2800" b="1" dirty="0" smtClean="0">
                <a:solidFill>
                  <a:schemeClr val="accent1"/>
                </a:solidFill>
              </a:rPr>
              <a:t>identify </a:t>
            </a:r>
            <a:r>
              <a:rPr lang="en-US" sz="2800" dirty="0" smtClean="0"/>
              <a:t>possible solutions, “do you have any ideas </a:t>
            </a:r>
            <a:br>
              <a:rPr lang="en-US" sz="2800" dirty="0" smtClean="0"/>
            </a:br>
            <a:r>
              <a:rPr lang="en-US" sz="2800" dirty="0" smtClean="0"/>
              <a:t>on how you could solve this problem?”</a:t>
            </a:r>
          </a:p>
          <a:p>
            <a:pPr marL="685800" indent="-685800">
              <a:spcAft>
                <a:spcPts val="1800"/>
              </a:spcAft>
              <a:buNone/>
            </a:pPr>
            <a:r>
              <a:rPr lang="en-US" sz="2800" b="1" dirty="0">
                <a:solidFill>
                  <a:schemeClr val="accent1"/>
                </a:solidFill>
              </a:rPr>
              <a:t>ASK</a:t>
            </a:r>
            <a:r>
              <a:rPr lang="en-US" sz="2800" dirty="0" smtClean="0"/>
              <a:t> the client if they would like you to </a:t>
            </a:r>
            <a:r>
              <a:rPr lang="en-US" sz="2800" b="1" dirty="0" smtClean="0">
                <a:solidFill>
                  <a:schemeClr val="accent1"/>
                </a:solidFill>
              </a:rPr>
              <a:t>share </a:t>
            </a:r>
            <a:r>
              <a:rPr lang="en-US" sz="2800" dirty="0" smtClean="0"/>
              <a:t>your thoughts and/or provide ideas using Health Home resources.</a:t>
            </a:r>
          </a:p>
          <a:p>
            <a:pPr marL="685800" indent="-685800">
              <a:spcAft>
                <a:spcPts val="1800"/>
              </a:spcAft>
              <a:buNone/>
            </a:pPr>
            <a:r>
              <a:rPr lang="en-US" sz="2800" b="1" dirty="0">
                <a:solidFill>
                  <a:schemeClr val="accent1"/>
                </a:solidFill>
              </a:rPr>
              <a:t>ASK</a:t>
            </a:r>
            <a:r>
              <a:rPr lang="en-US" sz="2800" dirty="0" smtClean="0"/>
              <a:t> the client if they would like you to </a:t>
            </a:r>
            <a:r>
              <a:rPr lang="en-US" sz="2800" b="1" dirty="0" smtClean="0">
                <a:solidFill>
                  <a:schemeClr val="accent1"/>
                </a:solidFill>
              </a:rPr>
              <a:t>provide</a:t>
            </a:r>
            <a:r>
              <a:rPr lang="en-US" sz="2800" dirty="0" smtClean="0"/>
              <a:t> additional health education information; if so, review and discuss the information with them at the next visit. </a:t>
            </a:r>
            <a:endParaRPr lang="en-US" sz="2800" dirty="0"/>
          </a:p>
        </p:txBody>
      </p:sp>
      <p:cxnSp>
        <p:nvCxnSpPr>
          <p:cNvPr id="6" name="Straight Connector 5"/>
          <p:cNvCxnSpPr/>
          <p:nvPr/>
        </p:nvCxnSpPr>
        <p:spPr>
          <a:xfrm>
            <a:off x="457200" y="25584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7141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8698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6182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Resistance</a:t>
            </a:r>
            <a:endParaRPr lang="en-US" dirty="0"/>
          </a:p>
        </p:txBody>
      </p:sp>
      <p:sp>
        <p:nvSpPr>
          <p:cNvPr id="3" name="Content Placeholder 2"/>
          <p:cNvSpPr>
            <a:spLocks noGrp="1"/>
          </p:cNvSpPr>
          <p:nvPr>
            <p:ph idx="1"/>
          </p:nvPr>
        </p:nvSpPr>
        <p:spPr/>
        <p:txBody>
          <a:bodyPr/>
          <a:lstStyle/>
          <a:p>
            <a:pPr marL="0" indent="0">
              <a:buNone/>
            </a:pPr>
            <a:r>
              <a:rPr lang="en-US" dirty="0" smtClean="0"/>
              <a:t>It’s human nature! Taking one side of a conflict can cause </a:t>
            </a:r>
            <a:br>
              <a:rPr lang="en-US" dirty="0" smtClean="0"/>
            </a:br>
            <a:r>
              <a:rPr lang="en-US" dirty="0" smtClean="0"/>
              <a:t>a person to take the opposite stance. It’s normal…</a:t>
            </a:r>
            <a:endParaRPr lang="en-US" dirty="0"/>
          </a:p>
        </p:txBody>
      </p:sp>
      <p:grpSp>
        <p:nvGrpSpPr>
          <p:cNvPr id="42" name="Group 41"/>
          <p:cNvGrpSpPr/>
          <p:nvPr/>
        </p:nvGrpSpPr>
        <p:grpSpPr>
          <a:xfrm>
            <a:off x="2077708" y="2657615"/>
            <a:ext cx="8033409" cy="3511420"/>
            <a:chOff x="2077708" y="2657615"/>
            <a:chExt cx="8033409" cy="3511420"/>
          </a:xfrm>
        </p:grpSpPr>
        <p:sp>
          <p:nvSpPr>
            <p:cNvPr id="7" name="Freeform 5"/>
            <p:cNvSpPr>
              <a:spLocks/>
            </p:cNvSpPr>
            <p:nvPr/>
          </p:nvSpPr>
          <p:spPr bwMode="auto">
            <a:xfrm>
              <a:off x="3282385" y="5403831"/>
              <a:ext cx="1900712" cy="305632"/>
            </a:xfrm>
            <a:custGeom>
              <a:avLst/>
              <a:gdLst>
                <a:gd name="T0" fmla="*/ 852 w 852"/>
                <a:gd name="T1" fmla="*/ 69 h 137"/>
                <a:gd name="T2" fmla="*/ 852 w 852"/>
                <a:gd name="T3" fmla="*/ 69 h 137"/>
                <a:gd name="T4" fmla="*/ 849 w 852"/>
                <a:gd name="T5" fmla="*/ 65 h 137"/>
                <a:gd name="T6" fmla="*/ 842 w 852"/>
                <a:gd name="T7" fmla="*/ 56 h 137"/>
                <a:gd name="T8" fmla="*/ 817 w 852"/>
                <a:gd name="T9" fmla="*/ 44 h 137"/>
                <a:gd name="T10" fmla="*/ 777 w 852"/>
                <a:gd name="T11" fmla="*/ 32 h 137"/>
                <a:gd name="T12" fmla="*/ 727 w 852"/>
                <a:gd name="T13" fmla="*/ 20 h 137"/>
                <a:gd name="T14" fmla="*/ 664 w 852"/>
                <a:gd name="T15" fmla="*/ 12 h 137"/>
                <a:gd name="T16" fmla="*/ 590 w 852"/>
                <a:gd name="T17" fmla="*/ 8 h 137"/>
                <a:gd name="T18" fmla="*/ 512 w 852"/>
                <a:gd name="T19" fmla="*/ 4 h 137"/>
                <a:gd name="T20" fmla="*/ 424 w 852"/>
                <a:gd name="T21" fmla="*/ 0 h 137"/>
                <a:gd name="T22" fmla="*/ 424 w 852"/>
                <a:gd name="T23" fmla="*/ 0 h 137"/>
                <a:gd name="T24" fmla="*/ 340 w 852"/>
                <a:gd name="T25" fmla="*/ 4 h 137"/>
                <a:gd name="T26" fmla="*/ 259 w 852"/>
                <a:gd name="T27" fmla="*/ 8 h 137"/>
                <a:gd name="T28" fmla="*/ 187 w 852"/>
                <a:gd name="T29" fmla="*/ 12 h 137"/>
                <a:gd name="T30" fmla="*/ 125 w 852"/>
                <a:gd name="T31" fmla="*/ 20 h 137"/>
                <a:gd name="T32" fmla="*/ 72 w 852"/>
                <a:gd name="T33" fmla="*/ 32 h 137"/>
                <a:gd name="T34" fmla="*/ 31 w 852"/>
                <a:gd name="T35" fmla="*/ 44 h 137"/>
                <a:gd name="T36" fmla="*/ 6 w 852"/>
                <a:gd name="T37" fmla="*/ 56 h 137"/>
                <a:gd name="T38" fmla="*/ 0 w 852"/>
                <a:gd name="T39" fmla="*/ 65 h 137"/>
                <a:gd name="T40" fmla="*/ 0 w 852"/>
                <a:gd name="T41" fmla="*/ 69 h 137"/>
                <a:gd name="T42" fmla="*/ 0 w 852"/>
                <a:gd name="T43" fmla="*/ 69 h 137"/>
                <a:gd name="T44" fmla="*/ 0 w 852"/>
                <a:gd name="T45" fmla="*/ 77 h 137"/>
                <a:gd name="T46" fmla="*/ 6 w 852"/>
                <a:gd name="T47" fmla="*/ 85 h 137"/>
                <a:gd name="T48" fmla="*/ 31 w 852"/>
                <a:gd name="T49" fmla="*/ 97 h 137"/>
                <a:gd name="T50" fmla="*/ 72 w 852"/>
                <a:gd name="T51" fmla="*/ 109 h 137"/>
                <a:gd name="T52" fmla="*/ 125 w 852"/>
                <a:gd name="T53" fmla="*/ 117 h 137"/>
                <a:gd name="T54" fmla="*/ 187 w 852"/>
                <a:gd name="T55" fmla="*/ 125 h 137"/>
                <a:gd name="T56" fmla="*/ 259 w 852"/>
                <a:gd name="T57" fmla="*/ 133 h 137"/>
                <a:gd name="T58" fmla="*/ 340 w 852"/>
                <a:gd name="T59" fmla="*/ 137 h 137"/>
                <a:gd name="T60" fmla="*/ 424 w 852"/>
                <a:gd name="T61" fmla="*/ 137 h 137"/>
                <a:gd name="T62" fmla="*/ 424 w 852"/>
                <a:gd name="T63" fmla="*/ 137 h 137"/>
                <a:gd name="T64" fmla="*/ 512 w 852"/>
                <a:gd name="T65" fmla="*/ 137 h 137"/>
                <a:gd name="T66" fmla="*/ 590 w 852"/>
                <a:gd name="T67" fmla="*/ 133 h 137"/>
                <a:gd name="T68" fmla="*/ 664 w 852"/>
                <a:gd name="T69" fmla="*/ 125 h 137"/>
                <a:gd name="T70" fmla="*/ 727 w 852"/>
                <a:gd name="T71" fmla="*/ 117 h 137"/>
                <a:gd name="T72" fmla="*/ 777 w 852"/>
                <a:gd name="T73" fmla="*/ 109 h 137"/>
                <a:gd name="T74" fmla="*/ 817 w 852"/>
                <a:gd name="T75" fmla="*/ 97 h 137"/>
                <a:gd name="T76" fmla="*/ 842 w 852"/>
                <a:gd name="T77" fmla="*/ 85 h 137"/>
                <a:gd name="T78" fmla="*/ 849 w 852"/>
                <a:gd name="T79" fmla="*/ 77 h 137"/>
                <a:gd name="T80" fmla="*/ 852 w 852"/>
                <a:gd name="T81" fmla="*/ 69 h 137"/>
                <a:gd name="T82" fmla="*/ 852 w 852"/>
                <a:gd name="T8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2" h="137">
                  <a:moveTo>
                    <a:pt x="852" y="69"/>
                  </a:moveTo>
                  <a:lnTo>
                    <a:pt x="852" y="69"/>
                  </a:lnTo>
                  <a:lnTo>
                    <a:pt x="849" y="65"/>
                  </a:lnTo>
                  <a:lnTo>
                    <a:pt x="842" y="56"/>
                  </a:lnTo>
                  <a:lnTo>
                    <a:pt x="817" y="44"/>
                  </a:lnTo>
                  <a:lnTo>
                    <a:pt x="777" y="32"/>
                  </a:lnTo>
                  <a:lnTo>
                    <a:pt x="727" y="20"/>
                  </a:lnTo>
                  <a:lnTo>
                    <a:pt x="664" y="12"/>
                  </a:lnTo>
                  <a:lnTo>
                    <a:pt x="590" y="8"/>
                  </a:lnTo>
                  <a:lnTo>
                    <a:pt x="512" y="4"/>
                  </a:lnTo>
                  <a:lnTo>
                    <a:pt x="424" y="0"/>
                  </a:lnTo>
                  <a:lnTo>
                    <a:pt x="424" y="0"/>
                  </a:lnTo>
                  <a:lnTo>
                    <a:pt x="340" y="4"/>
                  </a:lnTo>
                  <a:lnTo>
                    <a:pt x="259" y="8"/>
                  </a:lnTo>
                  <a:lnTo>
                    <a:pt x="187" y="12"/>
                  </a:lnTo>
                  <a:lnTo>
                    <a:pt x="125" y="20"/>
                  </a:lnTo>
                  <a:lnTo>
                    <a:pt x="72" y="32"/>
                  </a:lnTo>
                  <a:lnTo>
                    <a:pt x="31" y="44"/>
                  </a:lnTo>
                  <a:lnTo>
                    <a:pt x="6" y="56"/>
                  </a:lnTo>
                  <a:lnTo>
                    <a:pt x="0" y="65"/>
                  </a:lnTo>
                  <a:lnTo>
                    <a:pt x="0" y="69"/>
                  </a:lnTo>
                  <a:lnTo>
                    <a:pt x="0" y="69"/>
                  </a:lnTo>
                  <a:lnTo>
                    <a:pt x="0" y="77"/>
                  </a:lnTo>
                  <a:lnTo>
                    <a:pt x="6" y="85"/>
                  </a:lnTo>
                  <a:lnTo>
                    <a:pt x="31" y="97"/>
                  </a:lnTo>
                  <a:lnTo>
                    <a:pt x="72" y="109"/>
                  </a:lnTo>
                  <a:lnTo>
                    <a:pt x="125" y="117"/>
                  </a:lnTo>
                  <a:lnTo>
                    <a:pt x="187" y="125"/>
                  </a:lnTo>
                  <a:lnTo>
                    <a:pt x="259" y="133"/>
                  </a:lnTo>
                  <a:lnTo>
                    <a:pt x="340" y="137"/>
                  </a:lnTo>
                  <a:lnTo>
                    <a:pt x="424" y="137"/>
                  </a:lnTo>
                  <a:lnTo>
                    <a:pt x="424" y="137"/>
                  </a:lnTo>
                  <a:lnTo>
                    <a:pt x="512" y="137"/>
                  </a:lnTo>
                  <a:lnTo>
                    <a:pt x="590" y="133"/>
                  </a:lnTo>
                  <a:lnTo>
                    <a:pt x="664" y="125"/>
                  </a:lnTo>
                  <a:lnTo>
                    <a:pt x="727" y="117"/>
                  </a:lnTo>
                  <a:lnTo>
                    <a:pt x="777" y="109"/>
                  </a:lnTo>
                  <a:lnTo>
                    <a:pt x="817" y="97"/>
                  </a:lnTo>
                  <a:lnTo>
                    <a:pt x="842" y="85"/>
                  </a:lnTo>
                  <a:lnTo>
                    <a:pt x="849" y="77"/>
                  </a:lnTo>
                  <a:lnTo>
                    <a:pt x="852" y="69"/>
                  </a:lnTo>
                  <a:lnTo>
                    <a:pt x="852" y="6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p:nvSpPr>
          <p:spPr bwMode="auto">
            <a:xfrm>
              <a:off x="6867414" y="5484142"/>
              <a:ext cx="1907406" cy="305632"/>
            </a:xfrm>
            <a:custGeom>
              <a:avLst/>
              <a:gdLst>
                <a:gd name="T0" fmla="*/ 855 w 855"/>
                <a:gd name="T1" fmla="*/ 69 h 137"/>
                <a:gd name="T2" fmla="*/ 855 w 855"/>
                <a:gd name="T3" fmla="*/ 69 h 137"/>
                <a:gd name="T4" fmla="*/ 852 w 855"/>
                <a:gd name="T5" fmla="*/ 65 h 137"/>
                <a:gd name="T6" fmla="*/ 846 w 855"/>
                <a:gd name="T7" fmla="*/ 57 h 137"/>
                <a:gd name="T8" fmla="*/ 821 w 855"/>
                <a:gd name="T9" fmla="*/ 45 h 137"/>
                <a:gd name="T10" fmla="*/ 780 w 855"/>
                <a:gd name="T11" fmla="*/ 33 h 137"/>
                <a:gd name="T12" fmla="*/ 730 w 855"/>
                <a:gd name="T13" fmla="*/ 20 h 137"/>
                <a:gd name="T14" fmla="*/ 665 w 855"/>
                <a:gd name="T15" fmla="*/ 12 h 137"/>
                <a:gd name="T16" fmla="*/ 593 w 855"/>
                <a:gd name="T17" fmla="*/ 8 h 137"/>
                <a:gd name="T18" fmla="*/ 515 w 855"/>
                <a:gd name="T19" fmla="*/ 4 h 137"/>
                <a:gd name="T20" fmla="*/ 427 w 855"/>
                <a:gd name="T21" fmla="*/ 0 h 137"/>
                <a:gd name="T22" fmla="*/ 427 w 855"/>
                <a:gd name="T23" fmla="*/ 0 h 137"/>
                <a:gd name="T24" fmla="*/ 340 w 855"/>
                <a:gd name="T25" fmla="*/ 4 h 137"/>
                <a:gd name="T26" fmla="*/ 262 w 855"/>
                <a:gd name="T27" fmla="*/ 8 h 137"/>
                <a:gd name="T28" fmla="*/ 190 w 855"/>
                <a:gd name="T29" fmla="*/ 12 h 137"/>
                <a:gd name="T30" fmla="*/ 125 w 855"/>
                <a:gd name="T31" fmla="*/ 20 h 137"/>
                <a:gd name="T32" fmla="*/ 75 w 855"/>
                <a:gd name="T33" fmla="*/ 33 h 137"/>
                <a:gd name="T34" fmla="*/ 34 w 855"/>
                <a:gd name="T35" fmla="*/ 45 h 137"/>
                <a:gd name="T36" fmla="*/ 9 w 855"/>
                <a:gd name="T37" fmla="*/ 57 h 137"/>
                <a:gd name="T38" fmla="*/ 3 w 855"/>
                <a:gd name="T39" fmla="*/ 65 h 137"/>
                <a:gd name="T40" fmla="*/ 0 w 855"/>
                <a:gd name="T41" fmla="*/ 69 h 137"/>
                <a:gd name="T42" fmla="*/ 0 w 855"/>
                <a:gd name="T43" fmla="*/ 69 h 137"/>
                <a:gd name="T44" fmla="*/ 3 w 855"/>
                <a:gd name="T45" fmla="*/ 77 h 137"/>
                <a:gd name="T46" fmla="*/ 9 w 855"/>
                <a:gd name="T47" fmla="*/ 85 h 137"/>
                <a:gd name="T48" fmla="*/ 34 w 855"/>
                <a:gd name="T49" fmla="*/ 97 h 137"/>
                <a:gd name="T50" fmla="*/ 75 w 855"/>
                <a:gd name="T51" fmla="*/ 109 h 137"/>
                <a:gd name="T52" fmla="*/ 125 w 855"/>
                <a:gd name="T53" fmla="*/ 117 h 137"/>
                <a:gd name="T54" fmla="*/ 190 w 855"/>
                <a:gd name="T55" fmla="*/ 125 h 137"/>
                <a:gd name="T56" fmla="*/ 262 w 855"/>
                <a:gd name="T57" fmla="*/ 133 h 137"/>
                <a:gd name="T58" fmla="*/ 340 w 855"/>
                <a:gd name="T59" fmla="*/ 137 h 137"/>
                <a:gd name="T60" fmla="*/ 427 w 855"/>
                <a:gd name="T61" fmla="*/ 137 h 137"/>
                <a:gd name="T62" fmla="*/ 427 w 855"/>
                <a:gd name="T63" fmla="*/ 137 h 137"/>
                <a:gd name="T64" fmla="*/ 515 w 855"/>
                <a:gd name="T65" fmla="*/ 137 h 137"/>
                <a:gd name="T66" fmla="*/ 593 w 855"/>
                <a:gd name="T67" fmla="*/ 133 h 137"/>
                <a:gd name="T68" fmla="*/ 665 w 855"/>
                <a:gd name="T69" fmla="*/ 125 h 137"/>
                <a:gd name="T70" fmla="*/ 730 w 855"/>
                <a:gd name="T71" fmla="*/ 117 h 137"/>
                <a:gd name="T72" fmla="*/ 780 w 855"/>
                <a:gd name="T73" fmla="*/ 109 h 137"/>
                <a:gd name="T74" fmla="*/ 821 w 855"/>
                <a:gd name="T75" fmla="*/ 97 h 137"/>
                <a:gd name="T76" fmla="*/ 846 w 855"/>
                <a:gd name="T77" fmla="*/ 85 h 137"/>
                <a:gd name="T78" fmla="*/ 852 w 855"/>
                <a:gd name="T79" fmla="*/ 77 h 137"/>
                <a:gd name="T80" fmla="*/ 855 w 855"/>
                <a:gd name="T81" fmla="*/ 69 h 137"/>
                <a:gd name="T82" fmla="*/ 855 w 855"/>
                <a:gd name="T83"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55" h="137">
                  <a:moveTo>
                    <a:pt x="855" y="69"/>
                  </a:moveTo>
                  <a:lnTo>
                    <a:pt x="855" y="69"/>
                  </a:lnTo>
                  <a:lnTo>
                    <a:pt x="852" y="65"/>
                  </a:lnTo>
                  <a:lnTo>
                    <a:pt x="846" y="57"/>
                  </a:lnTo>
                  <a:lnTo>
                    <a:pt x="821" y="45"/>
                  </a:lnTo>
                  <a:lnTo>
                    <a:pt x="780" y="33"/>
                  </a:lnTo>
                  <a:lnTo>
                    <a:pt x="730" y="20"/>
                  </a:lnTo>
                  <a:lnTo>
                    <a:pt x="665" y="12"/>
                  </a:lnTo>
                  <a:lnTo>
                    <a:pt x="593" y="8"/>
                  </a:lnTo>
                  <a:lnTo>
                    <a:pt x="515" y="4"/>
                  </a:lnTo>
                  <a:lnTo>
                    <a:pt x="427" y="0"/>
                  </a:lnTo>
                  <a:lnTo>
                    <a:pt x="427" y="0"/>
                  </a:lnTo>
                  <a:lnTo>
                    <a:pt x="340" y="4"/>
                  </a:lnTo>
                  <a:lnTo>
                    <a:pt x="262" y="8"/>
                  </a:lnTo>
                  <a:lnTo>
                    <a:pt x="190" y="12"/>
                  </a:lnTo>
                  <a:lnTo>
                    <a:pt x="125" y="20"/>
                  </a:lnTo>
                  <a:lnTo>
                    <a:pt x="75" y="33"/>
                  </a:lnTo>
                  <a:lnTo>
                    <a:pt x="34" y="45"/>
                  </a:lnTo>
                  <a:lnTo>
                    <a:pt x="9" y="57"/>
                  </a:lnTo>
                  <a:lnTo>
                    <a:pt x="3" y="65"/>
                  </a:lnTo>
                  <a:lnTo>
                    <a:pt x="0" y="69"/>
                  </a:lnTo>
                  <a:lnTo>
                    <a:pt x="0" y="69"/>
                  </a:lnTo>
                  <a:lnTo>
                    <a:pt x="3" y="77"/>
                  </a:lnTo>
                  <a:lnTo>
                    <a:pt x="9" y="85"/>
                  </a:lnTo>
                  <a:lnTo>
                    <a:pt x="34" y="97"/>
                  </a:lnTo>
                  <a:lnTo>
                    <a:pt x="75" y="109"/>
                  </a:lnTo>
                  <a:lnTo>
                    <a:pt x="125" y="117"/>
                  </a:lnTo>
                  <a:lnTo>
                    <a:pt x="190" y="125"/>
                  </a:lnTo>
                  <a:lnTo>
                    <a:pt x="262" y="133"/>
                  </a:lnTo>
                  <a:lnTo>
                    <a:pt x="340" y="137"/>
                  </a:lnTo>
                  <a:lnTo>
                    <a:pt x="427" y="137"/>
                  </a:lnTo>
                  <a:lnTo>
                    <a:pt x="427" y="137"/>
                  </a:lnTo>
                  <a:lnTo>
                    <a:pt x="515" y="137"/>
                  </a:lnTo>
                  <a:lnTo>
                    <a:pt x="593" y="133"/>
                  </a:lnTo>
                  <a:lnTo>
                    <a:pt x="665" y="125"/>
                  </a:lnTo>
                  <a:lnTo>
                    <a:pt x="730" y="117"/>
                  </a:lnTo>
                  <a:lnTo>
                    <a:pt x="780" y="109"/>
                  </a:lnTo>
                  <a:lnTo>
                    <a:pt x="821" y="97"/>
                  </a:lnTo>
                  <a:lnTo>
                    <a:pt x="846" y="85"/>
                  </a:lnTo>
                  <a:lnTo>
                    <a:pt x="852" y="77"/>
                  </a:lnTo>
                  <a:lnTo>
                    <a:pt x="855" y="69"/>
                  </a:lnTo>
                  <a:lnTo>
                    <a:pt x="855" y="69"/>
                  </a:lnTo>
                  <a:close/>
                </a:path>
              </a:pathLst>
            </a:custGeom>
            <a:solidFill>
              <a:srgbClr val="D1D3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p:nvSpPr>
          <p:spPr bwMode="auto">
            <a:xfrm>
              <a:off x="3949419" y="4881805"/>
              <a:ext cx="780809" cy="667036"/>
            </a:xfrm>
            <a:custGeom>
              <a:avLst/>
              <a:gdLst>
                <a:gd name="T0" fmla="*/ 7 w 350"/>
                <a:gd name="T1" fmla="*/ 0 h 299"/>
                <a:gd name="T2" fmla="*/ 7 w 350"/>
                <a:gd name="T3" fmla="*/ 0 h 299"/>
                <a:gd name="T4" fmla="*/ 41 w 350"/>
                <a:gd name="T5" fmla="*/ 8 h 299"/>
                <a:gd name="T6" fmla="*/ 119 w 350"/>
                <a:gd name="T7" fmla="*/ 32 h 299"/>
                <a:gd name="T8" fmla="*/ 163 w 350"/>
                <a:gd name="T9" fmla="*/ 52 h 299"/>
                <a:gd name="T10" fmla="*/ 200 w 350"/>
                <a:gd name="T11" fmla="*/ 73 h 299"/>
                <a:gd name="T12" fmla="*/ 216 w 350"/>
                <a:gd name="T13" fmla="*/ 85 h 299"/>
                <a:gd name="T14" fmla="*/ 228 w 350"/>
                <a:gd name="T15" fmla="*/ 97 h 299"/>
                <a:gd name="T16" fmla="*/ 238 w 350"/>
                <a:gd name="T17" fmla="*/ 109 h 299"/>
                <a:gd name="T18" fmla="*/ 244 w 350"/>
                <a:gd name="T19" fmla="*/ 121 h 299"/>
                <a:gd name="T20" fmla="*/ 266 w 350"/>
                <a:gd name="T21" fmla="*/ 242 h 299"/>
                <a:gd name="T22" fmla="*/ 266 w 350"/>
                <a:gd name="T23" fmla="*/ 242 h 299"/>
                <a:gd name="T24" fmla="*/ 291 w 350"/>
                <a:gd name="T25" fmla="*/ 242 h 299"/>
                <a:gd name="T26" fmla="*/ 316 w 350"/>
                <a:gd name="T27" fmla="*/ 242 h 299"/>
                <a:gd name="T28" fmla="*/ 337 w 350"/>
                <a:gd name="T29" fmla="*/ 250 h 299"/>
                <a:gd name="T30" fmla="*/ 337 w 350"/>
                <a:gd name="T31" fmla="*/ 250 h 299"/>
                <a:gd name="T32" fmla="*/ 344 w 350"/>
                <a:gd name="T33" fmla="*/ 258 h 299"/>
                <a:gd name="T34" fmla="*/ 350 w 350"/>
                <a:gd name="T35" fmla="*/ 270 h 299"/>
                <a:gd name="T36" fmla="*/ 350 w 350"/>
                <a:gd name="T37" fmla="*/ 278 h 299"/>
                <a:gd name="T38" fmla="*/ 347 w 350"/>
                <a:gd name="T39" fmla="*/ 282 h 299"/>
                <a:gd name="T40" fmla="*/ 344 w 350"/>
                <a:gd name="T41" fmla="*/ 286 h 299"/>
                <a:gd name="T42" fmla="*/ 325 w 350"/>
                <a:gd name="T43" fmla="*/ 294 h 299"/>
                <a:gd name="T44" fmla="*/ 291 w 350"/>
                <a:gd name="T45" fmla="*/ 299 h 299"/>
                <a:gd name="T46" fmla="*/ 241 w 350"/>
                <a:gd name="T47" fmla="*/ 299 h 299"/>
                <a:gd name="T48" fmla="*/ 172 w 350"/>
                <a:gd name="T49" fmla="*/ 145 h 299"/>
                <a:gd name="T50" fmla="*/ 0 w 350"/>
                <a:gd name="T51" fmla="*/ 60 h 299"/>
                <a:gd name="T52" fmla="*/ 7 w 350"/>
                <a:gd name="T53"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0" h="299">
                  <a:moveTo>
                    <a:pt x="7" y="0"/>
                  </a:moveTo>
                  <a:lnTo>
                    <a:pt x="7" y="0"/>
                  </a:lnTo>
                  <a:lnTo>
                    <a:pt x="41" y="8"/>
                  </a:lnTo>
                  <a:lnTo>
                    <a:pt x="119" y="32"/>
                  </a:lnTo>
                  <a:lnTo>
                    <a:pt x="163" y="52"/>
                  </a:lnTo>
                  <a:lnTo>
                    <a:pt x="200" y="73"/>
                  </a:lnTo>
                  <a:lnTo>
                    <a:pt x="216" y="85"/>
                  </a:lnTo>
                  <a:lnTo>
                    <a:pt x="228" y="97"/>
                  </a:lnTo>
                  <a:lnTo>
                    <a:pt x="238" y="109"/>
                  </a:lnTo>
                  <a:lnTo>
                    <a:pt x="244" y="121"/>
                  </a:lnTo>
                  <a:lnTo>
                    <a:pt x="266" y="242"/>
                  </a:lnTo>
                  <a:lnTo>
                    <a:pt x="266" y="242"/>
                  </a:lnTo>
                  <a:lnTo>
                    <a:pt x="291" y="242"/>
                  </a:lnTo>
                  <a:lnTo>
                    <a:pt x="316" y="242"/>
                  </a:lnTo>
                  <a:lnTo>
                    <a:pt x="337" y="250"/>
                  </a:lnTo>
                  <a:lnTo>
                    <a:pt x="337" y="250"/>
                  </a:lnTo>
                  <a:lnTo>
                    <a:pt x="344" y="258"/>
                  </a:lnTo>
                  <a:lnTo>
                    <a:pt x="350" y="270"/>
                  </a:lnTo>
                  <a:lnTo>
                    <a:pt x="350" y="278"/>
                  </a:lnTo>
                  <a:lnTo>
                    <a:pt x="347" y="282"/>
                  </a:lnTo>
                  <a:lnTo>
                    <a:pt x="344" y="286"/>
                  </a:lnTo>
                  <a:lnTo>
                    <a:pt x="325" y="294"/>
                  </a:lnTo>
                  <a:lnTo>
                    <a:pt x="291" y="299"/>
                  </a:lnTo>
                  <a:lnTo>
                    <a:pt x="241" y="299"/>
                  </a:lnTo>
                  <a:lnTo>
                    <a:pt x="172" y="145"/>
                  </a:lnTo>
                  <a:lnTo>
                    <a:pt x="0" y="60"/>
                  </a:lnTo>
                  <a:lnTo>
                    <a:pt x="7"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p:cNvSpPr>
            <p:nvPr/>
          </p:nvSpPr>
          <p:spPr bwMode="auto">
            <a:xfrm>
              <a:off x="3315849" y="4602945"/>
              <a:ext cx="675958" cy="1088671"/>
            </a:xfrm>
            <a:custGeom>
              <a:avLst/>
              <a:gdLst>
                <a:gd name="T0" fmla="*/ 72 w 303"/>
                <a:gd name="T1" fmla="*/ 48 h 488"/>
                <a:gd name="T2" fmla="*/ 72 w 303"/>
                <a:gd name="T3" fmla="*/ 48 h 488"/>
                <a:gd name="T4" fmla="*/ 103 w 303"/>
                <a:gd name="T5" fmla="*/ 76 h 488"/>
                <a:gd name="T6" fmla="*/ 166 w 303"/>
                <a:gd name="T7" fmla="*/ 141 h 488"/>
                <a:gd name="T8" fmla="*/ 197 w 303"/>
                <a:gd name="T9" fmla="*/ 177 h 488"/>
                <a:gd name="T10" fmla="*/ 225 w 303"/>
                <a:gd name="T11" fmla="*/ 218 h 488"/>
                <a:gd name="T12" fmla="*/ 238 w 303"/>
                <a:gd name="T13" fmla="*/ 238 h 488"/>
                <a:gd name="T14" fmla="*/ 244 w 303"/>
                <a:gd name="T15" fmla="*/ 254 h 488"/>
                <a:gd name="T16" fmla="*/ 250 w 303"/>
                <a:gd name="T17" fmla="*/ 270 h 488"/>
                <a:gd name="T18" fmla="*/ 250 w 303"/>
                <a:gd name="T19" fmla="*/ 282 h 488"/>
                <a:gd name="T20" fmla="*/ 234 w 303"/>
                <a:gd name="T21" fmla="*/ 407 h 488"/>
                <a:gd name="T22" fmla="*/ 234 w 303"/>
                <a:gd name="T23" fmla="*/ 407 h 488"/>
                <a:gd name="T24" fmla="*/ 256 w 303"/>
                <a:gd name="T25" fmla="*/ 419 h 488"/>
                <a:gd name="T26" fmla="*/ 278 w 303"/>
                <a:gd name="T27" fmla="*/ 432 h 488"/>
                <a:gd name="T28" fmla="*/ 297 w 303"/>
                <a:gd name="T29" fmla="*/ 452 h 488"/>
                <a:gd name="T30" fmla="*/ 297 w 303"/>
                <a:gd name="T31" fmla="*/ 452 h 488"/>
                <a:gd name="T32" fmla="*/ 300 w 303"/>
                <a:gd name="T33" fmla="*/ 464 h 488"/>
                <a:gd name="T34" fmla="*/ 303 w 303"/>
                <a:gd name="T35" fmla="*/ 476 h 488"/>
                <a:gd name="T36" fmla="*/ 300 w 303"/>
                <a:gd name="T37" fmla="*/ 484 h 488"/>
                <a:gd name="T38" fmla="*/ 297 w 303"/>
                <a:gd name="T39" fmla="*/ 488 h 488"/>
                <a:gd name="T40" fmla="*/ 291 w 303"/>
                <a:gd name="T41" fmla="*/ 488 h 488"/>
                <a:gd name="T42" fmla="*/ 272 w 303"/>
                <a:gd name="T43" fmla="*/ 488 h 488"/>
                <a:gd name="T44" fmla="*/ 241 w 303"/>
                <a:gd name="T45" fmla="*/ 472 h 488"/>
                <a:gd name="T46" fmla="*/ 194 w 303"/>
                <a:gd name="T47" fmla="*/ 444 h 488"/>
                <a:gd name="T48" fmla="*/ 178 w 303"/>
                <a:gd name="T49" fmla="*/ 270 h 488"/>
                <a:gd name="T50" fmla="*/ 178 w 303"/>
                <a:gd name="T51" fmla="*/ 270 h 488"/>
                <a:gd name="T52" fmla="*/ 150 w 303"/>
                <a:gd name="T53" fmla="*/ 254 h 488"/>
                <a:gd name="T54" fmla="*/ 122 w 303"/>
                <a:gd name="T55" fmla="*/ 238 h 488"/>
                <a:gd name="T56" fmla="*/ 88 w 303"/>
                <a:gd name="T57" fmla="*/ 214 h 488"/>
                <a:gd name="T58" fmla="*/ 57 w 303"/>
                <a:gd name="T59" fmla="*/ 185 h 488"/>
                <a:gd name="T60" fmla="*/ 41 w 303"/>
                <a:gd name="T61" fmla="*/ 165 h 488"/>
                <a:gd name="T62" fmla="*/ 29 w 303"/>
                <a:gd name="T63" fmla="*/ 149 h 488"/>
                <a:gd name="T64" fmla="*/ 16 w 303"/>
                <a:gd name="T65" fmla="*/ 125 h 488"/>
                <a:gd name="T66" fmla="*/ 7 w 303"/>
                <a:gd name="T67" fmla="*/ 105 h 488"/>
                <a:gd name="T68" fmla="*/ 4 w 303"/>
                <a:gd name="T69" fmla="*/ 80 h 488"/>
                <a:gd name="T70" fmla="*/ 0 w 303"/>
                <a:gd name="T71" fmla="*/ 56 h 488"/>
                <a:gd name="T72" fmla="*/ 0 w 303"/>
                <a:gd name="T73" fmla="*/ 56 h 488"/>
                <a:gd name="T74" fmla="*/ 0 w 303"/>
                <a:gd name="T75" fmla="*/ 36 h 488"/>
                <a:gd name="T76" fmla="*/ 4 w 303"/>
                <a:gd name="T77" fmla="*/ 20 h 488"/>
                <a:gd name="T78" fmla="*/ 7 w 303"/>
                <a:gd name="T79" fmla="*/ 12 h 488"/>
                <a:gd name="T80" fmla="*/ 13 w 303"/>
                <a:gd name="T81" fmla="*/ 4 h 488"/>
                <a:gd name="T82" fmla="*/ 16 w 303"/>
                <a:gd name="T83" fmla="*/ 0 h 488"/>
                <a:gd name="T84" fmla="*/ 22 w 303"/>
                <a:gd name="T85" fmla="*/ 0 h 488"/>
                <a:gd name="T86" fmla="*/ 38 w 303"/>
                <a:gd name="T87" fmla="*/ 8 h 488"/>
                <a:gd name="T88" fmla="*/ 50 w 303"/>
                <a:gd name="T89" fmla="*/ 20 h 488"/>
                <a:gd name="T90" fmla="*/ 63 w 303"/>
                <a:gd name="T91" fmla="*/ 32 h 488"/>
                <a:gd name="T92" fmla="*/ 72 w 303"/>
                <a:gd name="T93" fmla="*/ 48 h 488"/>
                <a:gd name="T94" fmla="*/ 72 w 303"/>
                <a:gd name="T95" fmla="*/ 48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3" h="488">
                  <a:moveTo>
                    <a:pt x="72" y="48"/>
                  </a:moveTo>
                  <a:lnTo>
                    <a:pt x="72" y="48"/>
                  </a:lnTo>
                  <a:lnTo>
                    <a:pt x="103" y="76"/>
                  </a:lnTo>
                  <a:lnTo>
                    <a:pt x="166" y="141"/>
                  </a:lnTo>
                  <a:lnTo>
                    <a:pt x="197" y="177"/>
                  </a:lnTo>
                  <a:lnTo>
                    <a:pt x="225" y="218"/>
                  </a:lnTo>
                  <a:lnTo>
                    <a:pt x="238" y="238"/>
                  </a:lnTo>
                  <a:lnTo>
                    <a:pt x="244" y="254"/>
                  </a:lnTo>
                  <a:lnTo>
                    <a:pt x="250" y="270"/>
                  </a:lnTo>
                  <a:lnTo>
                    <a:pt x="250" y="282"/>
                  </a:lnTo>
                  <a:lnTo>
                    <a:pt x="234" y="407"/>
                  </a:lnTo>
                  <a:lnTo>
                    <a:pt x="234" y="407"/>
                  </a:lnTo>
                  <a:lnTo>
                    <a:pt x="256" y="419"/>
                  </a:lnTo>
                  <a:lnTo>
                    <a:pt x="278" y="432"/>
                  </a:lnTo>
                  <a:lnTo>
                    <a:pt x="297" y="452"/>
                  </a:lnTo>
                  <a:lnTo>
                    <a:pt x="297" y="452"/>
                  </a:lnTo>
                  <a:lnTo>
                    <a:pt x="300" y="464"/>
                  </a:lnTo>
                  <a:lnTo>
                    <a:pt x="303" y="476"/>
                  </a:lnTo>
                  <a:lnTo>
                    <a:pt x="300" y="484"/>
                  </a:lnTo>
                  <a:lnTo>
                    <a:pt x="297" y="488"/>
                  </a:lnTo>
                  <a:lnTo>
                    <a:pt x="291" y="488"/>
                  </a:lnTo>
                  <a:lnTo>
                    <a:pt x="272" y="488"/>
                  </a:lnTo>
                  <a:lnTo>
                    <a:pt x="241" y="472"/>
                  </a:lnTo>
                  <a:lnTo>
                    <a:pt x="194" y="444"/>
                  </a:lnTo>
                  <a:lnTo>
                    <a:pt x="178" y="270"/>
                  </a:lnTo>
                  <a:lnTo>
                    <a:pt x="178" y="270"/>
                  </a:lnTo>
                  <a:lnTo>
                    <a:pt x="150" y="254"/>
                  </a:lnTo>
                  <a:lnTo>
                    <a:pt x="122" y="238"/>
                  </a:lnTo>
                  <a:lnTo>
                    <a:pt x="88" y="214"/>
                  </a:lnTo>
                  <a:lnTo>
                    <a:pt x="57" y="185"/>
                  </a:lnTo>
                  <a:lnTo>
                    <a:pt x="41" y="165"/>
                  </a:lnTo>
                  <a:lnTo>
                    <a:pt x="29" y="149"/>
                  </a:lnTo>
                  <a:lnTo>
                    <a:pt x="16" y="125"/>
                  </a:lnTo>
                  <a:lnTo>
                    <a:pt x="7" y="105"/>
                  </a:lnTo>
                  <a:lnTo>
                    <a:pt x="4" y="80"/>
                  </a:lnTo>
                  <a:lnTo>
                    <a:pt x="0" y="56"/>
                  </a:lnTo>
                  <a:lnTo>
                    <a:pt x="0" y="56"/>
                  </a:lnTo>
                  <a:lnTo>
                    <a:pt x="0" y="36"/>
                  </a:lnTo>
                  <a:lnTo>
                    <a:pt x="4" y="20"/>
                  </a:lnTo>
                  <a:lnTo>
                    <a:pt x="7" y="12"/>
                  </a:lnTo>
                  <a:lnTo>
                    <a:pt x="13" y="4"/>
                  </a:lnTo>
                  <a:lnTo>
                    <a:pt x="16" y="0"/>
                  </a:lnTo>
                  <a:lnTo>
                    <a:pt x="22" y="0"/>
                  </a:lnTo>
                  <a:lnTo>
                    <a:pt x="38" y="8"/>
                  </a:lnTo>
                  <a:lnTo>
                    <a:pt x="50" y="20"/>
                  </a:lnTo>
                  <a:lnTo>
                    <a:pt x="63" y="32"/>
                  </a:lnTo>
                  <a:lnTo>
                    <a:pt x="72" y="48"/>
                  </a:lnTo>
                  <a:lnTo>
                    <a:pt x="72" y="4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p:nvSpPr>
          <p:spPr bwMode="auto">
            <a:xfrm>
              <a:off x="3289078" y="2972169"/>
              <a:ext cx="1664238" cy="1342990"/>
            </a:xfrm>
            <a:custGeom>
              <a:avLst/>
              <a:gdLst>
                <a:gd name="T0" fmla="*/ 0 w 746"/>
                <a:gd name="T1" fmla="*/ 355 h 602"/>
                <a:gd name="T2" fmla="*/ 3 w 746"/>
                <a:gd name="T3" fmla="*/ 295 h 602"/>
                <a:gd name="T4" fmla="*/ 19 w 746"/>
                <a:gd name="T5" fmla="*/ 238 h 602"/>
                <a:gd name="T6" fmla="*/ 50 w 746"/>
                <a:gd name="T7" fmla="*/ 182 h 602"/>
                <a:gd name="T8" fmla="*/ 90 w 746"/>
                <a:gd name="T9" fmla="*/ 129 h 602"/>
                <a:gd name="T10" fmla="*/ 140 w 746"/>
                <a:gd name="T11" fmla="*/ 85 h 602"/>
                <a:gd name="T12" fmla="*/ 203 w 746"/>
                <a:gd name="T13" fmla="*/ 49 h 602"/>
                <a:gd name="T14" fmla="*/ 271 w 746"/>
                <a:gd name="T15" fmla="*/ 20 h 602"/>
                <a:gd name="T16" fmla="*/ 346 w 746"/>
                <a:gd name="T17" fmla="*/ 4 h 602"/>
                <a:gd name="T18" fmla="*/ 384 w 746"/>
                <a:gd name="T19" fmla="*/ 0 h 602"/>
                <a:gd name="T20" fmla="*/ 456 w 746"/>
                <a:gd name="T21" fmla="*/ 0 h 602"/>
                <a:gd name="T22" fmla="*/ 524 w 746"/>
                <a:gd name="T23" fmla="*/ 12 h 602"/>
                <a:gd name="T24" fmla="*/ 587 w 746"/>
                <a:gd name="T25" fmla="*/ 37 h 602"/>
                <a:gd name="T26" fmla="*/ 643 w 746"/>
                <a:gd name="T27" fmla="*/ 69 h 602"/>
                <a:gd name="T28" fmla="*/ 686 w 746"/>
                <a:gd name="T29" fmla="*/ 109 h 602"/>
                <a:gd name="T30" fmla="*/ 721 w 746"/>
                <a:gd name="T31" fmla="*/ 158 h 602"/>
                <a:gd name="T32" fmla="*/ 740 w 746"/>
                <a:gd name="T33" fmla="*/ 210 h 602"/>
                <a:gd name="T34" fmla="*/ 746 w 746"/>
                <a:gd name="T35" fmla="*/ 242 h 602"/>
                <a:gd name="T36" fmla="*/ 743 w 746"/>
                <a:gd name="T37" fmla="*/ 303 h 602"/>
                <a:gd name="T38" fmla="*/ 727 w 746"/>
                <a:gd name="T39" fmla="*/ 359 h 602"/>
                <a:gd name="T40" fmla="*/ 696 w 746"/>
                <a:gd name="T41" fmla="*/ 416 h 602"/>
                <a:gd name="T42" fmla="*/ 655 w 746"/>
                <a:gd name="T43" fmla="*/ 468 h 602"/>
                <a:gd name="T44" fmla="*/ 602 w 746"/>
                <a:gd name="T45" fmla="*/ 513 h 602"/>
                <a:gd name="T46" fmla="*/ 543 w 746"/>
                <a:gd name="T47" fmla="*/ 549 h 602"/>
                <a:gd name="T48" fmla="*/ 474 w 746"/>
                <a:gd name="T49" fmla="*/ 577 h 602"/>
                <a:gd name="T50" fmla="*/ 399 w 746"/>
                <a:gd name="T51" fmla="*/ 594 h 602"/>
                <a:gd name="T52" fmla="*/ 362 w 746"/>
                <a:gd name="T53" fmla="*/ 598 h 602"/>
                <a:gd name="T54" fmla="*/ 287 w 746"/>
                <a:gd name="T55" fmla="*/ 598 h 602"/>
                <a:gd name="T56" fmla="*/ 218 w 746"/>
                <a:gd name="T57" fmla="*/ 585 h 602"/>
                <a:gd name="T58" fmla="*/ 156 w 746"/>
                <a:gd name="T59" fmla="*/ 565 h 602"/>
                <a:gd name="T60" fmla="*/ 103 w 746"/>
                <a:gd name="T61" fmla="*/ 533 h 602"/>
                <a:gd name="T62" fmla="*/ 59 w 746"/>
                <a:gd name="T63" fmla="*/ 489 h 602"/>
                <a:gd name="T64" fmla="*/ 25 w 746"/>
                <a:gd name="T65" fmla="*/ 440 h 602"/>
                <a:gd name="T66" fmla="*/ 6 w 746"/>
                <a:gd name="T67" fmla="*/ 388 h 602"/>
                <a:gd name="T68" fmla="*/ 0 w 746"/>
                <a:gd name="T69" fmla="*/ 355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46" h="602">
                  <a:moveTo>
                    <a:pt x="0" y="355"/>
                  </a:moveTo>
                  <a:lnTo>
                    <a:pt x="0" y="355"/>
                  </a:lnTo>
                  <a:lnTo>
                    <a:pt x="0" y="327"/>
                  </a:lnTo>
                  <a:lnTo>
                    <a:pt x="3" y="295"/>
                  </a:lnTo>
                  <a:lnTo>
                    <a:pt x="9" y="267"/>
                  </a:lnTo>
                  <a:lnTo>
                    <a:pt x="19" y="238"/>
                  </a:lnTo>
                  <a:lnTo>
                    <a:pt x="31" y="210"/>
                  </a:lnTo>
                  <a:lnTo>
                    <a:pt x="50" y="182"/>
                  </a:lnTo>
                  <a:lnTo>
                    <a:pt x="69" y="158"/>
                  </a:lnTo>
                  <a:lnTo>
                    <a:pt x="90" y="129"/>
                  </a:lnTo>
                  <a:lnTo>
                    <a:pt x="115" y="109"/>
                  </a:lnTo>
                  <a:lnTo>
                    <a:pt x="140" y="85"/>
                  </a:lnTo>
                  <a:lnTo>
                    <a:pt x="172" y="69"/>
                  </a:lnTo>
                  <a:lnTo>
                    <a:pt x="203" y="49"/>
                  </a:lnTo>
                  <a:lnTo>
                    <a:pt x="237" y="37"/>
                  </a:lnTo>
                  <a:lnTo>
                    <a:pt x="271" y="20"/>
                  </a:lnTo>
                  <a:lnTo>
                    <a:pt x="306" y="12"/>
                  </a:lnTo>
                  <a:lnTo>
                    <a:pt x="346" y="4"/>
                  </a:lnTo>
                  <a:lnTo>
                    <a:pt x="346" y="4"/>
                  </a:lnTo>
                  <a:lnTo>
                    <a:pt x="384" y="0"/>
                  </a:lnTo>
                  <a:lnTo>
                    <a:pt x="421" y="0"/>
                  </a:lnTo>
                  <a:lnTo>
                    <a:pt x="456" y="0"/>
                  </a:lnTo>
                  <a:lnTo>
                    <a:pt x="493" y="4"/>
                  </a:lnTo>
                  <a:lnTo>
                    <a:pt x="524" y="12"/>
                  </a:lnTo>
                  <a:lnTo>
                    <a:pt x="559" y="24"/>
                  </a:lnTo>
                  <a:lnTo>
                    <a:pt x="587" y="37"/>
                  </a:lnTo>
                  <a:lnTo>
                    <a:pt x="615" y="49"/>
                  </a:lnTo>
                  <a:lnTo>
                    <a:pt x="643" y="69"/>
                  </a:lnTo>
                  <a:lnTo>
                    <a:pt x="665" y="85"/>
                  </a:lnTo>
                  <a:lnTo>
                    <a:pt x="686" y="109"/>
                  </a:lnTo>
                  <a:lnTo>
                    <a:pt x="705" y="133"/>
                  </a:lnTo>
                  <a:lnTo>
                    <a:pt x="721" y="158"/>
                  </a:lnTo>
                  <a:lnTo>
                    <a:pt x="730" y="182"/>
                  </a:lnTo>
                  <a:lnTo>
                    <a:pt x="740" y="210"/>
                  </a:lnTo>
                  <a:lnTo>
                    <a:pt x="746" y="242"/>
                  </a:lnTo>
                  <a:lnTo>
                    <a:pt x="746" y="242"/>
                  </a:lnTo>
                  <a:lnTo>
                    <a:pt x="746" y="271"/>
                  </a:lnTo>
                  <a:lnTo>
                    <a:pt x="743" y="303"/>
                  </a:lnTo>
                  <a:lnTo>
                    <a:pt x="736" y="331"/>
                  </a:lnTo>
                  <a:lnTo>
                    <a:pt x="727" y="359"/>
                  </a:lnTo>
                  <a:lnTo>
                    <a:pt x="711" y="388"/>
                  </a:lnTo>
                  <a:lnTo>
                    <a:pt x="696" y="416"/>
                  </a:lnTo>
                  <a:lnTo>
                    <a:pt x="677" y="444"/>
                  </a:lnTo>
                  <a:lnTo>
                    <a:pt x="655" y="468"/>
                  </a:lnTo>
                  <a:lnTo>
                    <a:pt x="630" y="489"/>
                  </a:lnTo>
                  <a:lnTo>
                    <a:pt x="602" y="513"/>
                  </a:lnTo>
                  <a:lnTo>
                    <a:pt x="574" y="533"/>
                  </a:lnTo>
                  <a:lnTo>
                    <a:pt x="543" y="549"/>
                  </a:lnTo>
                  <a:lnTo>
                    <a:pt x="509" y="565"/>
                  </a:lnTo>
                  <a:lnTo>
                    <a:pt x="474" y="577"/>
                  </a:lnTo>
                  <a:lnTo>
                    <a:pt x="437" y="585"/>
                  </a:lnTo>
                  <a:lnTo>
                    <a:pt x="399" y="594"/>
                  </a:lnTo>
                  <a:lnTo>
                    <a:pt x="399" y="594"/>
                  </a:lnTo>
                  <a:lnTo>
                    <a:pt x="362" y="598"/>
                  </a:lnTo>
                  <a:lnTo>
                    <a:pt x="324" y="602"/>
                  </a:lnTo>
                  <a:lnTo>
                    <a:pt x="287" y="598"/>
                  </a:lnTo>
                  <a:lnTo>
                    <a:pt x="253" y="594"/>
                  </a:lnTo>
                  <a:lnTo>
                    <a:pt x="218" y="585"/>
                  </a:lnTo>
                  <a:lnTo>
                    <a:pt x="187" y="577"/>
                  </a:lnTo>
                  <a:lnTo>
                    <a:pt x="156" y="565"/>
                  </a:lnTo>
                  <a:lnTo>
                    <a:pt x="128" y="549"/>
                  </a:lnTo>
                  <a:lnTo>
                    <a:pt x="103" y="533"/>
                  </a:lnTo>
                  <a:lnTo>
                    <a:pt x="78" y="513"/>
                  </a:lnTo>
                  <a:lnTo>
                    <a:pt x="59" y="489"/>
                  </a:lnTo>
                  <a:lnTo>
                    <a:pt x="41" y="468"/>
                  </a:lnTo>
                  <a:lnTo>
                    <a:pt x="25" y="440"/>
                  </a:lnTo>
                  <a:lnTo>
                    <a:pt x="12" y="416"/>
                  </a:lnTo>
                  <a:lnTo>
                    <a:pt x="6" y="388"/>
                  </a:lnTo>
                  <a:lnTo>
                    <a:pt x="0" y="355"/>
                  </a:lnTo>
                  <a:lnTo>
                    <a:pt x="0" y="355"/>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0"/>
            <p:cNvSpPr>
              <a:spLocks/>
            </p:cNvSpPr>
            <p:nvPr/>
          </p:nvSpPr>
          <p:spPr bwMode="auto">
            <a:xfrm>
              <a:off x="4228279" y="3793134"/>
              <a:ext cx="466254" cy="214165"/>
            </a:xfrm>
            <a:custGeom>
              <a:avLst/>
              <a:gdLst>
                <a:gd name="T0" fmla="*/ 0 w 209"/>
                <a:gd name="T1" fmla="*/ 96 h 96"/>
                <a:gd name="T2" fmla="*/ 0 w 209"/>
                <a:gd name="T3" fmla="*/ 96 h 96"/>
                <a:gd name="T4" fmla="*/ 19 w 209"/>
                <a:gd name="T5" fmla="*/ 72 h 96"/>
                <a:gd name="T6" fmla="*/ 41 w 209"/>
                <a:gd name="T7" fmla="*/ 52 h 96"/>
                <a:gd name="T8" fmla="*/ 66 w 209"/>
                <a:gd name="T9" fmla="*/ 28 h 96"/>
                <a:gd name="T10" fmla="*/ 100 w 209"/>
                <a:gd name="T11" fmla="*/ 12 h 96"/>
                <a:gd name="T12" fmla="*/ 116 w 209"/>
                <a:gd name="T13" fmla="*/ 4 h 96"/>
                <a:gd name="T14" fmla="*/ 134 w 209"/>
                <a:gd name="T15" fmla="*/ 0 h 96"/>
                <a:gd name="T16" fmla="*/ 153 w 209"/>
                <a:gd name="T17" fmla="*/ 0 h 96"/>
                <a:gd name="T18" fmla="*/ 172 w 209"/>
                <a:gd name="T19" fmla="*/ 0 h 96"/>
                <a:gd name="T20" fmla="*/ 191 w 209"/>
                <a:gd name="T21" fmla="*/ 8 h 96"/>
                <a:gd name="T22" fmla="*/ 209 w 209"/>
                <a:gd name="T23" fmla="*/ 20 h 96"/>
                <a:gd name="T24" fmla="*/ 209 w 209"/>
                <a:gd name="T25" fmla="*/ 20 h 96"/>
                <a:gd name="T26" fmla="*/ 194 w 209"/>
                <a:gd name="T27" fmla="*/ 20 h 96"/>
                <a:gd name="T28" fmla="*/ 150 w 209"/>
                <a:gd name="T29" fmla="*/ 24 h 96"/>
                <a:gd name="T30" fmla="*/ 119 w 209"/>
                <a:gd name="T31" fmla="*/ 32 h 96"/>
                <a:gd name="T32" fmla="*/ 84 w 209"/>
                <a:gd name="T33" fmla="*/ 48 h 96"/>
                <a:gd name="T34" fmla="*/ 44 w 209"/>
                <a:gd name="T35" fmla="*/ 68 h 96"/>
                <a:gd name="T36" fmla="*/ 0 w 209"/>
                <a:gd name="T37" fmla="*/ 96 h 96"/>
                <a:gd name="T38" fmla="*/ 0 w 209"/>
                <a:gd name="T3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9" h="96">
                  <a:moveTo>
                    <a:pt x="0" y="96"/>
                  </a:moveTo>
                  <a:lnTo>
                    <a:pt x="0" y="96"/>
                  </a:lnTo>
                  <a:lnTo>
                    <a:pt x="19" y="72"/>
                  </a:lnTo>
                  <a:lnTo>
                    <a:pt x="41" y="52"/>
                  </a:lnTo>
                  <a:lnTo>
                    <a:pt x="66" y="28"/>
                  </a:lnTo>
                  <a:lnTo>
                    <a:pt x="100" y="12"/>
                  </a:lnTo>
                  <a:lnTo>
                    <a:pt x="116" y="4"/>
                  </a:lnTo>
                  <a:lnTo>
                    <a:pt x="134" y="0"/>
                  </a:lnTo>
                  <a:lnTo>
                    <a:pt x="153" y="0"/>
                  </a:lnTo>
                  <a:lnTo>
                    <a:pt x="172" y="0"/>
                  </a:lnTo>
                  <a:lnTo>
                    <a:pt x="191" y="8"/>
                  </a:lnTo>
                  <a:lnTo>
                    <a:pt x="209" y="20"/>
                  </a:lnTo>
                  <a:lnTo>
                    <a:pt x="209" y="20"/>
                  </a:lnTo>
                  <a:lnTo>
                    <a:pt x="194" y="20"/>
                  </a:lnTo>
                  <a:lnTo>
                    <a:pt x="150" y="24"/>
                  </a:lnTo>
                  <a:lnTo>
                    <a:pt x="119" y="32"/>
                  </a:lnTo>
                  <a:lnTo>
                    <a:pt x="84" y="48"/>
                  </a:lnTo>
                  <a:lnTo>
                    <a:pt x="44" y="68"/>
                  </a:lnTo>
                  <a:lnTo>
                    <a:pt x="0" y="96"/>
                  </a:lnTo>
                  <a:lnTo>
                    <a:pt x="0"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p:cNvSpPr>
              <a:spLocks/>
            </p:cNvSpPr>
            <p:nvPr/>
          </p:nvSpPr>
          <p:spPr bwMode="auto">
            <a:xfrm>
              <a:off x="3289078" y="4080917"/>
              <a:ext cx="1231446" cy="1008359"/>
            </a:xfrm>
            <a:custGeom>
              <a:avLst/>
              <a:gdLst>
                <a:gd name="T0" fmla="*/ 25 w 552"/>
                <a:gd name="T1" fmla="*/ 0 h 452"/>
                <a:gd name="T2" fmla="*/ 25 w 552"/>
                <a:gd name="T3" fmla="*/ 0 h 452"/>
                <a:gd name="T4" fmla="*/ 34 w 552"/>
                <a:gd name="T5" fmla="*/ 12 h 452"/>
                <a:gd name="T6" fmla="*/ 65 w 552"/>
                <a:gd name="T7" fmla="*/ 36 h 452"/>
                <a:gd name="T8" fmla="*/ 112 w 552"/>
                <a:gd name="T9" fmla="*/ 64 h 452"/>
                <a:gd name="T10" fmla="*/ 143 w 552"/>
                <a:gd name="T11" fmla="*/ 80 h 452"/>
                <a:gd name="T12" fmla="*/ 178 w 552"/>
                <a:gd name="T13" fmla="*/ 97 h 452"/>
                <a:gd name="T14" fmla="*/ 215 w 552"/>
                <a:gd name="T15" fmla="*/ 109 h 452"/>
                <a:gd name="T16" fmla="*/ 256 w 552"/>
                <a:gd name="T17" fmla="*/ 121 h 452"/>
                <a:gd name="T18" fmla="*/ 300 w 552"/>
                <a:gd name="T19" fmla="*/ 129 h 452"/>
                <a:gd name="T20" fmla="*/ 346 w 552"/>
                <a:gd name="T21" fmla="*/ 129 h 452"/>
                <a:gd name="T22" fmla="*/ 393 w 552"/>
                <a:gd name="T23" fmla="*/ 125 h 452"/>
                <a:gd name="T24" fmla="*/ 446 w 552"/>
                <a:gd name="T25" fmla="*/ 117 h 452"/>
                <a:gd name="T26" fmla="*/ 499 w 552"/>
                <a:gd name="T27" fmla="*/ 97 h 452"/>
                <a:gd name="T28" fmla="*/ 552 w 552"/>
                <a:gd name="T29" fmla="*/ 72 h 452"/>
                <a:gd name="T30" fmla="*/ 552 w 552"/>
                <a:gd name="T31" fmla="*/ 72 h 452"/>
                <a:gd name="T32" fmla="*/ 537 w 552"/>
                <a:gd name="T33" fmla="*/ 113 h 452"/>
                <a:gd name="T34" fmla="*/ 493 w 552"/>
                <a:gd name="T35" fmla="*/ 210 h 452"/>
                <a:gd name="T36" fmla="*/ 468 w 552"/>
                <a:gd name="T37" fmla="*/ 270 h 452"/>
                <a:gd name="T38" fmla="*/ 440 w 552"/>
                <a:gd name="T39" fmla="*/ 323 h 452"/>
                <a:gd name="T40" fmla="*/ 415 w 552"/>
                <a:gd name="T41" fmla="*/ 375 h 452"/>
                <a:gd name="T42" fmla="*/ 387 w 552"/>
                <a:gd name="T43" fmla="*/ 415 h 452"/>
                <a:gd name="T44" fmla="*/ 387 w 552"/>
                <a:gd name="T45" fmla="*/ 415 h 452"/>
                <a:gd name="T46" fmla="*/ 378 w 552"/>
                <a:gd name="T47" fmla="*/ 427 h 452"/>
                <a:gd name="T48" fmla="*/ 365 w 552"/>
                <a:gd name="T49" fmla="*/ 436 h 452"/>
                <a:gd name="T50" fmla="*/ 365 w 552"/>
                <a:gd name="T51" fmla="*/ 436 h 452"/>
                <a:gd name="T52" fmla="*/ 353 w 552"/>
                <a:gd name="T53" fmla="*/ 444 h 452"/>
                <a:gd name="T54" fmla="*/ 334 w 552"/>
                <a:gd name="T55" fmla="*/ 448 h 452"/>
                <a:gd name="T56" fmla="*/ 312 w 552"/>
                <a:gd name="T57" fmla="*/ 452 h 452"/>
                <a:gd name="T58" fmla="*/ 284 w 552"/>
                <a:gd name="T59" fmla="*/ 452 h 452"/>
                <a:gd name="T60" fmla="*/ 256 w 552"/>
                <a:gd name="T61" fmla="*/ 448 h 452"/>
                <a:gd name="T62" fmla="*/ 228 w 552"/>
                <a:gd name="T63" fmla="*/ 444 h 452"/>
                <a:gd name="T64" fmla="*/ 197 w 552"/>
                <a:gd name="T65" fmla="*/ 436 h 452"/>
                <a:gd name="T66" fmla="*/ 165 w 552"/>
                <a:gd name="T67" fmla="*/ 427 h 452"/>
                <a:gd name="T68" fmla="*/ 134 w 552"/>
                <a:gd name="T69" fmla="*/ 411 h 452"/>
                <a:gd name="T70" fmla="*/ 106 w 552"/>
                <a:gd name="T71" fmla="*/ 395 h 452"/>
                <a:gd name="T72" fmla="*/ 78 w 552"/>
                <a:gd name="T73" fmla="*/ 375 h 452"/>
                <a:gd name="T74" fmla="*/ 53 w 552"/>
                <a:gd name="T75" fmla="*/ 355 h 452"/>
                <a:gd name="T76" fmla="*/ 34 w 552"/>
                <a:gd name="T77" fmla="*/ 327 h 452"/>
                <a:gd name="T78" fmla="*/ 19 w 552"/>
                <a:gd name="T79" fmla="*/ 298 h 452"/>
                <a:gd name="T80" fmla="*/ 6 w 552"/>
                <a:gd name="T81" fmla="*/ 262 h 452"/>
                <a:gd name="T82" fmla="*/ 0 w 552"/>
                <a:gd name="T83" fmla="*/ 226 h 452"/>
                <a:gd name="T84" fmla="*/ 0 w 552"/>
                <a:gd name="T85" fmla="*/ 226 h 452"/>
                <a:gd name="T86" fmla="*/ 6 w 552"/>
                <a:gd name="T87" fmla="*/ 125 h 452"/>
                <a:gd name="T88" fmla="*/ 12 w 552"/>
                <a:gd name="T89" fmla="*/ 48 h 452"/>
                <a:gd name="T90" fmla="*/ 19 w 552"/>
                <a:gd name="T91" fmla="*/ 20 h 452"/>
                <a:gd name="T92" fmla="*/ 25 w 552"/>
                <a:gd name="T93" fmla="*/ 0 h 452"/>
                <a:gd name="T94" fmla="*/ 25 w 552"/>
                <a:gd name="T9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452">
                  <a:moveTo>
                    <a:pt x="25" y="0"/>
                  </a:moveTo>
                  <a:lnTo>
                    <a:pt x="25" y="0"/>
                  </a:lnTo>
                  <a:lnTo>
                    <a:pt x="34" y="12"/>
                  </a:lnTo>
                  <a:lnTo>
                    <a:pt x="65" y="36"/>
                  </a:lnTo>
                  <a:lnTo>
                    <a:pt x="112" y="64"/>
                  </a:lnTo>
                  <a:lnTo>
                    <a:pt x="143" y="80"/>
                  </a:lnTo>
                  <a:lnTo>
                    <a:pt x="178" y="97"/>
                  </a:lnTo>
                  <a:lnTo>
                    <a:pt x="215" y="109"/>
                  </a:lnTo>
                  <a:lnTo>
                    <a:pt x="256" y="121"/>
                  </a:lnTo>
                  <a:lnTo>
                    <a:pt x="300" y="129"/>
                  </a:lnTo>
                  <a:lnTo>
                    <a:pt x="346" y="129"/>
                  </a:lnTo>
                  <a:lnTo>
                    <a:pt x="393" y="125"/>
                  </a:lnTo>
                  <a:lnTo>
                    <a:pt x="446" y="117"/>
                  </a:lnTo>
                  <a:lnTo>
                    <a:pt x="499" y="97"/>
                  </a:lnTo>
                  <a:lnTo>
                    <a:pt x="552" y="72"/>
                  </a:lnTo>
                  <a:lnTo>
                    <a:pt x="552" y="72"/>
                  </a:lnTo>
                  <a:lnTo>
                    <a:pt x="537" y="113"/>
                  </a:lnTo>
                  <a:lnTo>
                    <a:pt x="493" y="210"/>
                  </a:lnTo>
                  <a:lnTo>
                    <a:pt x="468" y="270"/>
                  </a:lnTo>
                  <a:lnTo>
                    <a:pt x="440" y="323"/>
                  </a:lnTo>
                  <a:lnTo>
                    <a:pt x="415" y="375"/>
                  </a:lnTo>
                  <a:lnTo>
                    <a:pt x="387" y="415"/>
                  </a:lnTo>
                  <a:lnTo>
                    <a:pt x="387" y="415"/>
                  </a:lnTo>
                  <a:lnTo>
                    <a:pt x="378" y="427"/>
                  </a:lnTo>
                  <a:lnTo>
                    <a:pt x="365" y="436"/>
                  </a:lnTo>
                  <a:lnTo>
                    <a:pt x="365" y="436"/>
                  </a:lnTo>
                  <a:lnTo>
                    <a:pt x="353" y="444"/>
                  </a:lnTo>
                  <a:lnTo>
                    <a:pt x="334" y="448"/>
                  </a:lnTo>
                  <a:lnTo>
                    <a:pt x="312" y="452"/>
                  </a:lnTo>
                  <a:lnTo>
                    <a:pt x="284" y="452"/>
                  </a:lnTo>
                  <a:lnTo>
                    <a:pt x="256" y="448"/>
                  </a:lnTo>
                  <a:lnTo>
                    <a:pt x="228" y="444"/>
                  </a:lnTo>
                  <a:lnTo>
                    <a:pt x="197" y="436"/>
                  </a:lnTo>
                  <a:lnTo>
                    <a:pt x="165" y="427"/>
                  </a:lnTo>
                  <a:lnTo>
                    <a:pt x="134" y="411"/>
                  </a:lnTo>
                  <a:lnTo>
                    <a:pt x="106" y="395"/>
                  </a:lnTo>
                  <a:lnTo>
                    <a:pt x="78" y="375"/>
                  </a:lnTo>
                  <a:lnTo>
                    <a:pt x="53" y="355"/>
                  </a:lnTo>
                  <a:lnTo>
                    <a:pt x="34" y="327"/>
                  </a:lnTo>
                  <a:lnTo>
                    <a:pt x="19" y="298"/>
                  </a:lnTo>
                  <a:lnTo>
                    <a:pt x="6" y="262"/>
                  </a:lnTo>
                  <a:lnTo>
                    <a:pt x="0" y="226"/>
                  </a:lnTo>
                  <a:lnTo>
                    <a:pt x="0" y="226"/>
                  </a:lnTo>
                  <a:lnTo>
                    <a:pt x="6" y="125"/>
                  </a:lnTo>
                  <a:lnTo>
                    <a:pt x="12" y="48"/>
                  </a:lnTo>
                  <a:lnTo>
                    <a:pt x="19" y="20"/>
                  </a:lnTo>
                  <a:lnTo>
                    <a:pt x="25" y="0"/>
                  </a:lnTo>
                  <a:lnTo>
                    <a:pt x="25"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2"/>
            <p:cNvSpPr>
              <a:spLocks/>
            </p:cNvSpPr>
            <p:nvPr/>
          </p:nvSpPr>
          <p:spPr bwMode="auto">
            <a:xfrm>
              <a:off x="4408980" y="4241541"/>
              <a:ext cx="892353" cy="559952"/>
            </a:xfrm>
            <a:custGeom>
              <a:avLst/>
              <a:gdLst>
                <a:gd name="T0" fmla="*/ 50 w 400"/>
                <a:gd name="T1" fmla="*/ 0 h 251"/>
                <a:gd name="T2" fmla="*/ 325 w 400"/>
                <a:gd name="T3" fmla="*/ 142 h 251"/>
                <a:gd name="T4" fmla="*/ 325 w 400"/>
                <a:gd name="T5" fmla="*/ 142 h 251"/>
                <a:gd name="T6" fmla="*/ 344 w 400"/>
                <a:gd name="T7" fmla="*/ 142 h 251"/>
                <a:gd name="T8" fmla="*/ 359 w 400"/>
                <a:gd name="T9" fmla="*/ 146 h 251"/>
                <a:gd name="T10" fmla="*/ 378 w 400"/>
                <a:gd name="T11" fmla="*/ 150 h 251"/>
                <a:gd name="T12" fmla="*/ 390 w 400"/>
                <a:gd name="T13" fmla="*/ 158 h 251"/>
                <a:gd name="T14" fmla="*/ 397 w 400"/>
                <a:gd name="T15" fmla="*/ 166 h 251"/>
                <a:gd name="T16" fmla="*/ 400 w 400"/>
                <a:gd name="T17" fmla="*/ 174 h 251"/>
                <a:gd name="T18" fmla="*/ 400 w 400"/>
                <a:gd name="T19" fmla="*/ 182 h 251"/>
                <a:gd name="T20" fmla="*/ 397 w 400"/>
                <a:gd name="T21" fmla="*/ 194 h 251"/>
                <a:gd name="T22" fmla="*/ 390 w 400"/>
                <a:gd name="T23" fmla="*/ 210 h 251"/>
                <a:gd name="T24" fmla="*/ 381 w 400"/>
                <a:gd name="T25" fmla="*/ 226 h 251"/>
                <a:gd name="T26" fmla="*/ 381 w 400"/>
                <a:gd name="T27" fmla="*/ 226 h 251"/>
                <a:gd name="T28" fmla="*/ 369 w 400"/>
                <a:gd name="T29" fmla="*/ 234 h 251"/>
                <a:gd name="T30" fmla="*/ 356 w 400"/>
                <a:gd name="T31" fmla="*/ 242 h 251"/>
                <a:gd name="T32" fmla="*/ 340 w 400"/>
                <a:gd name="T33" fmla="*/ 251 h 251"/>
                <a:gd name="T34" fmla="*/ 322 w 400"/>
                <a:gd name="T35" fmla="*/ 251 h 251"/>
                <a:gd name="T36" fmla="*/ 300 w 400"/>
                <a:gd name="T37" fmla="*/ 247 h 251"/>
                <a:gd name="T38" fmla="*/ 291 w 400"/>
                <a:gd name="T39" fmla="*/ 238 h 251"/>
                <a:gd name="T40" fmla="*/ 281 w 400"/>
                <a:gd name="T41" fmla="*/ 226 h 251"/>
                <a:gd name="T42" fmla="*/ 272 w 400"/>
                <a:gd name="T43" fmla="*/ 214 h 251"/>
                <a:gd name="T44" fmla="*/ 262 w 400"/>
                <a:gd name="T45" fmla="*/ 198 h 251"/>
                <a:gd name="T46" fmla="*/ 262 w 400"/>
                <a:gd name="T47" fmla="*/ 198 h 251"/>
                <a:gd name="T48" fmla="*/ 238 w 400"/>
                <a:gd name="T49" fmla="*/ 178 h 251"/>
                <a:gd name="T50" fmla="*/ 209 w 400"/>
                <a:gd name="T51" fmla="*/ 158 h 251"/>
                <a:gd name="T52" fmla="*/ 175 w 400"/>
                <a:gd name="T53" fmla="*/ 134 h 251"/>
                <a:gd name="T54" fmla="*/ 135 w 400"/>
                <a:gd name="T55" fmla="*/ 109 h 251"/>
                <a:gd name="T56" fmla="*/ 91 w 400"/>
                <a:gd name="T57" fmla="*/ 93 h 251"/>
                <a:gd name="T58" fmla="*/ 69 w 400"/>
                <a:gd name="T59" fmla="*/ 89 h 251"/>
                <a:gd name="T60" fmla="*/ 47 w 400"/>
                <a:gd name="T61" fmla="*/ 85 h 251"/>
                <a:gd name="T62" fmla="*/ 22 w 400"/>
                <a:gd name="T63" fmla="*/ 85 h 251"/>
                <a:gd name="T64" fmla="*/ 0 w 400"/>
                <a:gd name="T65" fmla="*/ 89 h 251"/>
                <a:gd name="T66" fmla="*/ 50 w 400"/>
                <a:gd name="T67" fmla="*/ 0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0" h="251">
                  <a:moveTo>
                    <a:pt x="50" y="0"/>
                  </a:moveTo>
                  <a:lnTo>
                    <a:pt x="325" y="142"/>
                  </a:lnTo>
                  <a:lnTo>
                    <a:pt x="325" y="142"/>
                  </a:lnTo>
                  <a:lnTo>
                    <a:pt x="344" y="142"/>
                  </a:lnTo>
                  <a:lnTo>
                    <a:pt x="359" y="146"/>
                  </a:lnTo>
                  <a:lnTo>
                    <a:pt x="378" y="150"/>
                  </a:lnTo>
                  <a:lnTo>
                    <a:pt x="390" y="158"/>
                  </a:lnTo>
                  <a:lnTo>
                    <a:pt x="397" y="166"/>
                  </a:lnTo>
                  <a:lnTo>
                    <a:pt x="400" y="174"/>
                  </a:lnTo>
                  <a:lnTo>
                    <a:pt x="400" y="182"/>
                  </a:lnTo>
                  <a:lnTo>
                    <a:pt x="397" y="194"/>
                  </a:lnTo>
                  <a:lnTo>
                    <a:pt x="390" y="210"/>
                  </a:lnTo>
                  <a:lnTo>
                    <a:pt x="381" y="226"/>
                  </a:lnTo>
                  <a:lnTo>
                    <a:pt x="381" y="226"/>
                  </a:lnTo>
                  <a:lnTo>
                    <a:pt x="369" y="234"/>
                  </a:lnTo>
                  <a:lnTo>
                    <a:pt x="356" y="242"/>
                  </a:lnTo>
                  <a:lnTo>
                    <a:pt x="340" y="251"/>
                  </a:lnTo>
                  <a:lnTo>
                    <a:pt x="322" y="251"/>
                  </a:lnTo>
                  <a:lnTo>
                    <a:pt x="300" y="247"/>
                  </a:lnTo>
                  <a:lnTo>
                    <a:pt x="291" y="238"/>
                  </a:lnTo>
                  <a:lnTo>
                    <a:pt x="281" y="226"/>
                  </a:lnTo>
                  <a:lnTo>
                    <a:pt x="272" y="214"/>
                  </a:lnTo>
                  <a:lnTo>
                    <a:pt x="262" y="198"/>
                  </a:lnTo>
                  <a:lnTo>
                    <a:pt x="262" y="198"/>
                  </a:lnTo>
                  <a:lnTo>
                    <a:pt x="238" y="178"/>
                  </a:lnTo>
                  <a:lnTo>
                    <a:pt x="209" y="158"/>
                  </a:lnTo>
                  <a:lnTo>
                    <a:pt x="175" y="134"/>
                  </a:lnTo>
                  <a:lnTo>
                    <a:pt x="135" y="109"/>
                  </a:lnTo>
                  <a:lnTo>
                    <a:pt x="91" y="93"/>
                  </a:lnTo>
                  <a:lnTo>
                    <a:pt x="69" y="89"/>
                  </a:lnTo>
                  <a:lnTo>
                    <a:pt x="47" y="85"/>
                  </a:lnTo>
                  <a:lnTo>
                    <a:pt x="22" y="85"/>
                  </a:lnTo>
                  <a:lnTo>
                    <a:pt x="0" y="89"/>
                  </a:lnTo>
                  <a:lnTo>
                    <a:pt x="5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13"/>
            <p:cNvSpPr>
              <a:spLocks/>
            </p:cNvSpPr>
            <p:nvPr/>
          </p:nvSpPr>
          <p:spPr bwMode="auto">
            <a:xfrm>
              <a:off x="6909800" y="4935346"/>
              <a:ext cx="778579" cy="675958"/>
            </a:xfrm>
            <a:custGeom>
              <a:avLst/>
              <a:gdLst>
                <a:gd name="T0" fmla="*/ 343 w 349"/>
                <a:gd name="T1" fmla="*/ 0 h 303"/>
                <a:gd name="T2" fmla="*/ 343 w 349"/>
                <a:gd name="T3" fmla="*/ 0 h 303"/>
                <a:gd name="T4" fmla="*/ 309 w 349"/>
                <a:gd name="T5" fmla="*/ 12 h 303"/>
                <a:gd name="T6" fmla="*/ 231 w 349"/>
                <a:gd name="T7" fmla="*/ 36 h 303"/>
                <a:gd name="T8" fmla="*/ 187 w 349"/>
                <a:gd name="T9" fmla="*/ 57 h 303"/>
                <a:gd name="T10" fmla="*/ 149 w 349"/>
                <a:gd name="T11" fmla="*/ 77 h 303"/>
                <a:gd name="T12" fmla="*/ 134 w 349"/>
                <a:gd name="T13" fmla="*/ 89 h 303"/>
                <a:gd name="T14" fmla="*/ 121 w 349"/>
                <a:gd name="T15" fmla="*/ 101 h 303"/>
                <a:gd name="T16" fmla="*/ 112 w 349"/>
                <a:gd name="T17" fmla="*/ 113 h 303"/>
                <a:gd name="T18" fmla="*/ 109 w 349"/>
                <a:gd name="T19" fmla="*/ 125 h 303"/>
                <a:gd name="T20" fmla="*/ 84 w 349"/>
                <a:gd name="T21" fmla="*/ 246 h 303"/>
                <a:gd name="T22" fmla="*/ 84 w 349"/>
                <a:gd name="T23" fmla="*/ 246 h 303"/>
                <a:gd name="T24" fmla="*/ 59 w 349"/>
                <a:gd name="T25" fmla="*/ 246 h 303"/>
                <a:gd name="T26" fmla="*/ 37 w 349"/>
                <a:gd name="T27" fmla="*/ 246 h 303"/>
                <a:gd name="T28" fmla="*/ 12 w 349"/>
                <a:gd name="T29" fmla="*/ 254 h 303"/>
                <a:gd name="T30" fmla="*/ 12 w 349"/>
                <a:gd name="T31" fmla="*/ 254 h 303"/>
                <a:gd name="T32" fmla="*/ 6 w 349"/>
                <a:gd name="T33" fmla="*/ 262 h 303"/>
                <a:gd name="T34" fmla="*/ 0 w 349"/>
                <a:gd name="T35" fmla="*/ 270 h 303"/>
                <a:gd name="T36" fmla="*/ 0 w 349"/>
                <a:gd name="T37" fmla="*/ 283 h 303"/>
                <a:gd name="T38" fmla="*/ 3 w 349"/>
                <a:gd name="T39" fmla="*/ 287 h 303"/>
                <a:gd name="T40" fmla="*/ 9 w 349"/>
                <a:gd name="T41" fmla="*/ 291 h 303"/>
                <a:gd name="T42" fmla="*/ 25 w 349"/>
                <a:gd name="T43" fmla="*/ 299 h 303"/>
                <a:gd name="T44" fmla="*/ 59 w 349"/>
                <a:gd name="T45" fmla="*/ 303 h 303"/>
                <a:gd name="T46" fmla="*/ 109 w 349"/>
                <a:gd name="T47" fmla="*/ 303 h 303"/>
                <a:gd name="T48" fmla="*/ 177 w 349"/>
                <a:gd name="T49" fmla="*/ 149 h 303"/>
                <a:gd name="T50" fmla="*/ 349 w 349"/>
                <a:gd name="T51" fmla="*/ 65 h 303"/>
                <a:gd name="T52" fmla="*/ 343 w 349"/>
                <a:gd name="T5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9" h="303">
                  <a:moveTo>
                    <a:pt x="343" y="0"/>
                  </a:moveTo>
                  <a:lnTo>
                    <a:pt x="343" y="0"/>
                  </a:lnTo>
                  <a:lnTo>
                    <a:pt x="309" y="12"/>
                  </a:lnTo>
                  <a:lnTo>
                    <a:pt x="231" y="36"/>
                  </a:lnTo>
                  <a:lnTo>
                    <a:pt x="187" y="57"/>
                  </a:lnTo>
                  <a:lnTo>
                    <a:pt x="149" y="77"/>
                  </a:lnTo>
                  <a:lnTo>
                    <a:pt x="134" y="89"/>
                  </a:lnTo>
                  <a:lnTo>
                    <a:pt x="121" y="101"/>
                  </a:lnTo>
                  <a:lnTo>
                    <a:pt x="112" y="113"/>
                  </a:lnTo>
                  <a:lnTo>
                    <a:pt x="109" y="125"/>
                  </a:lnTo>
                  <a:lnTo>
                    <a:pt x="84" y="246"/>
                  </a:lnTo>
                  <a:lnTo>
                    <a:pt x="84" y="246"/>
                  </a:lnTo>
                  <a:lnTo>
                    <a:pt x="59" y="246"/>
                  </a:lnTo>
                  <a:lnTo>
                    <a:pt x="37" y="246"/>
                  </a:lnTo>
                  <a:lnTo>
                    <a:pt x="12" y="254"/>
                  </a:lnTo>
                  <a:lnTo>
                    <a:pt x="12" y="254"/>
                  </a:lnTo>
                  <a:lnTo>
                    <a:pt x="6" y="262"/>
                  </a:lnTo>
                  <a:lnTo>
                    <a:pt x="0" y="270"/>
                  </a:lnTo>
                  <a:lnTo>
                    <a:pt x="0" y="283"/>
                  </a:lnTo>
                  <a:lnTo>
                    <a:pt x="3" y="287"/>
                  </a:lnTo>
                  <a:lnTo>
                    <a:pt x="9" y="291"/>
                  </a:lnTo>
                  <a:lnTo>
                    <a:pt x="25" y="299"/>
                  </a:lnTo>
                  <a:lnTo>
                    <a:pt x="59" y="303"/>
                  </a:lnTo>
                  <a:lnTo>
                    <a:pt x="109" y="303"/>
                  </a:lnTo>
                  <a:lnTo>
                    <a:pt x="177" y="149"/>
                  </a:lnTo>
                  <a:lnTo>
                    <a:pt x="349" y="65"/>
                  </a:lnTo>
                  <a:lnTo>
                    <a:pt x="343"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14"/>
            <p:cNvSpPr>
              <a:spLocks/>
            </p:cNvSpPr>
            <p:nvPr/>
          </p:nvSpPr>
          <p:spPr bwMode="auto">
            <a:xfrm>
              <a:off x="7813309" y="4629714"/>
              <a:ext cx="528719" cy="1251526"/>
            </a:xfrm>
            <a:custGeom>
              <a:avLst/>
              <a:gdLst>
                <a:gd name="T0" fmla="*/ 166 w 237"/>
                <a:gd name="T1" fmla="*/ 81 h 561"/>
                <a:gd name="T2" fmla="*/ 166 w 237"/>
                <a:gd name="T3" fmla="*/ 81 h 561"/>
                <a:gd name="T4" fmla="*/ 141 w 237"/>
                <a:gd name="T5" fmla="*/ 113 h 561"/>
                <a:gd name="T6" fmla="*/ 88 w 237"/>
                <a:gd name="T7" fmla="*/ 190 h 561"/>
                <a:gd name="T8" fmla="*/ 60 w 237"/>
                <a:gd name="T9" fmla="*/ 238 h 561"/>
                <a:gd name="T10" fmla="*/ 38 w 237"/>
                <a:gd name="T11" fmla="*/ 282 h 561"/>
                <a:gd name="T12" fmla="*/ 28 w 237"/>
                <a:gd name="T13" fmla="*/ 303 h 561"/>
                <a:gd name="T14" fmla="*/ 25 w 237"/>
                <a:gd name="T15" fmla="*/ 323 h 561"/>
                <a:gd name="T16" fmla="*/ 22 w 237"/>
                <a:gd name="T17" fmla="*/ 339 h 561"/>
                <a:gd name="T18" fmla="*/ 22 w 237"/>
                <a:gd name="T19" fmla="*/ 351 h 561"/>
                <a:gd name="T20" fmla="*/ 56 w 237"/>
                <a:gd name="T21" fmla="*/ 468 h 561"/>
                <a:gd name="T22" fmla="*/ 56 w 237"/>
                <a:gd name="T23" fmla="*/ 468 h 561"/>
                <a:gd name="T24" fmla="*/ 35 w 237"/>
                <a:gd name="T25" fmla="*/ 484 h 561"/>
                <a:gd name="T26" fmla="*/ 16 w 237"/>
                <a:gd name="T27" fmla="*/ 504 h 561"/>
                <a:gd name="T28" fmla="*/ 0 w 237"/>
                <a:gd name="T29" fmla="*/ 529 h 561"/>
                <a:gd name="T30" fmla="*/ 0 w 237"/>
                <a:gd name="T31" fmla="*/ 529 h 561"/>
                <a:gd name="T32" fmla="*/ 0 w 237"/>
                <a:gd name="T33" fmla="*/ 541 h 561"/>
                <a:gd name="T34" fmla="*/ 0 w 237"/>
                <a:gd name="T35" fmla="*/ 553 h 561"/>
                <a:gd name="T36" fmla="*/ 3 w 237"/>
                <a:gd name="T37" fmla="*/ 561 h 561"/>
                <a:gd name="T38" fmla="*/ 6 w 237"/>
                <a:gd name="T39" fmla="*/ 561 h 561"/>
                <a:gd name="T40" fmla="*/ 13 w 237"/>
                <a:gd name="T41" fmla="*/ 561 h 561"/>
                <a:gd name="T42" fmla="*/ 31 w 237"/>
                <a:gd name="T43" fmla="*/ 557 h 561"/>
                <a:gd name="T44" fmla="*/ 60 w 237"/>
                <a:gd name="T45" fmla="*/ 537 h 561"/>
                <a:gd name="T46" fmla="*/ 100 w 237"/>
                <a:gd name="T47" fmla="*/ 496 h 561"/>
                <a:gd name="T48" fmla="*/ 94 w 237"/>
                <a:gd name="T49" fmla="*/ 319 h 561"/>
                <a:gd name="T50" fmla="*/ 94 w 237"/>
                <a:gd name="T51" fmla="*/ 319 h 561"/>
                <a:gd name="T52" fmla="*/ 122 w 237"/>
                <a:gd name="T53" fmla="*/ 290 h 561"/>
                <a:gd name="T54" fmla="*/ 153 w 237"/>
                <a:gd name="T55" fmla="*/ 262 h 561"/>
                <a:gd name="T56" fmla="*/ 184 w 237"/>
                <a:gd name="T57" fmla="*/ 222 h 561"/>
                <a:gd name="T58" fmla="*/ 212 w 237"/>
                <a:gd name="T59" fmla="*/ 177 h 561"/>
                <a:gd name="T60" fmla="*/ 222 w 237"/>
                <a:gd name="T61" fmla="*/ 153 h 561"/>
                <a:gd name="T62" fmla="*/ 231 w 237"/>
                <a:gd name="T63" fmla="*/ 129 h 561"/>
                <a:gd name="T64" fmla="*/ 234 w 237"/>
                <a:gd name="T65" fmla="*/ 105 h 561"/>
                <a:gd name="T66" fmla="*/ 237 w 237"/>
                <a:gd name="T67" fmla="*/ 85 h 561"/>
                <a:gd name="T68" fmla="*/ 231 w 237"/>
                <a:gd name="T69" fmla="*/ 60 h 561"/>
                <a:gd name="T70" fmla="*/ 222 w 237"/>
                <a:gd name="T71" fmla="*/ 40 h 561"/>
                <a:gd name="T72" fmla="*/ 222 w 237"/>
                <a:gd name="T73" fmla="*/ 40 h 561"/>
                <a:gd name="T74" fmla="*/ 200 w 237"/>
                <a:gd name="T75" fmla="*/ 12 h 561"/>
                <a:gd name="T76" fmla="*/ 191 w 237"/>
                <a:gd name="T77" fmla="*/ 4 h 561"/>
                <a:gd name="T78" fmla="*/ 184 w 237"/>
                <a:gd name="T79" fmla="*/ 0 h 561"/>
                <a:gd name="T80" fmla="*/ 178 w 237"/>
                <a:gd name="T81" fmla="*/ 0 h 561"/>
                <a:gd name="T82" fmla="*/ 175 w 237"/>
                <a:gd name="T83" fmla="*/ 4 h 561"/>
                <a:gd name="T84" fmla="*/ 169 w 237"/>
                <a:gd name="T85" fmla="*/ 20 h 561"/>
                <a:gd name="T86" fmla="*/ 166 w 237"/>
                <a:gd name="T87" fmla="*/ 36 h 561"/>
                <a:gd name="T88" fmla="*/ 166 w 237"/>
                <a:gd name="T89" fmla="*/ 56 h 561"/>
                <a:gd name="T90" fmla="*/ 166 w 237"/>
                <a:gd name="T91" fmla="*/ 81 h 561"/>
                <a:gd name="T92" fmla="*/ 166 w 237"/>
                <a:gd name="T93" fmla="*/ 8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7" h="561">
                  <a:moveTo>
                    <a:pt x="166" y="81"/>
                  </a:moveTo>
                  <a:lnTo>
                    <a:pt x="166" y="81"/>
                  </a:lnTo>
                  <a:lnTo>
                    <a:pt x="141" y="113"/>
                  </a:lnTo>
                  <a:lnTo>
                    <a:pt x="88" y="190"/>
                  </a:lnTo>
                  <a:lnTo>
                    <a:pt x="60" y="238"/>
                  </a:lnTo>
                  <a:lnTo>
                    <a:pt x="38" y="282"/>
                  </a:lnTo>
                  <a:lnTo>
                    <a:pt x="28" y="303"/>
                  </a:lnTo>
                  <a:lnTo>
                    <a:pt x="25" y="323"/>
                  </a:lnTo>
                  <a:lnTo>
                    <a:pt x="22" y="339"/>
                  </a:lnTo>
                  <a:lnTo>
                    <a:pt x="22" y="351"/>
                  </a:lnTo>
                  <a:lnTo>
                    <a:pt x="56" y="468"/>
                  </a:lnTo>
                  <a:lnTo>
                    <a:pt x="56" y="468"/>
                  </a:lnTo>
                  <a:lnTo>
                    <a:pt x="35" y="484"/>
                  </a:lnTo>
                  <a:lnTo>
                    <a:pt x="16" y="504"/>
                  </a:lnTo>
                  <a:lnTo>
                    <a:pt x="0" y="529"/>
                  </a:lnTo>
                  <a:lnTo>
                    <a:pt x="0" y="529"/>
                  </a:lnTo>
                  <a:lnTo>
                    <a:pt x="0" y="541"/>
                  </a:lnTo>
                  <a:lnTo>
                    <a:pt x="0" y="553"/>
                  </a:lnTo>
                  <a:lnTo>
                    <a:pt x="3" y="561"/>
                  </a:lnTo>
                  <a:lnTo>
                    <a:pt x="6" y="561"/>
                  </a:lnTo>
                  <a:lnTo>
                    <a:pt x="13" y="561"/>
                  </a:lnTo>
                  <a:lnTo>
                    <a:pt x="31" y="557"/>
                  </a:lnTo>
                  <a:lnTo>
                    <a:pt x="60" y="537"/>
                  </a:lnTo>
                  <a:lnTo>
                    <a:pt x="100" y="496"/>
                  </a:lnTo>
                  <a:lnTo>
                    <a:pt x="94" y="319"/>
                  </a:lnTo>
                  <a:lnTo>
                    <a:pt x="94" y="319"/>
                  </a:lnTo>
                  <a:lnTo>
                    <a:pt x="122" y="290"/>
                  </a:lnTo>
                  <a:lnTo>
                    <a:pt x="153" y="262"/>
                  </a:lnTo>
                  <a:lnTo>
                    <a:pt x="184" y="222"/>
                  </a:lnTo>
                  <a:lnTo>
                    <a:pt x="212" y="177"/>
                  </a:lnTo>
                  <a:lnTo>
                    <a:pt x="222" y="153"/>
                  </a:lnTo>
                  <a:lnTo>
                    <a:pt x="231" y="129"/>
                  </a:lnTo>
                  <a:lnTo>
                    <a:pt x="234" y="105"/>
                  </a:lnTo>
                  <a:lnTo>
                    <a:pt x="237" y="85"/>
                  </a:lnTo>
                  <a:lnTo>
                    <a:pt x="231" y="60"/>
                  </a:lnTo>
                  <a:lnTo>
                    <a:pt x="222" y="40"/>
                  </a:lnTo>
                  <a:lnTo>
                    <a:pt x="222" y="40"/>
                  </a:lnTo>
                  <a:lnTo>
                    <a:pt x="200" y="12"/>
                  </a:lnTo>
                  <a:lnTo>
                    <a:pt x="191" y="4"/>
                  </a:lnTo>
                  <a:lnTo>
                    <a:pt x="184" y="0"/>
                  </a:lnTo>
                  <a:lnTo>
                    <a:pt x="178" y="0"/>
                  </a:lnTo>
                  <a:lnTo>
                    <a:pt x="175" y="4"/>
                  </a:lnTo>
                  <a:lnTo>
                    <a:pt x="169" y="20"/>
                  </a:lnTo>
                  <a:lnTo>
                    <a:pt x="166" y="36"/>
                  </a:lnTo>
                  <a:lnTo>
                    <a:pt x="166" y="56"/>
                  </a:lnTo>
                  <a:lnTo>
                    <a:pt x="166" y="81"/>
                  </a:lnTo>
                  <a:lnTo>
                    <a:pt x="166" y="8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5"/>
            <p:cNvSpPr>
              <a:spLocks/>
            </p:cNvSpPr>
            <p:nvPr/>
          </p:nvSpPr>
          <p:spPr bwMode="auto">
            <a:xfrm>
              <a:off x="6938356" y="2990016"/>
              <a:ext cx="1644161" cy="1378686"/>
            </a:xfrm>
            <a:custGeom>
              <a:avLst/>
              <a:gdLst>
                <a:gd name="T0" fmla="*/ 734 w 737"/>
                <a:gd name="T1" fmla="*/ 194 h 618"/>
                <a:gd name="T2" fmla="*/ 715 w 737"/>
                <a:gd name="T3" fmla="*/ 142 h 618"/>
                <a:gd name="T4" fmla="*/ 684 w 737"/>
                <a:gd name="T5" fmla="*/ 93 h 618"/>
                <a:gd name="T6" fmla="*/ 640 w 737"/>
                <a:gd name="T7" fmla="*/ 53 h 618"/>
                <a:gd name="T8" fmla="*/ 590 w 737"/>
                <a:gd name="T9" fmla="*/ 25 h 618"/>
                <a:gd name="T10" fmla="*/ 528 w 737"/>
                <a:gd name="T11" fmla="*/ 8 h 618"/>
                <a:gd name="T12" fmla="*/ 462 w 737"/>
                <a:gd name="T13" fmla="*/ 0 h 618"/>
                <a:gd name="T14" fmla="*/ 390 w 737"/>
                <a:gd name="T15" fmla="*/ 4 h 618"/>
                <a:gd name="T16" fmla="*/ 316 w 737"/>
                <a:gd name="T17" fmla="*/ 21 h 618"/>
                <a:gd name="T18" fmla="*/ 278 w 737"/>
                <a:gd name="T19" fmla="*/ 33 h 618"/>
                <a:gd name="T20" fmla="*/ 209 w 737"/>
                <a:gd name="T21" fmla="*/ 69 h 618"/>
                <a:gd name="T22" fmla="*/ 150 w 737"/>
                <a:gd name="T23" fmla="*/ 109 h 618"/>
                <a:gd name="T24" fmla="*/ 97 w 737"/>
                <a:gd name="T25" fmla="*/ 158 h 618"/>
                <a:gd name="T26" fmla="*/ 53 w 737"/>
                <a:gd name="T27" fmla="*/ 214 h 618"/>
                <a:gd name="T28" fmla="*/ 22 w 737"/>
                <a:gd name="T29" fmla="*/ 271 h 618"/>
                <a:gd name="T30" fmla="*/ 7 w 737"/>
                <a:gd name="T31" fmla="*/ 331 h 618"/>
                <a:gd name="T32" fmla="*/ 0 w 737"/>
                <a:gd name="T33" fmla="*/ 392 h 618"/>
                <a:gd name="T34" fmla="*/ 7 w 737"/>
                <a:gd name="T35" fmla="*/ 424 h 618"/>
                <a:gd name="T36" fmla="*/ 22 w 737"/>
                <a:gd name="T37" fmla="*/ 481 h 618"/>
                <a:gd name="T38" fmla="*/ 57 w 737"/>
                <a:gd name="T39" fmla="*/ 525 h 618"/>
                <a:gd name="T40" fmla="*/ 97 w 737"/>
                <a:gd name="T41" fmla="*/ 565 h 618"/>
                <a:gd name="T42" fmla="*/ 150 w 737"/>
                <a:gd name="T43" fmla="*/ 594 h 618"/>
                <a:gd name="T44" fmla="*/ 209 w 737"/>
                <a:gd name="T45" fmla="*/ 614 h 618"/>
                <a:gd name="T46" fmla="*/ 278 w 737"/>
                <a:gd name="T47" fmla="*/ 618 h 618"/>
                <a:gd name="T48" fmla="*/ 350 w 737"/>
                <a:gd name="T49" fmla="*/ 614 h 618"/>
                <a:gd name="T50" fmla="*/ 425 w 737"/>
                <a:gd name="T51" fmla="*/ 598 h 618"/>
                <a:gd name="T52" fmla="*/ 459 w 737"/>
                <a:gd name="T53" fmla="*/ 586 h 618"/>
                <a:gd name="T54" fmla="*/ 528 w 737"/>
                <a:gd name="T55" fmla="*/ 553 h 618"/>
                <a:gd name="T56" fmla="*/ 590 w 737"/>
                <a:gd name="T57" fmla="*/ 509 h 618"/>
                <a:gd name="T58" fmla="*/ 643 w 737"/>
                <a:gd name="T59" fmla="*/ 460 h 618"/>
                <a:gd name="T60" fmla="*/ 684 w 737"/>
                <a:gd name="T61" fmla="*/ 404 h 618"/>
                <a:gd name="T62" fmla="*/ 715 w 737"/>
                <a:gd name="T63" fmla="*/ 347 h 618"/>
                <a:gd name="T64" fmla="*/ 734 w 737"/>
                <a:gd name="T65" fmla="*/ 287 h 618"/>
                <a:gd name="T66" fmla="*/ 737 w 737"/>
                <a:gd name="T67" fmla="*/ 226 h 618"/>
                <a:gd name="T68" fmla="*/ 734 w 737"/>
                <a:gd name="T69" fmla="*/ 19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7" h="618">
                  <a:moveTo>
                    <a:pt x="734" y="194"/>
                  </a:moveTo>
                  <a:lnTo>
                    <a:pt x="734" y="194"/>
                  </a:lnTo>
                  <a:lnTo>
                    <a:pt x="727" y="166"/>
                  </a:lnTo>
                  <a:lnTo>
                    <a:pt x="715" y="142"/>
                  </a:lnTo>
                  <a:lnTo>
                    <a:pt x="702" y="113"/>
                  </a:lnTo>
                  <a:lnTo>
                    <a:pt x="684" y="93"/>
                  </a:lnTo>
                  <a:lnTo>
                    <a:pt x="665" y="73"/>
                  </a:lnTo>
                  <a:lnTo>
                    <a:pt x="640" y="53"/>
                  </a:lnTo>
                  <a:lnTo>
                    <a:pt x="615" y="37"/>
                  </a:lnTo>
                  <a:lnTo>
                    <a:pt x="590" y="25"/>
                  </a:lnTo>
                  <a:lnTo>
                    <a:pt x="559" y="12"/>
                  </a:lnTo>
                  <a:lnTo>
                    <a:pt x="528" y="8"/>
                  </a:lnTo>
                  <a:lnTo>
                    <a:pt x="497" y="0"/>
                  </a:lnTo>
                  <a:lnTo>
                    <a:pt x="462" y="0"/>
                  </a:lnTo>
                  <a:lnTo>
                    <a:pt x="428" y="0"/>
                  </a:lnTo>
                  <a:lnTo>
                    <a:pt x="390" y="4"/>
                  </a:lnTo>
                  <a:lnTo>
                    <a:pt x="353" y="12"/>
                  </a:lnTo>
                  <a:lnTo>
                    <a:pt x="316" y="21"/>
                  </a:lnTo>
                  <a:lnTo>
                    <a:pt x="316" y="21"/>
                  </a:lnTo>
                  <a:lnTo>
                    <a:pt x="278" y="33"/>
                  </a:lnTo>
                  <a:lnTo>
                    <a:pt x="244" y="49"/>
                  </a:lnTo>
                  <a:lnTo>
                    <a:pt x="209" y="69"/>
                  </a:lnTo>
                  <a:lnTo>
                    <a:pt x="178" y="89"/>
                  </a:lnTo>
                  <a:lnTo>
                    <a:pt x="150" y="109"/>
                  </a:lnTo>
                  <a:lnTo>
                    <a:pt x="122" y="134"/>
                  </a:lnTo>
                  <a:lnTo>
                    <a:pt x="97" y="158"/>
                  </a:lnTo>
                  <a:lnTo>
                    <a:pt x="75" y="186"/>
                  </a:lnTo>
                  <a:lnTo>
                    <a:pt x="53" y="214"/>
                  </a:lnTo>
                  <a:lnTo>
                    <a:pt x="38" y="242"/>
                  </a:lnTo>
                  <a:lnTo>
                    <a:pt x="22" y="271"/>
                  </a:lnTo>
                  <a:lnTo>
                    <a:pt x="13" y="303"/>
                  </a:lnTo>
                  <a:lnTo>
                    <a:pt x="7" y="331"/>
                  </a:lnTo>
                  <a:lnTo>
                    <a:pt x="4" y="364"/>
                  </a:lnTo>
                  <a:lnTo>
                    <a:pt x="0" y="392"/>
                  </a:lnTo>
                  <a:lnTo>
                    <a:pt x="7" y="424"/>
                  </a:lnTo>
                  <a:lnTo>
                    <a:pt x="7" y="424"/>
                  </a:lnTo>
                  <a:lnTo>
                    <a:pt x="13" y="452"/>
                  </a:lnTo>
                  <a:lnTo>
                    <a:pt x="22" y="481"/>
                  </a:lnTo>
                  <a:lnTo>
                    <a:pt x="38" y="505"/>
                  </a:lnTo>
                  <a:lnTo>
                    <a:pt x="57" y="525"/>
                  </a:lnTo>
                  <a:lnTo>
                    <a:pt x="75" y="545"/>
                  </a:lnTo>
                  <a:lnTo>
                    <a:pt x="97" y="565"/>
                  </a:lnTo>
                  <a:lnTo>
                    <a:pt x="122" y="581"/>
                  </a:lnTo>
                  <a:lnTo>
                    <a:pt x="150" y="594"/>
                  </a:lnTo>
                  <a:lnTo>
                    <a:pt x="178" y="606"/>
                  </a:lnTo>
                  <a:lnTo>
                    <a:pt x="209" y="614"/>
                  </a:lnTo>
                  <a:lnTo>
                    <a:pt x="244" y="618"/>
                  </a:lnTo>
                  <a:lnTo>
                    <a:pt x="278" y="618"/>
                  </a:lnTo>
                  <a:lnTo>
                    <a:pt x="312" y="618"/>
                  </a:lnTo>
                  <a:lnTo>
                    <a:pt x="350" y="614"/>
                  </a:lnTo>
                  <a:lnTo>
                    <a:pt x="387" y="610"/>
                  </a:lnTo>
                  <a:lnTo>
                    <a:pt x="425" y="598"/>
                  </a:lnTo>
                  <a:lnTo>
                    <a:pt x="425" y="598"/>
                  </a:lnTo>
                  <a:lnTo>
                    <a:pt x="459" y="586"/>
                  </a:lnTo>
                  <a:lnTo>
                    <a:pt x="497" y="569"/>
                  </a:lnTo>
                  <a:lnTo>
                    <a:pt x="528" y="553"/>
                  </a:lnTo>
                  <a:lnTo>
                    <a:pt x="562" y="533"/>
                  </a:lnTo>
                  <a:lnTo>
                    <a:pt x="590" y="509"/>
                  </a:lnTo>
                  <a:lnTo>
                    <a:pt x="618" y="485"/>
                  </a:lnTo>
                  <a:lnTo>
                    <a:pt x="643" y="460"/>
                  </a:lnTo>
                  <a:lnTo>
                    <a:pt x="665" y="432"/>
                  </a:lnTo>
                  <a:lnTo>
                    <a:pt x="684" y="404"/>
                  </a:lnTo>
                  <a:lnTo>
                    <a:pt x="702" y="376"/>
                  </a:lnTo>
                  <a:lnTo>
                    <a:pt x="715" y="347"/>
                  </a:lnTo>
                  <a:lnTo>
                    <a:pt x="727" y="319"/>
                  </a:lnTo>
                  <a:lnTo>
                    <a:pt x="734" y="287"/>
                  </a:lnTo>
                  <a:lnTo>
                    <a:pt x="737" y="255"/>
                  </a:lnTo>
                  <a:lnTo>
                    <a:pt x="737" y="226"/>
                  </a:lnTo>
                  <a:lnTo>
                    <a:pt x="734" y="194"/>
                  </a:lnTo>
                  <a:lnTo>
                    <a:pt x="734" y="194"/>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6"/>
            <p:cNvSpPr>
              <a:spLocks/>
            </p:cNvSpPr>
            <p:nvPr/>
          </p:nvSpPr>
          <p:spPr bwMode="auto">
            <a:xfrm>
              <a:off x="7272987" y="3918063"/>
              <a:ext cx="488563" cy="207473"/>
            </a:xfrm>
            <a:custGeom>
              <a:avLst/>
              <a:gdLst>
                <a:gd name="T0" fmla="*/ 219 w 219"/>
                <a:gd name="T1" fmla="*/ 69 h 93"/>
                <a:gd name="T2" fmla="*/ 219 w 219"/>
                <a:gd name="T3" fmla="*/ 69 h 93"/>
                <a:gd name="T4" fmla="*/ 194 w 219"/>
                <a:gd name="T5" fmla="*/ 44 h 93"/>
                <a:gd name="T6" fmla="*/ 166 w 219"/>
                <a:gd name="T7" fmla="*/ 24 h 93"/>
                <a:gd name="T8" fmla="*/ 134 w 219"/>
                <a:gd name="T9" fmla="*/ 8 h 93"/>
                <a:gd name="T10" fmla="*/ 116 w 219"/>
                <a:gd name="T11" fmla="*/ 0 h 93"/>
                <a:gd name="T12" fmla="*/ 100 w 219"/>
                <a:gd name="T13" fmla="*/ 0 h 93"/>
                <a:gd name="T14" fmla="*/ 81 w 219"/>
                <a:gd name="T15" fmla="*/ 0 h 93"/>
                <a:gd name="T16" fmla="*/ 63 w 219"/>
                <a:gd name="T17" fmla="*/ 4 h 93"/>
                <a:gd name="T18" fmla="*/ 47 w 219"/>
                <a:gd name="T19" fmla="*/ 16 h 93"/>
                <a:gd name="T20" fmla="*/ 28 w 219"/>
                <a:gd name="T21" fmla="*/ 32 h 93"/>
                <a:gd name="T22" fmla="*/ 13 w 219"/>
                <a:gd name="T23" fmla="*/ 61 h 93"/>
                <a:gd name="T24" fmla="*/ 0 w 219"/>
                <a:gd name="T25" fmla="*/ 93 h 93"/>
                <a:gd name="T26" fmla="*/ 0 w 219"/>
                <a:gd name="T27" fmla="*/ 93 h 93"/>
                <a:gd name="T28" fmla="*/ 16 w 219"/>
                <a:gd name="T29" fmla="*/ 85 h 93"/>
                <a:gd name="T30" fmla="*/ 59 w 219"/>
                <a:gd name="T31" fmla="*/ 69 h 93"/>
                <a:gd name="T32" fmla="*/ 91 w 219"/>
                <a:gd name="T33" fmla="*/ 65 h 93"/>
                <a:gd name="T34" fmla="*/ 128 w 219"/>
                <a:gd name="T35" fmla="*/ 61 h 93"/>
                <a:gd name="T36" fmla="*/ 169 w 219"/>
                <a:gd name="T37" fmla="*/ 65 h 93"/>
                <a:gd name="T38" fmla="*/ 219 w 219"/>
                <a:gd name="T39" fmla="*/ 69 h 93"/>
                <a:gd name="T40" fmla="*/ 219 w 219"/>
                <a:gd name="T41" fmla="*/ 6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9" h="93">
                  <a:moveTo>
                    <a:pt x="219" y="69"/>
                  </a:moveTo>
                  <a:lnTo>
                    <a:pt x="219" y="69"/>
                  </a:lnTo>
                  <a:lnTo>
                    <a:pt x="194" y="44"/>
                  </a:lnTo>
                  <a:lnTo>
                    <a:pt x="166" y="24"/>
                  </a:lnTo>
                  <a:lnTo>
                    <a:pt x="134" y="8"/>
                  </a:lnTo>
                  <a:lnTo>
                    <a:pt x="116" y="0"/>
                  </a:lnTo>
                  <a:lnTo>
                    <a:pt x="100" y="0"/>
                  </a:lnTo>
                  <a:lnTo>
                    <a:pt x="81" y="0"/>
                  </a:lnTo>
                  <a:lnTo>
                    <a:pt x="63" y="4"/>
                  </a:lnTo>
                  <a:lnTo>
                    <a:pt x="47" y="16"/>
                  </a:lnTo>
                  <a:lnTo>
                    <a:pt x="28" y="32"/>
                  </a:lnTo>
                  <a:lnTo>
                    <a:pt x="13" y="61"/>
                  </a:lnTo>
                  <a:lnTo>
                    <a:pt x="0" y="93"/>
                  </a:lnTo>
                  <a:lnTo>
                    <a:pt x="0" y="93"/>
                  </a:lnTo>
                  <a:lnTo>
                    <a:pt x="16" y="85"/>
                  </a:lnTo>
                  <a:lnTo>
                    <a:pt x="59" y="69"/>
                  </a:lnTo>
                  <a:lnTo>
                    <a:pt x="91" y="65"/>
                  </a:lnTo>
                  <a:lnTo>
                    <a:pt x="128" y="61"/>
                  </a:lnTo>
                  <a:lnTo>
                    <a:pt x="169" y="65"/>
                  </a:lnTo>
                  <a:lnTo>
                    <a:pt x="219" y="69"/>
                  </a:lnTo>
                  <a:lnTo>
                    <a:pt x="219"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p:cNvSpPr>
              <a:spLocks/>
            </p:cNvSpPr>
            <p:nvPr/>
          </p:nvSpPr>
          <p:spPr bwMode="auto">
            <a:xfrm>
              <a:off x="7117273" y="4143382"/>
              <a:ext cx="1233679" cy="1008359"/>
            </a:xfrm>
            <a:custGeom>
              <a:avLst/>
              <a:gdLst>
                <a:gd name="T0" fmla="*/ 531 w 553"/>
                <a:gd name="T1" fmla="*/ 0 h 452"/>
                <a:gd name="T2" fmla="*/ 531 w 553"/>
                <a:gd name="T3" fmla="*/ 0 h 452"/>
                <a:gd name="T4" fmla="*/ 518 w 553"/>
                <a:gd name="T5" fmla="*/ 8 h 452"/>
                <a:gd name="T6" fmla="*/ 487 w 553"/>
                <a:gd name="T7" fmla="*/ 32 h 452"/>
                <a:gd name="T8" fmla="*/ 440 w 553"/>
                <a:gd name="T9" fmla="*/ 64 h 452"/>
                <a:gd name="T10" fmla="*/ 409 w 553"/>
                <a:gd name="T11" fmla="*/ 81 h 452"/>
                <a:gd name="T12" fmla="*/ 375 w 553"/>
                <a:gd name="T13" fmla="*/ 97 h 452"/>
                <a:gd name="T14" fmla="*/ 337 w 553"/>
                <a:gd name="T15" fmla="*/ 109 h 452"/>
                <a:gd name="T16" fmla="*/ 297 w 553"/>
                <a:gd name="T17" fmla="*/ 121 h 452"/>
                <a:gd name="T18" fmla="*/ 253 w 553"/>
                <a:gd name="T19" fmla="*/ 125 h 452"/>
                <a:gd name="T20" fmla="*/ 206 w 553"/>
                <a:gd name="T21" fmla="*/ 129 h 452"/>
                <a:gd name="T22" fmla="*/ 159 w 553"/>
                <a:gd name="T23" fmla="*/ 125 h 452"/>
                <a:gd name="T24" fmla="*/ 109 w 553"/>
                <a:gd name="T25" fmla="*/ 117 h 452"/>
                <a:gd name="T26" fmla="*/ 56 w 553"/>
                <a:gd name="T27" fmla="*/ 97 h 452"/>
                <a:gd name="T28" fmla="*/ 0 w 553"/>
                <a:gd name="T29" fmla="*/ 73 h 452"/>
                <a:gd name="T30" fmla="*/ 0 w 553"/>
                <a:gd name="T31" fmla="*/ 73 h 452"/>
                <a:gd name="T32" fmla="*/ 19 w 553"/>
                <a:gd name="T33" fmla="*/ 113 h 452"/>
                <a:gd name="T34" fmla="*/ 59 w 553"/>
                <a:gd name="T35" fmla="*/ 210 h 452"/>
                <a:gd name="T36" fmla="*/ 84 w 553"/>
                <a:gd name="T37" fmla="*/ 266 h 452"/>
                <a:gd name="T38" fmla="*/ 113 w 553"/>
                <a:gd name="T39" fmla="*/ 323 h 452"/>
                <a:gd name="T40" fmla="*/ 141 w 553"/>
                <a:gd name="T41" fmla="*/ 375 h 452"/>
                <a:gd name="T42" fmla="*/ 166 w 553"/>
                <a:gd name="T43" fmla="*/ 412 h 452"/>
                <a:gd name="T44" fmla="*/ 166 w 553"/>
                <a:gd name="T45" fmla="*/ 412 h 452"/>
                <a:gd name="T46" fmla="*/ 178 w 553"/>
                <a:gd name="T47" fmla="*/ 428 h 452"/>
                <a:gd name="T48" fmla="*/ 187 w 553"/>
                <a:gd name="T49" fmla="*/ 436 h 452"/>
                <a:gd name="T50" fmla="*/ 187 w 553"/>
                <a:gd name="T51" fmla="*/ 436 h 452"/>
                <a:gd name="T52" fmla="*/ 200 w 553"/>
                <a:gd name="T53" fmla="*/ 444 h 452"/>
                <a:gd name="T54" fmla="*/ 219 w 553"/>
                <a:gd name="T55" fmla="*/ 448 h 452"/>
                <a:gd name="T56" fmla="*/ 244 w 553"/>
                <a:gd name="T57" fmla="*/ 452 h 452"/>
                <a:gd name="T58" fmla="*/ 269 w 553"/>
                <a:gd name="T59" fmla="*/ 452 h 452"/>
                <a:gd name="T60" fmla="*/ 297 w 553"/>
                <a:gd name="T61" fmla="*/ 448 h 452"/>
                <a:gd name="T62" fmla="*/ 328 w 553"/>
                <a:gd name="T63" fmla="*/ 444 h 452"/>
                <a:gd name="T64" fmla="*/ 359 w 553"/>
                <a:gd name="T65" fmla="*/ 436 h 452"/>
                <a:gd name="T66" fmla="*/ 390 w 553"/>
                <a:gd name="T67" fmla="*/ 428 h 452"/>
                <a:gd name="T68" fmla="*/ 418 w 553"/>
                <a:gd name="T69" fmla="*/ 412 h 452"/>
                <a:gd name="T70" fmla="*/ 450 w 553"/>
                <a:gd name="T71" fmla="*/ 395 h 452"/>
                <a:gd name="T72" fmla="*/ 475 w 553"/>
                <a:gd name="T73" fmla="*/ 375 h 452"/>
                <a:gd name="T74" fmla="*/ 499 w 553"/>
                <a:gd name="T75" fmla="*/ 351 h 452"/>
                <a:gd name="T76" fmla="*/ 521 w 553"/>
                <a:gd name="T77" fmla="*/ 327 h 452"/>
                <a:gd name="T78" fmla="*/ 537 w 553"/>
                <a:gd name="T79" fmla="*/ 295 h 452"/>
                <a:gd name="T80" fmla="*/ 546 w 553"/>
                <a:gd name="T81" fmla="*/ 262 h 452"/>
                <a:gd name="T82" fmla="*/ 553 w 553"/>
                <a:gd name="T83" fmla="*/ 226 h 452"/>
                <a:gd name="T84" fmla="*/ 553 w 553"/>
                <a:gd name="T85" fmla="*/ 226 h 452"/>
                <a:gd name="T86" fmla="*/ 546 w 553"/>
                <a:gd name="T87" fmla="*/ 125 h 452"/>
                <a:gd name="T88" fmla="*/ 540 w 553"/>
                <a:gd name="T89" fmla="*/ 48 h 452"/>
                <a:gd name="T90" fmla="*/ 537 w 553"/>
                <a:gd name="T91" fmla="*/ 16 h 452"/>
                <a:gd name="T92" fmla="*/ 531 w 553"/>
                <a:gd name="T93" fmla="*/ 0 h 452"/>
                <a:gd name="T94" fmla="*/ 531 w 553"/>
                <a:gd name="T95"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3" h="452">
                  <a:moveTo>
                    <a:pt x="531" y="0"/>
                  </a:moveTo>
                  <a:lnTo>
                    <a:pt x="531" y="0"/>
                  </a:lnTo>
                  <a:lnTo>
                    <a:pt x="518" y="8"/>
                  </a:lnTo>
                  <a:lnTo>
                    <a:pt x="487" y="32"/>
                  </a:lnTo>
                  <a:lnTo>
                    <a:pt x="440" y="64"/>
                  </a:lnTo>
                  <a:lnTo>
                    <a:pt x="409" y="81"/>
                  </a:lnTo>
                  <a:lnTo>
                    <a:pt x="375" y="97"/>
                  </a:lnTo>
                  <a:lnTo>
                    <a:pt x="337" y="109"/>
                  </a:lnTo>
                  <a:lnTo>
                    <a:pt x="297" y="121"/>
                  </a:lnTo>
                  <a:lnTo>
                    <a:pt x="253" y="125"/>
                  </a:lnTo>
                  <a:lnTo>
                    <a:pt x="206" y="129"/>
                  </a:lnTo>
                  <a:lnTo>
                    <a:pt x="159" y="125"/>
                  </a:lnTo>
                  <a:lnTo>
                    <a:pt x="109" y="117"/>
                  </a:lnTo>
                  <a:lnTo>
                    <a:pt x="56" y="97"/>
                  </a:lnTo>
                  <a:lnTo>
                    <a:pt x="0" y="73"/>
                  </a:lnTo>
                  <a:lnTo>
                    <a:pt x="0" y="73"/>
                  </a:lnTo>
                  <a:lnTo>
                    <a:pt x="19" y="113"/>
                  </a:lnTo>
                  <a:lnTo>
                    <a:pt x="59" y="210"/>
                  </a:lnTo>
                  <a:lnTo>
                    <a:pt x="84" y="266"/>
                  </a:lnTo>
                  <a:lnTo>
                    <a:pt x="113" y="323"/>
                  </a:lnTo>
                  <a:lnTo>
                    <a:pt x="141" y="375"/>
                  </a:lnTo>
                  <a:lnTo>
                    <a:pt x="166" y="412"/>
                  </a:lnTo>
                  <a:lnTo>
                    <a:pt x="166" y="412"/>
                  </a:lnTo>
                  <a:lnTo>
                    <a:pt x="178" y="428"/>
                  </a:lnTo>
                  <a:lnTo>
                    <a:pt x="187" y="436"/>
                  </a:lnTo>
                  <a:lnTo>
                    <a:pt x="187" y="436"/>
                  </a:lnTo>
                  <a:lnTo>
                    <a:pt x="200" y="444"/>
                  </a:lnTo>
                  <a:lnTo>
                    <a:pt x="219" y="448"/>
                  </a:lnTo>
                  <a:lnTo>
                    <a:pt x="244" y="452"/>
                  </a:lnTo>
                  <a:lnTo>
                    <a:pt x="269" y="452"/>
                  </a:lnTo>
                  <a:lnTo>
                    <a:pt x="297" y="448"/>
                  </a:lnTo>
                  <a:lnTo>
                    <a:pt x="328" y="444"/>
                  </a:lnTo>
                  <a:lnTo>
                    <a:pt x="359" y="436"/>
                  </a:lnTo>
                  <a:lnTo>
                    <a:pt x="390" y="428"/>
                  </a:lnTo>
                  <a:lnTo>
                    <a:pt x="418" y="412"/>
                  </a:lnTo>
                  <a:lnTo>
                    <a:pt x="450" y="395"/>
                  </a:lnTo>
                  <a:lnTo>
                    <a:pt x="475" y="375"/>
                  </a:lnTo>
                  <a:lnTo>
                    <a:pt x="499" y="351"/>
                  </a:lnTo>
                  <a:lnTo>
                    <a:pt x="521" y="327"/>
                  </a:lnTo>
                  <a:lnTo>
                    <a:pt x="537" y="295"/>
                  </a:lnTo>
                  <a:lnTo>
                    <a:pt x="546" y="262"/>
                  </a:lnTo>
                  <a:lnTo>
                    <a:pt x="553" y="226"/>
                  </a:lnTo>
                  <a:lnTo>
                    <a:pt x="553" y="226"/>
                  </a:lnTo>
                  <a:lnTo>
                    <a:pt x="546" y="125"/>
                  </a:lnTo>
                  <a:lnTo>
                    <a:pt x="540" y="48"/>
                  </a:lnTo>
                  <a:lnTo>
                    <a:pt x="537" y="16"/>
                  </a:lnTo>
                  <a:lnTo>
                    <a:pt x="531" y="0"/>
                  </a:lnTo>
                  <a:lnTo>
                    <a:pt x="531"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p:nvSpPr>
          <p:spPr bwMode="auto">
            <a:xfrm>
              <a:off x="6539473" y="4386549"/>
              <a:ext cx="843274" cy="711652"/>
            </a:xfrm>
            <a:custGeom>
              <a:avLst/>
              <a:gdLst>
                <a:gd name="T0" fmla="*/ 315 w 378"/>
                <a:gd name="T1" fmla="*/ 0 h 319"/>
                <a:gd name="T2" fmla="*/ 69 w 378"/>
                <a:gd name="T3" fmla="*/ 210 h 319"/>
                <a:gd name="T4" fmla="*/ 69 w 378"/>
                <a:gd name="T5" fmla="*/ 210 h 319"/>
                <a:gd name="T6" fmla="*/ 50 w 378"/>
                <a:gd name="T7" fmla="*/ 214 h 319"/>
                <a:gd name="T8" fmla="*/ 35 w 378"/>
                <a:gd name="T9" fmla="*/ 222 h 319"/>
                <a:gd name="T10" fmla="*/ 19 w 378"/>
                <a:gd name="T11" fmla="*/ 230 h 319"/>
                <a:gd name="T12" fmla="*/ 6 w 378"/>
                <a:gd name="T13" fmla="*/ 246 h 319"/>
                <a:gd name="T14" fmla="*/ 3 w 378"/>
                <a:gd name="T15" fmla="*/ 254 h 319"/>
                <a:gd name="T16" fmla="*/ 0 w 378"/>
                <a:gd name="T17" fmla="*/ 262 h 319"/>
                <a:gd name="T18" fmla="*/ 0 w 378"/>
                <a:gd name="T19" fmla="*/ 270 h 319"/>
                <a:gd name="T20" fmla="*/ 6 w 378"/>
                <a:gd name="T21" fmla="*/ 282 h 319"/>
                <a:gd name="T22" fmla="*/ 13 w 378"/>
                <a:gd name="T23" fmla="*/ 295 h 319"/>
                <a:gd name="T24" fmla="*/ 25 w 378"/>
                <a:gd name="T25" fmla="*/ 307 h 319"/>
                <a:gd name="T26" fmla="*/ 25 w 378"/>
                <a:gd name="T27" fmla="*/ 307 h 319"/>
                <a:gd name="T28" fmla="*/ 41 w 378"/>
                <a:gd name="T29" fmla="*/ 315 h 319"/>
                <a:gd name="T30" fmla="*/ 53 w 378"/>
                <a:gd name="T31" fmla="*/ 319 h 319"/>
                <a:gd name="T32" fmla="*/ 72 w 378"/>
                <a:gd name="T33" fmla="*/ 319 h 319"/>
                <a:gd name="T34" fmla="*/ 91 w 378"/>
                <a:gd name="T35" fmla="*/ 315 h 319"/>
                <a:gd name="T36" fmla="*/ 109 w 378"/>
                <a:gd name="T37" fmla="*/ 303 h 319"/>
                <a:gd name="T38" fmla="*/ 116 w 378"/>
                <a:gd name="T39" fmla="*/ 295 h 319"/>
                <a:gd name="T40" fmla="*/ 125 w 378"/>
                <a:gd name="T41" fmla="*/ 282 h 319"/>
                <a:gd name="T42" fmla="*/ 134 w 378"/>
                <a:gd name="T43" fmla="*/ 266 h 319"/>
                <a:gd name="T44" fmla="*/ 141 w 378"/>
                <a:gd name="T45" fmla="*/ 246 h 319"/>
                <a:gd name="T46" fmla="*/ 141 w 378"/>
                <a:gd name="T47" fmla="*/ 246 h 319"/>
                <a:gd name="T48" fmla="*/ 159 w 378"/>
                <a:gd name="T49" fmla="*/ 222 h 319"/>
                <a:gd name="T50" fmla="*/ 184 w 378"/>
                <a:gd name="T51" fmla="*/ 194 h 319"/>
                <a:gd name="T52" fmla="*/ 212 w 378"/>
                <a:gd name="T53" fmla="*/ 161 h 319"/>
                <a:gd name="T54" fmla="*/ 250 w 378"/>
                <a:gd name="T55" fmla="*/ 129 h 319"/>
                <a:gd name="T56" fmla="*/ 290 w 378"/>
                <a:gd name="T57" fmla="*/ 101 h 319"/>
                <a:gd name="T58" fmla="*/ 309 w 378"/>
                <a:gd name="T59" fmla="*/ 89 h 319"/>
                <a:gd name="T60" fmla="*/ 334 w 378"/>
                <a:gd name="T61" fmla="*/ 81 h 319"/>
                <a:gd name="T62" fmla="*/ 356 w 378"/>
                <a:gd name="T63" fmla="*/ 77 h 319"/>
                <a:gd name="T64" fmla="*/ 378 w 378"/>
                <a:gd name="T65" fmla="*/ 73 h 319"/>
                <a:gd name="T66" fmla="*/ 315 w 378"/>
                <a:gd name="T67"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8" h="319">
                  <a:moveTo>
                    <a:pt x="315" y="0"/>
                  </a:moveTo>
                  <a:lnTo>
                    <a:pt x="69" y="210"/>
                  </a:lnTo>
                  <a:lnTo>
                    <a:pt x="69" y="210"/>
                  </a:lnTo>
                  <a:lnTo>
                    <a:pt x="50" y="214"/>
                  </a:lnTo>
                  <a:lnTo>
                    <a:pt x="35" y="222"/>
                  </a:lnTo>
                  <a:lnTo>
                    <a:pt x="19" y="230"/>
                  </a:lnTo>
                  <a:lnTo>
                    <a:pt x="6" y="246"/>
                  </a:lnTo>
                  <a:lnTo>
                    <a:pt x="3" y="254"/>
                  </a:lnTo>
                  <a:lnTo>
                    <a:pt x="0" y="262"/>
                  </a:lnTo>
                  <a:lnTo>
                    <a:pt x="0" y="270"/>
                  </a:lnTo>
                  <a:lnTo>
                    <a:pt x="6" y="282"/>
                  </a:lnTo>
                  <a:lnTo>
                    <a:pt x="13" y="295"/>
                  </a:lnTo>
                  <a:lnTo>
                    <a:pt x="25" y="307"/>
                  </a:lnTo>
                  <a:lnTo>
                    <a:pt x="25" y="307"/>
                  </a:lnTo>
                  <a:lnTo>
                    <a:pt x="41" y="315"/>
                  </a:lnTo>
                  <a:lnTo>
                    <a:pt x="53" y="319"/>
                  </a:lnTo>
                  <a:lnTo>
                    <a:pt x="72" y="319"/>
                  </a:lnTo>
                  <a:lnTo>
                    <a:pt x="91" y="315"/>
                  </a:lnTo>
                  <a:lnTo>
                    <a:pt x="109" y="303"/>
                  </a:lnTo>
                  <a:lnTo>
                    <a:pt x="116" y="295"/>
                  </a:lnTo>
                  <a:lnTo>
                    <a:pt x="125" y="282"/>
                  </a:lnTo>
                  <a:lnTo>
                    <a:pt x="134" y="266"/>
                  </a:lnTo>
                  <a:lnTo>
                    <a:pt x="141" y="246"/>
                  </a:lnTo>
                  <a:lnTo>
                    <a:pt x="141" y="246"/>
                  </a:lnTo>
                  <a:lnTo>
                    <a:pt x="159" y="222"/>
                  </a:lnTo>
                  <a:lnTo>
                    <a:pt x="184" y="194"/>
                  </a:lnTo>
                  <a:lnTo>
                    <a:pt x="212" y="161"/>
                  </a:lnTo>
                  <a:lnTo>
                    <a:pt x="250" y="129"/>
                  </a:lnTo>
                  <a:lnTo>
                    <a:pt x="290" y="101"/>
                  </a:lnTo>
                  <a:lnTo>
                    <a:pt x="309" y="89"/>
                  </a:lnTo>
                  <a:lnTo>
                    <a:pt x="334" y="81"/>
                  </a:lnTo>
                  <a:lnTo>
                    <a:pt x="356" y="77"/>
                  </a:lnTo>
                  <a:lnTo>
                    <a:pt x="378" y="73"/>
                  </a:lnTo>
                  <a:lnTo>
                    <a:pt x="315"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p:cNvSpPr>
            <p:nvPr/>
          </p:nvSpPr>
          <p:spPr bwMode="auto">
            <a:xfrm>
              <a:off x="2077708" y="4413320"/>
              <a:ext cx="8033409" cy="1331838"/>
            </a:xfrm>
            <a:custGeom>
              <a:avLst/>
              <a:gdLst>
                <a:gd name="T0" fmla="*/ 81 w 3601"/>
                <a:gd name="T1" fmla="*/ 597 h 597"/>
                <a:gd name="T2" fmla="*/ 178 w 3601"/>
                <a:gd name="T3" fmla="*/ 553 h 597"/>
                <a:gd name="T4" fmla="*/ 234 w 3601"/>
                <a:gd name="T5" fmla="*/ 448 h 597"/>
                <a:gd name="T6" fmla="*/ 247 w 3601"/>
                <a:gd name="T7" fmla="*/ 347 h 597"/>
                <a:gd name="T8" fmla="*/ 271 w 3601"/>
                <a:gd name="T9" fmla="*/ 250 h 597"/>
                <a:gd name="T10" fmla="*/ 296 w 3601"/>
                <a:gd name="T11" fmla="*/ 206 h 597"/>
                <a:gd name="T12" fmla="*/ 356 w 3601"/>
                <a:gd name="T13" fmla="*/ 161 h 597"/>
                <a:gd name="T14" fmla="*/ 474 w 3601"/>
                <a:gd name="T15" fmla="*/ 133 h 597"/>
                <a:gd name="T16" fmla="*/ 749 w 3601"/>
                <a:gd name="T17" fmla="*/ 113 h 597"/>
                <a:gd name="T18" fmla="*/ 1161 w 3601"/>
                <a:gd name="T19" fmla="*/ 121 h 597"/>
                <a:gd name="T20" fmla="*/ 1570 w 3601"/>
                <a:gd name="T21" fmla="*/ 170 h 597"/>
                <a:gd name="T22" fmla="*/ 1985 w 3601"/>
                <a:gd name="T23" fmla="*/ 234 h 597"/>
                <a:gd name="T24" fmla="*/ 2122 w 3601"/>
                <a:gd name="T25" fmla="*/ 246 h 597"/>
                <a:gd name="T26" fmla="*/ 2400 w 3601"/>
                <a:gd name="T27" fmla="*/ 226 h 597"/>
                <a:gd name="T28" fmla="*/ 2674 w 3601"/>
                <a:gd name="T29" fmla="*/ 182 h 597"/>
                <a:gd name="T30" fmla="*/ 2865 w 3601"/>
                <a:gd name="T31" fmla="*/ 149 h 597"/>
                <a:gd name="T32" fmla="*/ 2961 w 3601"/>
                <a:gd name="T33" fmla="*/ 153 h 597"/>
                <a:gd name="T34" fmla="*/ 3061 w 3601"/>
                <a:gd name="T35" fmla="*/ 178 h 597"/>
                <a:gd name="T36" fmla="*/ 3149 w 3601"/>
                <a:gd name="T37" fmla="*/ 242 h 597"/>
                <a:gd name="T38" fmla="*/ 3198 w 3601"/>
                <a:gd name="T39" fmla="*/ 315 h 597"/>
                <a:gd name="T40" fmla="*/ 3264 w 3601"/>
                <a:gd name="T41" fmla="*/ 383 h 597"/>
                <a:gd name="T42" fmla="*/ 3336 w 3601"/>
                <a:gd name="T43" fmla="*/ 416 h 597"/>
                <a:gd name="T44" fmla="*/ 3486 w 3601"/>
                <a:gd name="T45" fmla="*/ 444 h 597"/>
                <a:gd name="T46" fmla="*/ 3548 w 3601"/>
                <a:gd name="T47" fmla="*/ 460 h 597"/>
                <a:gd name="T48" fmla="*/ 3582 w 3601"/>
                <a:gd name="T49" fmla="*/ 452 h 597"/>
                <a:gd name="T50" fmla="*/ 3601 w 3601"/>
                <a:gd name="T51" fmla="*/ 396 h 597"/>
                <a:gd name="T52" fmla="*/ 3585 w 3601"/>
                <a:gd name="T53" fmla="*/ 359 h 597"/>
                <a:gd name="T54" fmla="*/ 3570 w 3601"/>
                <a:gd name="T55" fmla="*/ 351 h 597"/>
                <a:gd name="T56" fmla="*/ 3401 w 3601"/>
                <a:gd name="T57" fmla="*/ 315 h 597"/>
                <a:gd name="T58" fmla="*/ 3320 w 3601"/>
                <a:gd name="T59" fmla="*/ 295 h 597"/>
                <a:gd name="T60" fmla="*/ 3267 w 3601"/>
                <a:gd name="T61" fmla="*/ 242 h 597"/>
                <a:gd name="T62" fmla="*/ 3205 w 3601"/>
                <a:gd name="T63" fmla="*/ 153 h 597"/>
                <a:gd name="T64" fmla="*/ 3136 w 3601"/>
                <a:gd name="T65" fmla="*/ 93 h 597"/>
                <a:gd name="T66" fmla="*/ 3052 w 3601"/>
                <a:gd name="T67" fmla="*/ 52 h 597"/>
                <a:gd name="T68" fmla="*/ 2871 w 3601"/>
                <a:gd name="T69" fmla="*/ 36 h 597"/>
                <a:gd name="T70" fmla="*/ 2755 w 3601"/>
                <a:gd name="T71" fmla="*/ 48 h 597"/>
                <a:gd name="T72" fmla="*/ 2331 w 3601"/>
                <a:gd name="T73" fmla="*/ 121 h 597"/>
                <a:gd name="T74" fmla="*/ 2187 w 3601"/>
                <a:gd name="T75" fmla="*/ 129 h 597"/>
                <a:gd name="T76" fmla="*/ 1972 w 3601"/>
                <a:gd name="T77" fmla="*/ 121 h 597"/>
                <a:gd name="T78" fmla="*/ 1616 w 3601"/>
                <a:gd name="T79" fmla="*/ 65 h 597"/>
                <a:gd name="T80" fmla="*/ 1336 w 3601"/>
                <a:gd name="T81" fmla="*/ 28 h 597"/>
                <a:gd name="T82" fmla="*/ 914 w 3601"/>
                <a:gd name="T83" fmla="*/ 0 h 597"/>
                <a:gd name="T84" fmla="*/ 490 w 3601"/>
                <a:gd name="T85" fmla="*/ 20 h 597"/>
                <a:gd name="T86" fmla="*/ 403 w 3601"/>
                <a:gd name="T87" fmla="*/ 32 h 597"/>
                <a:gd name="T88" fmla="*/ 284 w 3601"/>
                <a:gd name="T89" fmla="*/ 81 h 597"/>
                <a:gd name="T90" fmla="*/ 218 w 3601"/>
                <a:gd name="T91" fmla="*/ 149 h 597"/>
                <a:gd name="T92" fmla="*/ 193 w 3601"/>
                <a:gd name="T93" fmla="*/ 194 h 597"/>
                <a:gd name="T94" fmla="*/ 165 w 3601"/>
                <a:gd name="T95" fmla="*/ 287 h 597"/>
                <a:gd name="T96" fmla="*/ 156 w 3601"/>
                <a:gd name="T97" fmla="*/ 383 h 597"/>
                <a:gd name="T98" fmla="*/ 134 w 3601"/>
                <a:gd name="T99" fmla="*/ 456 h 597"/>
                <a:gd name="T100" fmla="*/ 87 w 3601"/>
                <a:gd name="T101" fmla="*/ 480 h 597"/>
                <a:gd name="T102" fmla="*/ 31 w 3601"/>
                <a:gd name="T103" fmla="*/ 484 h 597"/>
                <a:gd name="T104" fmla="*/ 9 w 3601"/>
                <a:gd name="T105" fmla="*/ 500 h 597"/>
                <a:gd name="T106" fmla="*/ 3 w 3601"/>
                <a:gd name="T107" fmla="*/ 561 h 597"/>
                <a:gd name="T108" fmla="*/ 31 w 3601"/>
                <a:gd name="T109" fmla="*/ 597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601" h="597">
                  <a:moveTo>
                    <a:pt x="44" y="597"/>
                  </a:moveTo>
                  <a:lnTo>
                    <a:pt x="44" y="597"/>
                  </a:lnTo>
                  <a:lnTo>
                    <a:pt x="81" y="597"/>
                  </a:lnTo>
                  <a:lnTo>
                    <a:pt x="119" y="589"/>
                  </a:lnTo>
                  <a:lnTo>
                    <a:pt x="150" y="573"/>
                  </a:lnTo>
                  <a:lnTo>
                    <a:pt x="178" y="553"/>
                  </a:lnTo>
                  <a:lnTo>
                    <a:pt x="200" y="529"/>
                  </a:lnTo>
                  <a:lnTo>
                    <a:pt x="218" y="492"/>
                  </a:lnTo>
                  <a:lnTo>
                    <a:pt x="234" y="448"/>
                  </a:lnTo>
                  <a:lnTo>
                    <a:pt x="240" y="400"/>
                  </a:lnTo>
                  <a:lnTo>
                    <a:pt x="240" y="400"/>
                  </a:lnTo>
                  <a:lnTo>
                    <a:pt x="247" y="347"/>
                  </a:lnTo>
                  <a:lnTo>
                    <a:pt x="256" y="295"/>
                  </a:lnTo>
                  <a:lnTo>
                    <a:pt x="262" y="270"/>
                  </a:lnTo>
                  <a:lnTo>
                    <a:pt x="271" y="250"/>
                  </a:lnTo>
                  <a:lnTo>
                    <a:pt x="281" y="226"/>
                  </a:lnTo>
                  <a:lnTo>
                    <a:pt x="296" y="206"/>
                  </a:lnTo>
                  <a:lnTo>
                    <a:pt x="296" y="206"/>
                  </a:lnTo>
                  <a:lnTo>
                    <a:pt x="315" y="186"/>
                  </a:lnTo>
                  <a:lnTo>
                    <a:pt x="334" y="174"/>
                  </a:lnTo>
                  <a:lnTo>
                    <a:pt x="356" y="161"/>
                  </a:lnTo>
                  <a:lnTo>
                    <a:pt x="381" y="153"/>
                  </a:lnTo>
                  <a:lnTo>
                    <a:pt x="428" y="141"/>
                  </a:lnTo>
                  <a:lnTo>
                    <a:pt x="474" y="133"/>
                  </a:lnTo>
                  <a:lnTo>
                    <a:pt x="474" y="133"/>
                  </a:lnTo>
                  <a:lnTo>
                    <a:pt x="612" y="121"/>
                  </a:lnTo>
                  <a:lnTo>
                    <a:pt x="749" y="113"/>
                  </a:lnTo>
                  <a:lnTo>
                    <a:pt x="886" y="113"/>
                  </a:lnTo>
                  <a:lnTo>
                    <a:pt x="1024" y="113"/>
                  </a:lnTo>
                  <a:lnTo>
                    <a:pt x="1161" y="121"/>
                  </a:lnTo>
                  <a:lnTo>
                    <a:pt x="1298" y="133"/>
                  </a:lnTo>
                  <a:lnTo>
                    <a:pt x="1432" y="149"/>
                  </a:lnTo>
                  <a:lnTo>
                    <a:pt x="1570" y="170"/>
                  </a:lnTo>
                  <a:lnTo>
                    <a:pt x="1570" y="170"/>
                  </a:lnTo>
                  <a:lnTo>
                    <a:pt x="1847" y="218"/>
                  </a:lnTo>
                  <a:lnTo>
                    <a:pt x="1985" y="234"/>
                  </a:lnTo>
                  <a:lnTo>
                    <a:pt x="2053" y="242"/>
                  </a:lnTo>
                  <a:lnTo>
                    <a:pt x="2122" y="246"/>
                  </a:lnTo>
                  <a:lnTo>
                    <a:pt x="2122" y="246"/>
                  </a:lnTo>
                  <a:lnTo>
                    <a:pt x="2194" y="242"/>
                  </a:lnTo>
                  <a:lnTo>
                    <a:pt x="2262" y="242"/>
                  </a:lnTo>
                  <a:lnTo>
                    <a:pt x="2400" y="226"/>
                  </a:lnTo>
                  <a:lnTo>
                    <a:pt x="2537" y="206"/>
                  </a:lnTo>
                  <a:lnTo>
                    <a:pt x="2674" y="182"/>
                  </a:lnTo>
                  <a:lnTo>
                    <a:pt x="2674" y="182"/>
                  </a:lnTo>
                  <a:lnTo>
                    <a:pt x="2737" y="165"/>
                  </a:lnTo>
                  <a:lnTo>
                    <a:pt x="2802" y="157"/>
                  </a:lnTo>
                  <a:lnTo>
                    <a:pt x="2865" y="149"/>
                  </a:lnTo>
                  <a:lnTo>
                    <a:pt x="2930" y="149"/>
                  </a:lnTo>
                  <a:lnTo>
                    <a:pt x="2930" y="149"/>
                  </a:lnTo>
                  <a:lnTo>
                    <a:pt x="2961" y="153"/>
                  </a:lnTo>
                  <a:lnTo>
                    <a:pt x="2996" y="157"/>
                  </a:lnTo>
                  <a:lnTo>
                    <a:pt x="3027" y="165"/>
                  </a:lnTo>
                  <a:lnTo>
                    <a:pt x="3061" y="178"/>
                  </a:lnTo>
                  <a:lnTo>
                    <a:pt x="3092" y="194"/>
                  </a:lnTo>
                  <a:lnTo>
                    <a:pt x="3124" y="214"/>
                  </a:lnTo>
                  <a:lnTo>
                    <a:pt x="3149" y="242"/>
                  </a:lnTo>
                  <a:lnTo>
                    <a:pt x="3170" y="270"/>
                  </a:lnTo>
                  <a:lnTo>
                    <a:pt x="3170" y="270"/>
                  </a:lnTo>
                  <a:lnTo>
                    <a:pt x="3198" y="315"/>
                  </a:lnTo>
                  <a:lnTo>
                    <a:pt x="3230" y="351"/>
                  </a:lnTo>
                  <a:lnTo>
                    <a:pt x="3245" y="367"/>
                  </a:lnTo>
                  <a:lnTo>
                    <a:pt x="3264" y="383"/>
                  </a:lnTo>
                  <a:lnTo>
                    <a:pt x="3305" y="404"/>
                  </a:lnTo>
                  <a:lnTo>
                    <a:pt x="3305" y="404"/>
                  </a:lnTo>
                  <a:lnTo>
                    <a:pt x="3336" y="416"/>
                  </a:lnTo>
                  <a:lnTo>
                    <a:pt x="3364" y="424"/>
                  </a:lnTo>
                  <a:lnTo>
                    <a:pt x="3426" y="436"/>
                  </a:lnTo>
                  <a:lnTo>
                    <a:pt x="3486" y="444"/>
                  </a:lnTo>
                  <a:lnTo>
                    <a:pt x="3517" y="448"/>
                  </a:lnTo>
                  <a:lnTo>
                    <a:pt x="3548" y="460"/>
                  </a:lnTo>
                  <a:lnTo>
                    <a:pt x="3548" y="460"/>
                  </a:lnTo>
                  <a:lnTo>
                    <a:pt x="3557" y="460"/>
                  </a:lnTo>
                  <a:lnTo>
                    <a:pt x="3567" y="460"/>
                  </a:lnTo>
                  <a:lnTo>
                    <a:pt x="3582" y="452"/>
                  </a:lnTo>
                  <a:lnTo>
                    <a:pt x="3592" y="436"/>
                  </a:lnTo>
                  <a:lnTo>
                    <a:pt x="3598" y="416"/>
                  </a:lnTo>
                  <a:lnTo>
                    <a:pt x="3601" y="396"/>
                  </a:lnTo>
                  <a:lnTo>
                    <a:pt x="3598" y="375"/>
                  </a:lnTo>
                  <a:lnTo>
                    <a:pt x="3592" y="367"/>
                  </a:lnTo>
                  <a:lnTo>
                    <a:pt x="3585" y="359"/>
                  </a:lnTo>
                  <a:lnTo>
                    <a:pt x="3579" y="355"/>
                  </a:lnTo>
                  <a:lnTo>
                    <a:pt x="3570" y="351"/>
                  </a:lnTo>
                  <a:lnTo>
                    <a:pt x="3570" y="351"/>
                  </a:lnTo>
                  <a:lnTo>
                    <a:pt x="3514" y="335"/>
                  </a:lnTo>
                  <a:lnTo>
                    <a:pt x="3457" y="323"/>
                  </a:lnTo>
                  <a:lnTo>
                    <a:pt x="3401" y="315"/>
                  </a:lnTo>
                  <a:lnTo>
                    <a:pt x="3345" y="303"/>
                  </a:lnTo>
                  <a:lnTo>
                    <a:pt x="3345" y="303"/>
                  </a:lnTo>
                  <a:lnTo>
                    <a:pt x="3320" y="295"/>
                  </a:lnTo>
                  <a:lnTo>
                    <a:pt x="3301" y="278"/>
                  </a:lnTo>
                  <a:lnTo>
                    <a:pt x="3283" y="262"/>
                  </a:lnTo>
                  <a:lnTo>
                    <a:pt x="3267" y="242"/>
                  </a:lnTo>
                  <a:lnTo>
                    <a:pt x="3239" y="198"/>
                  </a:lnTo>
                  <a:lnTo>
                    <a:pt x="3205" y="153"/>
                  </a:lnTo>
                  <a:lnTo>
                    <a:pt x="3205" y="153"/>
                  </a:lnTo>
                  <a:lnTo>
                    <a:pt x="3183" y="129"/>
                  </a:lnTo>
                  <a:lnTo>
                    <a:pt x="3161" y="109"/>
                  </a:lnTo>
                  <a:lnTo>
                    <a:pt x="3136" y="93"/>
                  </a:lnTo>
                  <a:lnTo>
                    <a:pt x="3108" y="77"/>
                  </a:lnTo>
                  <a:lnTo>
                    <a:pt x="3080" y="65"/>
                  </a:lnTo>
                  <a:lnTo>
                    <a:pt x="3052" y="52"/>
                  </a:lnTo>
                  <a:lnTo>
                    <a:pt x="2993" y="40"/>
                  </a:lnTo>
                  <a:lnTo>
                    <a:pt x="2930" y="36"/>
                  </a:lnTo>
                  <a:lnTo>
                    <a:pt x="2871" y="36"/>
                  </a:lnTo>
                  <a:lnTo>
                    <a:pt x="2812" y="40"/>
                  </a:lnTo>
                  <a:lnTo>
                    <a:pt x="2755" y="48"/>
                  </a:lnTo>
                  <a:lnTo>
                    <a:pt x="2755" y="48"/>
                  </a:lnTo>
                  <a:lnTo>
                    <a:pt x="2615" y="77"/>
                  </a:lnTo>
                  <a:lnTo>
                    <a:pt x="2475" y="101"/>
                  </a:lnTo>
                  <a:lnTo>
                    <a:pt x="2331" y="121"/>
                  </a:lnTo>
                  <a:lnTo>
                    <a:pt x="2259" y="125"/>
                  </a:lnTo>
                  <a:lnTo>
                    <a:pt x="2187" y="129"/>
                  </a:lnTo>
                  <a:lnTo>
                    <a:pt x="2187" y="129"/>
                  </a:lnTo>
                  <a:lnTo>
                    <a:pt x="2116" y="133"/>
                  </a:lnTo>
                  <a:lnTo>
                    <a:pt x="2044" y="129"/>
                  </a:lnTo>
                  <a:lnTo>
                    <a:pt x="1972" y="121"/>
                  </a:lnTo>
                  <a:lnTo>
                    <a:pt x="1903" y="113"/>
                  </a:lnTo>
                  <a:lnTo>
                    <a:pt x="1760" y="93"/>
                  </a:lnTo>
                  <a:lnTo>
                    <a:pt x="1616" y="65"/>
                  </a:lnTo>
                  <a:lnTo>
                    <a:pt x="1616" y="65"/>
                  </a:lnTo>
                  <a:lnTo>
                    <a:pt x="1476" y="44"/>
                  </a:lnTo>
                  <a:lnTo>
                    <a:pt x="1336" y="28"/>
                  </a:lnTo>
                  <a:lnTo>
                    <a:pt x="1195" y="12"/>
                  </a:lnTo>
                  <a:lnTo>
                    <a:pt x="1055" y="4"/>
                  </a:lnTo>
                  <a:lnTo>
                    <a:pt x="914" y="0"/>
                  </a:lnTo>
                  <a:lnTo>
                    <a:pt x="771" y="4"/>
                  </a:lnTo>
                  <a:lnTo>
                    <a:pt x="630" y="8"/>
                  </a:lnTo>
                  <a:lnTo>
                    <a:pt x="490" y="20"/>
                  </a:lnTo>
                  <a:lnTo>
                    <a:pt x="490" y="20"/>
                  </a:lnTo>
                  <a:lnTo>
                    <a:pt x="446" y="24"/>
                  </a:lnTo>
                  <a:lnTo>
                    <a:pt x="403" y="32"/>
                  </a:lnTo>
                  <a:lnTo>
                    <a:pt x="362" y="44"/>
                  </a:lnTo>
                  <a:lnTo>
                    <a:pt x="321" y="61"/>
                  </a:lnTo>
                  <a:lnTo>
                    <a:pt x="284" y="81"/>
                  </a:lnTo>
                  <a:lnTo>
                    <a:pt x="250" y="109"/>
                  </a:lnTo>
                  <a:lnTo>
                    <a:pt x="234" y="129"/>
                  </a:lnTo>
                  <a:lnTo>
                    <a:pt x="218" y="149"/>
                  </a:lnTo>
                  <a:lnTo>
                    <a:pt x="206" y="170"/>
                  </a:lnTo>
                  <a:lnTo>
                    <a:pt x="193" y="194"/>
                  </a:lnTo>
                  <a:lnTo>
                    <a:pt x="193" y="194"/>
                  </a:lnTo>
                  <a:lnTo>
                    <a:pt x="184" y="214"/>
                  </a:lnTo>
                  <a:lnTo>
                    <a:pt x="175" y="238"/>
                  </a:lnTo>
                  <a:lnTo>
                    <a:pt x="165" y="287"/>
                  </a:lnTo>
                  <a:lnTo>
                    <a:pt x="159" y="335"/>
                  </a:lnTo>
                  <a:lnTo>
                    <a:pt x="156" y="383"/>
                  </a:lnTo>
                  <a:lnTo>
                    <a:pt x="156" y="383"/>
                  </a:lnTo>
                  <a:lnTo>
                    <a:pt x="150" y="416"/>
                  </a:lnTo>
                  <a:lnTo>
                    <a:pt x="144" y="436"/>
                  </a:lnTo>
                  <a:lnTo>
                    <a:pt x="134" y="456"/>
                  </a:lnTo>
                  <a:lnTo>
                    <a:pt x="122" y="468"/>
                  </a:lnTo>
                  <a:lnTo>
                    <a:pt x="106" y="476"/>
                  </a:lnTo>
                  <a:lnTo>
                    <a:pt x="87" y="480"/>
                  </a:lnTo>
                  <a:lnTo>
                    <a:pt x="44" y="484"/>
                  </a:lnTo>
                  <a:lnTo>
                    <a:pt x="44" y="484"/>
                  </a:lnTo>
                  <a:lnTo>
                    <a:pt x="31" y="484"/>
                  </a:lnTo>
                  <a:lnTo>
                    <a:pt x="25" y="488"/>
                  </a:lnTo>
                  <a:lnTo>
                    <a:pt x="16" y="492"/>
                  </a:lnTo>
                  <a:lnTo>
                    <a:pt x="9" y="500"/>
                  </a:lnTo>
                  <a:lnTo>
                    <a:pt x="3" y="521"/>
                  </a:lnTo>
                  <a:lnTo>
                    <a:pt x="0" y="541"/>
                  </a:lnTo>
                  <a:lnTo>
                    <a:pt x="3" y="561"/>
                  </a:lnTo>
                  <a:lnTo>
                    <a:pt x="9" y="577"/>
                  </a:lnTo>
                  <a:lnTo>
                    <a:pt x="25" y="593"/>
                  </a:lnTo>
                  <a:lnTo>
                    <a:pt x="31" y="597"/>
                  </a:lnTo>
                  <a:lnTo>
                    <a:pt x="44" y="597"/>
                  </a:lnTo>
                  <a:lnTo>
                    <a:pt x="44" y="59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2668894" y="4116612"/>
              <a:ext cx="718344" cy="548797"/>
            </a:xfrm>
            <a:custGeom>
              <a:avLst/>
              <a:gdLst>
                <a:gd name="T0" fmla="*/ 322 w 322"/>
                <a:gd name="T1" fmla="*/ 0 h 246"/>
                <a:gd name="T2" fmla="*/ 38 w 322"/>
                <a:gd name="T3" fmla="*/ 72 h 246"/>
                <a:gd name="T4" fmla="*/ 38 w 322"/>
                <a:gd name="T5" fmla="*/ 72 h 246"/>
                <a:gd name="T6" fmla="*/ 25 w 322"/>
                <a:gd name="T7" fmla="*/ 76 h 246"/>
                <a:gd name="T8" fmla="*/ 13 w 322"/>
                <a:gd name="T9" fmla="*/ 81 h 246"/>
                <a:gd name="T10" fmla="*/ 3 w 322"/>
                <a:gd name="T11" fmla="*/ 93 h 246"/>
                <a:gd name="T12" fmla="*/ 0 w 322"/>
                <a:gd name="T13" fmla="*/ 97 h 246"/>
                <a:gd name="T14" fmla="*/ 0 w 322"/>
                <a:gd name="T15" fmla="*/ 105 h 246"/>
                <a:gd name="T16" fmla="*/ 3 w 322"/>
                <a:gd name="T17" fmla="*/ 113 h 246"/>
                <a:gd name="T18" fmla="*/ 10 w 322"/>
                <a:gd name="T19" fmla="*/ 121 h 246"/>
                <a:gd name="T20" fmla="*/ 31 w 322"/>
                <a:gd name="T21" fmla="*/ 145 h 246"/>
                <a:gd name="T22" fmla="*/ 75 w 322"/>
                <a:gd name="T23" fmla="*/ 173 h 246"/>
                <a:gd name="T24" fmla="*/ 75 w 322"/>
                <a:gd name="T25" fmla="*/ 173 h 246"/>
                <a:gd name="T26" fmla="*/ 66 w 322"/>
                <a:gd name="T27" fmla="*/ 173 h 246"/>
                <a:gd name="T28" fmla="*/ 60 w 322"/>
                <a:gd name="T29" fmla="*/ 181 h 246"/>
                <a:gd name="T30" fmla="*/ 53 w 322"/>
                <a:gd name="T31" fmla="*/ 185 h 246"/>
                <a:gd name="T32" fmla="*/ 50 w 322"/>
                <a:gd name="T33" fmla="*/ 194 h 246"/>
                <a:gd name="T34" fmla="*/ 56 w 322"/>
                <a:gd name="T35" fmla="*/ 206 h 246"/>
                <a:gd name="T36" fmla="*/ 69 w 322"/>
                <a:gd name="T37" fmla="*/ 218 h 246"/>
                <a:gd name="T38" fmla="*/ 94 w 322"/>
                <a:gd name="T39" fmla="*/ 234 h 246"/>
                <a:gd name="T40" fmla="*/ 94 w 322"/>
                <a:gd name="T41" fmla="*/ 234 h 246"/>
                <a:gd name="T42" fmla="*/ 113 w 322"/>
                <a:gd name="T43" fmla="*/ 242 h 246"/>
                <a:gd name="T44" fmla="*/ 150 w 322"/>
                <a:gd name="T45" fmla="*/ 246 h 246"/>
                <a:gd name="T46" fmla="*/ 169 w 322"/>
                <a:gd name="T47" fmla="*/ 246 h 246"/>
                <a:gd name="T48" fmla="*/ 187 w 322"/>
                <a:gd name="T49" fmla="*/ 238 h 246"/>
                <a:gd name="T50" fmla="*/ 194 w 322"/>
                <a:gd name="T51" fmla="*/ 234 h 246"/>
                <a:gd name="T52" fmla="*/ 200 w 322"/>
                <a:gd name="T53" fmla="*/ 226 h 246"/>
                <a:gd name="T54" fmla="*/ 206 w 322"/>
                <a:gd name="T55" fmla="*/ 218 h 246"/>
                <a:gd name="T56" fmla="*/ 209 w 322"/>
                <a:gd name="T57" fmla="*/ 210 h 246"/>
                <a:gd name="T58" fmla="*/ 209 w 322"/>
                <a:gd name="T59" fmla="*/ 210 h 246"/>
                <a:gd name="T60" fmla="*/ 209 w 322"/>
                <a:gd name="T61" fmla="*/ 198 h 246"/>
                <a:gd name="T62" fmla="*/ 212 w 322"/>
                <a:gd name="T63" fmla="*/ 190 h 246"/>
                <a:gd name="T64" fmla="*/ 209 w 322"/>
                <a:gd name="T65" fmla="*/ 177 h 246"/>
                <a:gd name="T66" fmla="*/ 206 w 322"/>
                <a:gd name="T67" fmla="*/ 165 h 246"/>
                <a:gd name="T68" fmla="*/ 200 w 322"/>
                <a:gd name="T69" fmla="*/ 153 h 246"/>
                <a:gd name="T70" fmla="*/ 184 w 322"/>
                <a:gd name="T71" fmla="*/ 145 h 246"/>
                <a:gd name="T72" fmla="*/ 166 w 322"/>
                <a:gd name="T73" fmla="*/ 145 h 246"/>
                <a:gd name="T74" fmla="*/ 138 w 322"/>
                <a:gd name="T75" fmla="*/ 117 h 246"/>
                <a:gd name="T76" fmla="*/ 138 w 322"/>
                <a:gd name="T77" fmla="*/ 117 h 246"/>
                <a:gd name="T78" fmla="*/ 153 w 322"/>
                <a:gd name="T79" fmla="*/ 109 h 246"/>
                <a:gd name="T80" fmla="*/ 191 w 322"/>
                <a:gd name="T81" fmla="*/ 97 h 246"/>
                <a:gd name="T82" fmla="*/ 216 w 322"/>
                <a:gd name="T83" fmla="*/ 93 h 246"/>
                <a:gd name="T84" fmla="*/ 241 w 322"/>
                <a:gd name="T85" fmla="*/ 93 h 246"/>
                <a:gd name="T86" fmla="*/ 269 w 322"/>
                <a:gd name="T87" fmla="*/ 97 h 246"/>
                <a:gd name="T88" fmla="*/ 294 w 322"/>
                <a:gd name="T89" fmla="*/ 109 h 246"/>
                <a:gd name="T90" fmla="*/ 322 w 322"/>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2" h="246">
                  <a:moveTo>
                    <a:pt x="322" y="0"/>
                  </a:moveTo>
                  <a:lnTo>
                    <a:pt x="38" y="72"/>
                  </a:lnTo>
                  <a:lnTo>
                    <a:pt x="38" y="72"/>
                  </a:lnTo>
                  <a:lnTo>
                    <a:pt x="25" y="76"/>
                  </a:lnTo>
                  <a:lnTo>
                    <a:pt x="13" y="81"/>
                  </a:lnTo>
                  <a:lnTo>
                    <a:pt x="3" y="93"/>
                  </a:lnTo>
                  <a:lnTo>
                    <a:pt x="0" y="97"/>
                  </a:lnTo>
                  <a:lnTo>
                    <a:pt x="0" y="105"/>
                  </a:lnTo>
                  <a:lnTo>
                    <a:pt x="3" y="113"/>
                  </a:lnTo>
                  <a:lnTo>
                    <a:pt x="10" y="121"/>
                  </a:lnTo>
                  <a:lnTo>
                    <a:pt x="31" y="145"/>
                  </a:lnTo>
                  <a:lnTo>
                    <a:pt x="75" y="173"/>
                  </a:lnTo>
                  <a:lnTo>
                    <a:pt x="75" y="173"/>
                  </a:lnTo>
                  <a:lnTo>
                    <a:pt x="66" y="173"/>
                  </a:lnTo>
                  <a:lnTo>
                    <a:pt x="60" y="181"/>
                  </a:lnTo>
                  <a:lnTo>
                    <a:pt x="53" y="185"/>
                  </a:lnTo>
                  <a:lnTo>
                    <a:pt x="50" y="194"/>
                  </a:lnTo>
                  <a:lnTo>
                    <a:pt x="56" y="206"/>
                  </a:lnTo>
                  <a:lnTo>
                    <a:pt x="69" y="218"/>
                  </a:lnTo>
                  <a:lnTo>
                    <a:pt x="94" y="234"/>
                  </a:lnTo>
                  <a:lnTo>
                    <a:pt x="94" y="234"/>
                  </a:lnTo>
                  <a:lnTo>
                    <a:pt x="113" y="242"/>
                  </a:lnTo>
                  <a:lnTo>
                    <a:pt x="150" y="246"/>
                  </a:lnTo>
                  <a:lnTo>
                    <a:pt x="169" y="246"/>
                  </a:lnTo>
                  <a:lnTo>
                    <a:pt x="187" y="238"/>
                  </a:lnTo>
                  <a:lnTo>
                    <a:pt x="194" y="234"/>
                  </a:lnTo>
                  <a:lnTo>
                    <a:pt x="200" y="226"/>
                  </a:lnTo>
                  <a:lnTo>
                    <a:pt x="206" y="218"/>
                  </a:lnTo>
                  <a:lnTo>
                    <a:pt x="209" y="210"/>
                  </a:lnTo>
                  <a:lnTo>
                    <a:pt x="209" y="210"/>
                  </a:lnTo>
                  <a:lnTo>
                    <a:pt x="209" y="198"/>
                  </a:lnTo>
                  <a:lnTo>
                    <a:pt x="212" y="190"/>
                  </a:lnTo>
                  <a:lnTo>
                    <a:pt x="209" y="177"/>
                  </a:lnTo>
                  <a:lnTo>
                    <a:pt x="206" y="165"/>
                  </a:lnTo>
                  <a:lnTo>
                    <a:pt x="200" y="153"/>
                  </a:lnTo>
                  <a:lnTo>
                    <a:pt x="184" y="145"/>
                  </a:lnTo>
                  <a:lnTo>
                    <a:pt x="166" y="145"/>
                  </a:lnTo>
                  <a:lnTo>
                    <a:pt x="138" y="117"/>
                  </a:lnTo>
                  <a:lnTo>
                    <a:pt x="138" y="117"/>
                  </a:lnTo>
                  <a:lnTo>
                    <a:pt x="153" y="109"/>
                  </a:lnTo>
                  <a:lnTo>
                    <a:pt x="191" y="97"/>
                  </a:lnTo>
                  <a:lnTo>
                    <a:pt x="216" y="93"/>
                  </a:lnTo>
                  <a:lnTo>
                    <a:pt x="241" y="93"/>
                  </a:lnTo>
                  <a:lnTo>
                    <a:pt x="269" y="97"/>
                  </a:lnTo>
                  <a:lnTo>
                    <a:pt x="294" y="109"/>
                  </a:lnTo>
                  <a:lnTo>
                    <a:pt x="322"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p:cNvSpPr>
            <p:nvPr/>
          </p:nvSpPr>
          <p:spPr bwMode="auto">
            <a:xfrm>
              <a:off x="8239407" y="4205847"/>
              <a:ext cx="716114" cy="548797"/>
            </a:xfrm>
            <a:custGeom>
              <a:avLst/>
              <a:gdLst>
                <a:gd name="T0" fmla="*/ 0 w 321"/>
                <a:gd name="T1" fmla="*/ 0 h 246"/>
                <a:gd name="T2" fmla="*/ 284 w 321"/>
                <a:gd name="T3" fmla="*/ 73 h 246"/>
                <a:gd name="T4" fmla="*/ 284 w 321"/>
                <a:gd name="T5" fmla="*/ 73 h 246"/>
                <a:gd name="T6" fmla="*/ 296 w 321"/>
                <a:gd name="T7" fmla="*/ 77 h 246"/>
                <a:gd name="T8" fmla="*/ 309 w 321"/>
                <a:gd name="T9" fmla="*/ 81 h 246"/>
                <a:gd name="T10" fmla="*/ 318 w 321"/>
                <a:gd name="T11" fmla="*/ 93 h 246"/>
                <a:gd name="T12" fmla="*/ 321 w 321"/>
                <a:gd name="T13" fmla="*/ 97 h 246"/>
                <a:gd name="T14" fmla="*/ 321 w 321"/>
                <a:gd name="T15" fmla="*/ 105 h 246"/>
                <a:gd name="T16" fmla="*/ 318 w 321"/>
                <a:gd name="T17" fmla="*/ 113 h 246"/>
                <a:gd name="T18" fmla="*/ 312 w 321"/>
                <a:gd name="T19" fmla="*/ 121 h 246"/>
                <a:gd name="T20" fmla="*/ 290 w 321"/>
                <a:gd name="T21" fmla="*/ 145 h 246"/>
                <a:gd name="T22" fmla="*/ 246 w 321"/>
                <a:gd name="T23" fmla="*/ 174 h 246"/>
                <a:gd name="T24" fmla="*/ 246 w 321"/>
                <a:gd name="T25" fmla="*/ 174 h 246"/>
                <a:gd name="T26" fmla="*/ 255 w 321"/>
                <a:gd name="T27" fmla="*/ 178 h 246"/>
                <a:gd name="T28" fmla="*/ 262 w 321"/>
                <a:gd name="T29" fmla="*/ 182 h 246"/>
                <a:gd name="T30" fmla="*/ 268 w 321"/>
                <a:gd name="T31" fmla="*/ 186 h 246"/>
                <a:gd name="T32" fmla="*/ 271 w 321"/>
                <a:gd name="T33" fmla="*/ 198 h 246"/>
                <a:gd name="T34" fmla="*/ 265 w 321"/>
                <a:gd name="T35" fmla="*/ 206 h 246"/>
                <a:gd name="T36" fmla="*/ 252 w 321"/>
                <a:gd name="T37" fmla="*/ 222 h 246"/>
                <a:gd name="T38" fmla="*/ 227 w 321"/>
                <a:gd name="T39" fmla="*/ 238 h 246"/>
                <a:gd name="T40" fmla="*/ 227 w 321"/>
                <a:gd name="T41" fmla="*/ 238 h 246"/>
                <a:gd name="T42" fmla="*/ 209 w 321"/>
                <a:gd name="T43" fmla="*/ 242 h 246"/>
                <a:gd name="T44" fmla="*/ 171 w 321"/>
                <a:gd name="T45" fmla="*/ 246 h 246"/>
                <a:gd name="T46" fmla="*/ 153 w 321"/>
                <a:gd name="T47" fmla="*/ 246 h 246"/>
                <a:gd name="T48" fmla="*/ 134 w 321"/>
                <a:gd name="T49" fmla="*/ 242 h 246"/>
                <a:gd name="T50" fmla="*/ 128 w 321"/>
                <a:gd name="T51" fmla="*/ 234 h 246"/>
                <a:gd name="T52" fmla="*/ 121 w 321"/>
                <a:gd name="T53" fmla="*/ 230 h 246"/>
                <a:gd name="T54" fmla="*/ 115 w 321"/>
                <a:gd name="T55" fmla="*/ 222 h 246"/>
                <a:gd name="T56" fmla="*/ 112 w 321"/>
                <a:gd name="T57" fmla="*/ 210 h 246"/>
                <a:gd name="T58" fmla="*/ 112 w 321"/>
                <a:gd name="T59" fmla="*/ 210 h 246"/>
                <a:gd name="T60" fmla="*/ 112 w 321"/>
                <a:gd name="T61" fmla="*/ 198 h 246"/>
                <a:gd name="T62" fmla="*/ 109 w 321"/>
                <a:gd name="T63" fmla="*/ 190 h 246"/>
                <a:gd name="T64" fmla="*/ 112 w 321"/>
                <a:gd name="T65" fmla="*/ 178 h 246"/>
                <a:gd name="T66" fmla="*/ 115 w 321"/>
                <a:gd name="T67" fmla="*/ 166 h 246"/>
                <a:gd name="T68" fmla="*/ 121 w 321"/>
                <a:gd name="T69" fmla="*/ 154 h 246"/>
                <a:gd name="T70" fmla="*/ 137 w 321"/>
                <a:gd name="T71" fmla="*/ 150 h 246"/>
                <a:gd name="T72" fmla="*/ 156 w 321"/>
                <a:gd name="T73" fmla="*/ 145 h 246"/>
                <a:gd name="T74" fmla="*/ 184 w 321"/>
                <a:gd name="T75" fmla="*/ 117 h 246"/>
                <a:gd name="T76" fmla="*/ 184 w 321"/>
                <a:gd name="T77" fmla="*/ 117 h 246"/>
                <a:gd name="T78" fmla="*/ 168 w 321"/>
                <a:gd name="T79" fmla="*/ 113 h 246"/>
                <a:gd name="T80" fmla="*/ 131 w 321"/>
                <a:gd name="T81" fmla="*/ 101 h 246"/>
                <a:gd name="T82" fmla="*/ 106 w 321"/>
                <a:gd name="T83" fmla="*/ 97 h 246"/>
                <a:gd name="T84" fmla="*/ 81 w 321"/>
                <a:gd name="T85" fmla="*/ 93 h 246"/>
                <a:gd name="T86" fmla="*/ 53 w 321"/>
                <a:gd name="T87" fmla="*/ 97 h 246"/>
                <a:gd name="T88" fmla="*/ 28 w 321"/>
                <a:gd name="T89" fmla="*/ 109 h 246"/>
                <a:gd name="T90" fmla="*/ 0 w 321"/>
                <a:gd name="T91" fmla="*/ 0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246">
                  <a:moveTo>
                    <a:pt x="0" y="0"/>
                  </a:moveTo>
                  <a:lnTo>
                    <a:pt x="284" y="73"/>
                  </a:lnTo>
                  <a:lnTo>
                    <a:pt x="284" y="73"/>
                  </a:lnTo>
                  <a:lnTo>
                    <a:pt x="296" y="77"/>
                  </a:lnTo>
                  <a:lnTo>
                    <a:pt x="309" y="81"/>
                  </a:lnTo>
                  <a:lnTo>
                    <a:pt x="318" y="93"/>
                  </a:lnTo>
                  <a:lnTo>
                    <a:pt x="321" y="97"/>
                  </a:lnTo>
                  <a:lnTo>
                    <a:pt x="321" y="105"/>
                  </a:lnTo>
                  <a:lnTo>
                    <a:pt x="318" y="113"/>
                  </a:lnTo>
                  <a:lnTo>
                    <a:pt x="312" y="121"/>
                  </a:lnTo>
                  <a:lnTo>
                    <a:pt x="290" y="145"/>
                  </a:lnTo>
                  <a:lnTo>
                    <a:pt x="246" y="174"/>
                  </a:lnTo>
                  <a:lnTo>
                    <a:pt x="246" y="174"/>
                  </a:lnTo>
                  <a:lnTo>
                    <a:pt x="255" y="178"/>
                  </a:lnTo>
                  <a:lnTo>
                    <a:pt x="262" y="182"/>
                  </a:lnTo>
                  <a:lnTo>
                    <a:pt x="268" y="186"/>
                  </a:lnTo>
                  <a:lnTo>
                    <a:pt x="271" y="198"/>
                  </a:lnTo>
                  <a:lnTo>
                    <a:pt x="265" y="206"/>
                  </a:lnTo>
                  <a:lnTo>
                    <a:pt x="252" y="222"/>
                  </a:lnTo>
                  <a:lnTo>
                    <a:pt x="227" y="238"/>
                  </a:lnTo>
                  <a:lnTo>
                    <a:pt x="227" y="238"/>
                  </a:lnTo>
                  <a:lnTo>
                    <a:pt x="209" y="242"/>
                  </a:lnTo>
                  <a:lnTo>
                    <a:pt x="171" y="246"/>
                  </a:lnTo>
                  <a:lnTo>
                    <a:pt x="153" y="246"/>
                  </a:lnTo>
                  <a:lnTo>
                    <a:pt x="134" y="242"/>
                  </a:lnTo>
                  <a:lnTo>
                    <a:pt x="128" y="234"/>
                  </a:lnTo>
                  <a:lnTo>
                    <a:pt x="121" y="230"/>
                  </a:lnTo>
                  <a:lnTo>
                    <a:pt x="115" y="222"/>
                  </a:lnTo>
                  <a:lnTo>
                    <a:pt x="112" y="210"/>
                  </a:lnTo>
                  <a:lnTo>
                    <a:pt x="112" y="210"/>
                  </a:lnTo>
                  <a:lnTo>
                    <a:pt x="112" y="198"/>
                  </a:lnTo>
                  <a:lnTo>
                    <a:pt x="109" y="190"/>
                  </a:lnTo>
                  <a:lnTo>
                    <a:pt x="112" y="178"/>
                  </a:lnTo>
                  <a:lnTo>
                    <a:pt x="115" y="166"/>
                  </a:lnTo>
                  <a:lnTo>
                    <a:pt x="121" y="154"/>
                  </a:lnTo>
                  <a:lnTo>
                    <a:pt x="137" y="150"/>
                  </a:lnTo>
                  <a:lnTo>
                    <a:pt x="156" y="145"/>
                  </a:lnTo>
                  <a:lnTo>
                    <a:pt x="184" y="117"/>
                  </a:lnTo>
                  <a:lnTo>
                    <a:pt x="184" y="117"/>
                  </a:lnTo>
                  <a:lnTo>
                    <a:pt x="168" y="113"/>
                  </a:lnTo>
                  <a:lnTo>
                    <a:pt x="131" y="101"/>
                  </a:lnTo>
                  <a:lnTo>
                    <a:pt x="106" y="97"/>
                  </a:lnTo>
                  <a:lnTo>
                    <a:pt x="81" y="93"/>
                  </a:lnTo>
                  <a:lnTo>
                    <a:pt x="53" y="97"/>
                  </a:lnTo>
                  <a:lnTo>
                    <a:pt x="28" y="109"/>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p:cNvSpPr>
            <p:nvPr/>
          </p:nvSpPr>
          <p:spPr bwMode="auto">
            <a:xfrm>
              <a:off x="8198804" y="2657615"/>
              <a:ext cx="84774" cy="225320"/>
            </a:xfrm>
            <a:custGeom>
              <a:avLst/>
              <a:gdLst>
                <a:gd name="T0" fmla="*/ 38 w 38"/>
                <a:gd name="T1" fmla="*/ 4 h 101"/>
                <a:gd name="T2" fmla="*/ 38 w 38"/>
                <a:gd name="T3" fmla="*/ 4 h 101"/>
                <a:gd name="T4" fmla="*/ 31 w 38"/>
                <a:gd name="T5" fmla="*/ 101 h 101"/>
                <a:gd name="T6" fmla="*/ 0 w 38"/>
                <a:gd name="T7" fmla="*/ 97 h 101"/>
                <a:gd name="T8" fmla="*/ 0 w 38"/>
                <a:gd name="T9" fmla="*/ 97 h 101"/>
                <a:gd name="T10" fmla="*/ 6 w 38"/>
                <a:gd name="T11" fmla="*/ 0 h 101"/>
                <a:gd name="T12" fmla="*/ 38 w 38"/>
                <a:gd name="T13" fmla="*/ 4 h 101"/>
              </a:gdLst>
              <a:ahLst/>
              <a:cxnLst>
                <a:cxn ang="0">
                  <a:pos x="T0" y="T1"/>
                </a:cxn>
                <a:cxn ang="0">
                  <a:pos x="T2" y="T3"/>
                </a:cxn>
                <a:cxn ang="0">
                  <a:pos x="T4" y="T5"/>
                </a:cxn>
                <a:cxn ang="0">
                  <a:pos x="T6" y="T7"/>
                </a:cxn>
                <a:cxn ang="0">
                  <a:pos x="T8" y="T9"/>
                </a:cxn>
                <a:cxn ang="0">
                  <a:pos x="T10" y="T11"/>
                </a:cxn>
                <a:cxn ang="0">
                  <a:pos x="T12" y="T13"/>
                </a:cxn>
              </a:cxnLst>
              <a:rect l="0" t="0" r="r" b="b"/>
              <a:pathLst>
                <a:path w="38" h="101">
                  <a:moveTo>
                    <a:pt x="38" y="4"/>
                  </a:moveTo>
                  <a:lnTo>
                    <a:pt x="38" y="4"/>
                  </a:lnTo>
                  <a:lnTo>
                    <a:pt x="31" y="101"/>
                  </a:lnTo>
                  <a:lnTo>
                    <a:pt x="0" y="97"/>
                  </a:lnTo>
                  <a:lnTo>
                    <a:pt x="0" y="97"/>
                  </a:lnTo>
                  <a:lnTo>
                    <a:pt x="6" y="0"/>
                  </a:lnTo>
                  <a:lnTo>
                    <a:pt x="38" y="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8609287" y="2900782"/>
              <a:ext cx="167317" cy="225320"/>
            </a:xfrm>
            <a:custGeom>
              <a:avLst/>
              <a:gdLst>
                <a:gd name="T0" fmla="*/ 75 w 75"/>
                <a:gd name="T1" fmla="*/ 24 h 101"/>
                <a:gd name="T2" fmla="*/ 75 w 75"/>
                <a:gd name="T3" fmla="*/ 24 h 101"/>
                <a:gd name="T4" fmla="*/ 25 w 75"/>
                <a:gd name="T5" fmla="*/ 101 h 101"/>
                <a:gd name="T6" fmla="*/ 0 w 75"/>
                <a:gd name="T7" fmla="*/ 77 h 101"/>
                <a:gd name="T8" fmla="*/ 0 w 75"/>
                <a:gd name="T9" fmla="*/ 77 h 101"/>
                <a:gd name="T10" fmla="*/ 50 w 75"/>
                <a:gd name="T11" fmla="*/ 0 h 101"/>
                <a:gd name="T12" fmla="*/ 75 w 75"/>
                <a:gd name="T13" fmla="*/ 24 h 101"/>
              </a:gdLst>
              <a:ahLst/>
              <a:cxnLst>
                <a:cxn ang="0">
                  <a:pos x="T0" y="T1"/>
                </a:cxn>
                <a:cxn ang="0">
                  <a:pos x="T2" y="T3"/>
                </a:cxn>
                <a:cxn ang="0">
                  <a:pos x="T4" y="T5"/>
                </a:cxn>
                <a:cxn ang="0">
                  <a:pos x="T6" y="T7"/>
                </a:cxn>
                <a:cxn ang="0">
                  <a:pos x="T8" y="T9"/>
                </a:cxn>
                <a:cxn ang="0">
                  <a:pos x="T10" y="T11"/>
                </a:cxn>
                <a:cxn ang="0">
                  <a:pos x="T12" y="T13"/>
                </a:cxn>
              </a:cxnLst>
              <a:rect l="0" t="0" r="r" b="b"/>
              <a:pathLst>
                <a:path w="75" h="101">
                  <a:moveTo>
                    <a:pt x="75" y="24"/>
                  </a:moveTo>
                  <a:lnTo>
                    <a:pt x="75" y="24"/>
                  </a:lnTo>
                  <a:lnTo>
                    <a:pt x="25" y="101"/>
                  </a:lnTo>
                  <a:lnTo>
                    <a:pt x="0" y="77"/>
                  </a:lnTo>
                  <a:lnTo>
                    <a:pt x="0" y="77"/>
                  </a:lnTo>
                  <a:lnTo>
                    <a:pt x="50" y="0"/>
                  </a:lnTo>
                  <a:lnTo>
                    <a:pt x="75" y="24"/>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p:cNvSpPr>
            <p:nvPr/>
          </p:nvSpPr>
          <p:spPr bwMode="auto">
            <a:xfrm>
              <a:off x="8415199" y="2684386"/>
              <a:ext cx="160624" cy="287785"/>
            </a:xfrm>
            <a:custGeom>
              <a:avLst/>
              <a:gdLst>
                <a:gd name="T0" fmla="*/ 72 w 72"/>
                <a:gd name="T1" fmla="*/ 16 h 129"/>
                <a:gd name="T2" fmla="*/ 72 w 72"/>
                <a:gd name="T3" fmla="*/ 16 h 129"/>
                <a:gd name="T4" fmla="*/ 28 w 72"/>
                <a:gd name="T5" fmla="*/ 129 h 129"/>
                <a:gd name="T6" fmla="*/ 0 w 72"/>
                <a:gd name="T7" fmla="*/ 113 h 129"/>
                <a:gd name="T8" fmla="*/ 0 w 72"/>
                <a:gd name="T9" fmla="*/ 113 h 129"/>
                <a:gd name="T10" fmla="*/ 47 w 72"/>
                <a:gd name="T11" fmla="*/ 0 h 129"/>
                <a:gd name="T12" fmla="*/ 72 w 72"/>
                <a:gd name="T13" fmla="*/ 16 h 129"/>
              </a:gdLst>
              <a:ahLst/>
              <a:cxnLst>
                <a:cxn ang="0">
                  <a:pos x="T0" y="T1"/>
                </a:cxn>
                <a:cxn ang="0">
                  <a:pos x="T2" y="T3"/>
                </a:cxn>
                <a:cxn ang="0">
                  <a:pos x="T4" y="T5"/>
                </a:cxn>
                <a:cxn ang="0">
                  <a:pos x="T6" y="T7"/>
                </a:cxn>
                <a:cxn ang="0">
                  <a:pos x="T8" y="T9"/>
                </a:cxn>
                <a:cxn ang="0">
                  <a:pos x="T10" y="T11"/>
                </a:cxn>
                <a:cxn ang="0">
                  <a:pos x="T12" y="T13"/>
                </a:cxn>
              </a:cxnLst>
              <a:rect l="0" t="0" r="r" b="b"/>
              <a:pathLst>
                <a:path w="72" h="129">
                  <a:moveTo>
                    <a:pt x="72" y="16"/>
                  </a:moveTo>
                  <a:lnTo>
                    <a:pt x="72" y="16"/>
                  </a:lnTo>
                  <a:lnTo>
                    <a:pt x="28" y="129"/>
                  </a:lnTo>
                  <a:lnTo>
                    <a:pt x="0" y="113"/>
                  </a:lnTo>
                  <a:lnTo>
                    <a:pt x="0" y="113"/>
                  </a:lnTo>
                  <a:lnTo>
                    <a:pt x="47" y="0"/>
                  </a:lnTo>
                  <a:lnTo>
                    <a:pt x="72" y="16"/>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3253384" y="2990018"/>
              <a:ext cx="180702" cy="189626"/>
            </a:xfrm>
            <a:custGeom>
              <a:avLst/>
              <a:gdLst>
                <a:gd name="T0" fmla="*/ 16 w 81"/>
                <a:gd name="T1" fmla="*/ 0 h 85"/>
                <a:gd name="T2" fmla="*/ 16 w 81"/>
                <a:gd name="T3" fmla="*/ 0 h 85"/>
                <a:gd name="T4" fmla="*/ 81 w 81"/>
                <a:gd name="T5" fmla="*/ 53 h 85"/>
                <a:gd name="T6" fmla="*/ 66 w 81"/>
                <a:gd name="T7" fmla="*/ 85 h 85"/>
                <a:gd name="T8" fmla="*/ 66 w 81"/>
                <a:gd name="T9" fmla="*/ 85 h 85"/>
                <a:gd name="T10" fmla="*/ 0 w 81"/>
                <a:gd name="T11" fmla="*/ 37 h 85"/>
                <a:gd name="T12" fmla="*/ 16 w 81"/>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81" h="85">
                  <a:moveTo>
                    <a:pt x="16" y="0"/>
                  </a:moveTo>
                  <a:lnTo>
                    <a:pt x="16" y="0"/>
                  </a:lnTo>
                  <a:lnTo>
                    <a:pt x="81" y="53"/>
                  </a:lnTo>
                  <a:lnTo>
                    <a:pt x="66" y="85"/>
                  </a:lnTo>
                  <a:lnTo>
                    <a:pt x="66" y="85"/>
                  </a:lnTo>
                  <a:lnTo>
                    <a:pt x="0" y="37"/>
                  </a:lnTo>
                  <a:lnTo>
                    <a:pt x="16"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3414008" y="2711156"/>
              <a:ext cx="180702" cy="287785"/>
            </a:xfrm>
            <a:custGeom>
              <a:avLst/>
              <a:gdLst>
                <a:gd name="T0" fmla="*/ 22 w 81"/>
                <a:gd name="T1" fmla="*/ 0 h 129"/>
                <a:gd name="T2" fmla="*/ 22 w 81"/>
                <a:gd name="T3" fmla="*/ 0 h 129"/>
                <a:gd name="T4" fmla="*/ 81 w 81"/>
                <a:gd name="T5" fmla="*/ 101 h 129"/>
                <a:gd name="T6" fmla="*/ 56 w 81"/>
                <a:gd name="T7" fmla="*/ 129 h 129"/>
                <a:gd name="T8" fmla="*/ 56 w 81"/>
                <a:gd name="T9" fmla="*/ 129 h 129"/>
                <a:gd name="T10" fmla="*/ 0 w 81"/>
                <a:gd name="T11" fmla="*/ 24 h 129"/>
                <a:gd name="T12" fmla="*/ 22 w 81"/>
                <a:gd name="T13" fmla="*/ 0 h 129"/>
              </a:gdLst>
              <a:ahLst/>
              <a:cxnLst>
                <a:cxn ang="0">
                  <a:pos x="T0" y="T1"/>
                </a:cxn>
                <a:cxn ang="0">
                  <a:pos x="T2" y="T3"/>
                </a:cxn>
                <a:cxn ang="0">
                  <a:pos x="T4" y="T5"/>
                </a:cxn>
                <a:cxn ang="0">
                  <a:pos x="T6" y="T7"/>
                </a:cxn>
                <a:cxn ang="0">
                  <a:pos x="T8" y="T9"/>
                </a:cxn>
                <a:cxn ang="0">
                  <a:pos x="T10" y="T11"/>
                </a:cxn>
                <a:cxn ang="0">
                  <a:pos x="T12" y="T13"/>
                </a:cxn>
              </a:cxnLst>
              <a:rect l="0" t="0" r="r" b="b"/>
              <a:pathLst>
                <a:path w="81" h="129">
                  <a:moveTo>
                    <a:pt x="22" y="0"/>
                  </a:moveTo>
                  <a:lnTo>
                    <a:pt x="22" y="0"/>
                  </a:lnTo>
                  <a:lnTo>
                    <a:pt x="81" y="101"/>
                  </a:lnTo>
                  <a:lnTo>
                    <a:pt x="56" y="129"/>
                  </a:lnTo>
                  <a:lnTo>
                    <a:pt x="56" y="129"/>
                  </a:lnTo>
                  <a:lnTo>
                    <a:pt x="0" y="24"/>
                  </a:lnTo>
                  <a:lnTo>
                    <a:pt x="22"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4027500" y="3333573"/>
              <a:ext cx="269937" cy="341326"/>
            </a:xfrm>
            <a:custGeom>
              <a:avLst/>
              <a:gdLst>
                <a:gd name="T0" fmla="*/ 43 w 121"/>
                <a:gd name="T1" fmla="*/ 149 h 153"/>
                <a:gd name="T2" fmla="*/ 43 w 121"/>
                <a:gd name="T3" fmla="*/ 149 h 153"/>
                <a:gd name="T4" fmla="*/ 75 w 121"/>
                <a:gd name="T5" fmla="*/ 145 h 153"/>
                <a:gd name="T6" fmla="*/ 103 w 121"/>
                <a:gd name="T7" fmla="*/ 145 h 153"/>
                <a:gd name="T8" fmla="*/ 103 w 121"/>
                <a:gd name="T9" fmla="*/ 145 h 153"/>
                <a:gd name="T10" fmla="*/ 112 w 121"/>
                <a:gd name="T11" fmla="*/ 129 h 153"/>
                <a:gd name="T12" fmla="*/ 118 w 121"/>
                <a:gd name="T13" fmla="*/ 109 h 153"/>
                <a:gd name="T14" fmla="*/ 118 w 121"/>
                <a:gd name="T15" fmla="*/ 109 h 153"/>
                <a:gd name="T16" fmla="*/ 121 w 121"/>
                <a:gd name="T17" fmla="*/ 88 h 153"/>
                <a:gd name="T18" fmla="*/ 121 w 121"/>
                <a:gd name="T19" fmla="*/ 72 h 153"/>
                <a:gd name="T20" fmla="*/ 118 w 121"/>
                <a:gd name="T21" fmla="*/ 56 h 153"/>
                <a:gd name="T22" fmla="*/ 115 w 121"/>
                <a:gd name="T23" fmla="*/ 40 h 153"/>
                <a:gd name="T24" fmla="*/ 109 w 121"/>
                <a:gd name="T25" fmla="*/ 28 h 153"/>
                <a:gd name="T26" fmla="*/ 100 w 121"/>
                <a:gd name="T27" fmla="*/ 16 h 153"/>
                <a:gd name="T28" fmla="*/ 90 w 121"/>
                <a:gd name="T29" fmla="*/ 8 h 153"/>
                <a:gd name="T30" fmla="*/ 81 w 121"/>
                <a:gd name="T31" fmla="*/ 0 h 153"/>
                <a:gd name="T32" fmla="*/ 81 w 121"/>
                <a:gd name="T33" fmla="*/ 0 h 153"/>
                <a:gd name="T34" fmla="*/ 68 w 121"/>
                <a:gd name="T35" fmla="*/ 0 h 153"/>
                <a:gd name="T36" fmla="*/ 56 w 121"/>
                <a:gd name="T37" fmla="*/ 0 h 153"/>
                <a:gd name="T38" fmla="*/ 43 w 121"/>
                <a:gd name="T39" fmla="*/ 4 h 153"/>
                <a:gd name="T40" fmla="*/ 34 w 121"/>
                <a:gd name="T41" fmla="*/ 12 h 153"/>
                <a:gd name="T42" fmla="*/ 25 w 121"/>
                <a:gd name="T43" fmla="*/ 20 h 153"/>
                <a:gd name="T44" fmla="*/ 15 w 121"/>
                <a:gd name="T45" fmla="*/ 32 h 153"/>
                <a:gd name="T46" fmla="*/ 9 w 121"/>
                <a:gd name="T47" fmla="*/ 48 h 153"/>
                <a:gd name="T48" fmla="*/ 3 w 121"/>
                <a:gd name="T49" fmla="*/ 64 h 153"/>
                <a:gd name="T50" fmla="*/ 3 w 121"/>
                <a:gd name="T51" fmla="*/ 64 h 153"/>
                <a:gd name="T52" fmla="*/ 0 w 121"/>
                <a:gd name="T53" fmla="*/ 88 h 153"/>
                <a:gd name="T54" fmla="*/ 3 w 121"/>
                <a:gd name="T55" fmla="*/ 113 h 153"/>
                <a:gd name="T56" fmla="*/ 9 w 121"/>
                <a:gd name="T57" fmla="*/ 137 h 153"/>
                <a:gd name="T58" fmla="*/ 18 w 121"/>
                <a:gd name="T59" fmla="*/ 153 h 153"/>
                <a:gd name="T60" fmla="*/ 18 w 121"/>
                <a:gd name="T61" fmla="*/ 153 h 153"/>
                <a:gd name="T62" fmla="*/ 43 w 121"/>
                <a:gd name="T63" fmla="*/ 149 h 153"/>
                <a:gd name="T64" fmla="*/ 43 w 121"/>
                <a:gd name="T65" fmla="*/ 1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53">
                  <a:moveTo>
                    <a:pt x="43" y="149"/>
                  </a:moveTo>
                  <a:lnTo>
                    <a:pt x="43" y="149"/>
                  </a:lnTo>
                  <a:lnTo>
                    <a:pt x="75" y="145"/>
                  </a:lnTo>
                  <a:lnTo>
                    <a:pt x="103" y="145"/>
                  </a:lnTo>
                  <a:lnTo>
                    <a:pt x="103" y="145"/>
                  </a:lnTo>
                  <a:lnTo>
                    <a:pt x="112" y="129"/>
                  </a:lnTo>
                  <a:lnTo>
                    <a:pt x="118" y="109"/>
                  </a:lnTo>
                  <a:lnTo>
                    <a:pt x="118" y="109"/>
                  </a:lnTo>
                  <a:lnTo>
                    <a:pt x="121" y="88"/>
                  </a:lnTo>
                  <a:lnTo>
                    <a:pt x="121" y="72"/>
                  </a:lnTo>
                  <a:lnTo>
                    <a:pt x="118" y="56"/>
                  </a:lnTo>
                  <a:lnTo>
                    <a:pt x="115" y="40"/>
                  </a:lnTo>
                  <a:lnTo>
                    <a:pt x="109" y="28"/>
                  </a:lnTo>
                  <a:lnTo>
                    <a:pt x="100" y="16"/>
                  </a:lnTo>
                  <a:lnTo>
                    <a:pt x="90" y="8"/>
                  </a:lnTo>
                  <a:lnTo>
                    <a:pt x="81" y="0"/>
                  </a:lnTo>
                  <a:lnTo>
                    <a:pt x="81" y="0"/>
                  </a:lnTo>
                  <a:lnTo>
                    <a:pt x="68" y="0"/>
                  </a:lnTo>
                  <a:lnTo>
                    <a:pt x="56" y="0"/>
                  </a:lnTo>
                  <a:lnTo>
                    <a:pt x="43" y="4"/>
                  </a:lnTo>
                  <a:lnTo>
                    <a:pt x="34" y="12"/>
                  </a:lnTo>
                  <a:lnTo>
                    <a:pt x="25" y="20"/>
                  </a:lnTo>
                  <a:lnTo>
                    <a:pt x="15" y="32"/>
                  </a:lnTo>
                  <a:lnTo>
                    <a:pt x="9" y="48"/>
                  </a:lnTo>
                  <a:lnTo>
                    <a:pt x="3" y="64"/>
                  </a:lnTo>
                  <a:lnTo>
                    <a:pt x="3" y="64"/>
                  </a:lnTo>
                  <a:lnTo>
                    <a:pt x="0" y="88"/>
                  </a:lnTo>
                  <a:lnTo>
                    <a:pt x="3" y="113"/>
                  </a:lnTo>
                  <a:lnTo>
                    <a:pt x="9" y="137"/>
                  </a:lnTo>
                  <a:lnTo>
                    <a:pt x="18" y="153"/>
                  </a:lnTo>
                  <a:lnTo>
                    <a:pt x="18" y="153"/>
                  </a:lnTo>
                  <a:lnTo>
                    <a:pt x="43" y="149"/>
                  </a:lnTo>
                  <a:lnTo>
                    <a:pt x="43"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p:nvSpPr>
          <p:spPr bwMode="auto">
            <a:xfrm>
              <a:off x="4145737" y="3467426"/>
              <a:ext cx="167317" cy="334631"/>
            </a:xfrm>
            <a:custGeom>
              <a:avLst/>
              <a:gdLst>
                <a:gd name="T0" fmla="*/ 75 w 75"/>
                <a:gd name="T1" fmla="*/ 73 h 150"/>
                <a:gd name="T2" fmla="*/ 75 w 75"/>
                <a:gd name="T3" fmla="*/ 73 h 150"/>
                <a:gd name="T4" fmla="*/ 72 w 75"/>
                <a:gd name="T5" fmla="*/ 105 h 150"/>
                <a:gd name="T6" fmla="*/ 62 w 75"/>
                <a:gd name="T7" fmla="*/ 129 h 150"/>
                <a:gd name="T8" fmla="*/ 53 w 75"/>
                <a:gd name="T9" fmla="*/ 146 h 150"/>
                <a:gd name="T10" fmla="*/ 43 w 75"/>
                <a:gd name="T11" fmla="*/ 150 h 150"/>
                <a:gd name="T12" fmla="*/ 37 w 75"/>
                <a:gd name="T13" fmla="*/ 150 h 150"/>
                <a:gd name="T14" fmla="*/ 37 w 75"/>
                <a:gd name="T15" fmla="*/ 150 h 150"/>
                <a:gd name="T16" fmla="*/ 31 w 75"/>
                <a:gd name="T17" fmla="*/ 150 h 150"/>
                <a:gd name="T18" fmla="*/ 22 w 75"/>
                <a:gd name="T19" fmla="*/ 146 h 150"/>
                <a:gd name="T20" fmla="*/ 9 w 75"/>
                <a:gd name="T21" fmla="*/ 129 h 150"/>
                <a:gd name="T22" fmla="*/ 3 w 75"/>
                <a:gd name="T23" fmla="*/ 105 h 150"/>
                <a:gd name="T24" fmla="*/ 0 w 75"/>
                <a:gd name="T25" fmla="*/ 73 h 150"/>
                <a:gd name="T26" fmla="*/ 0 w 75"/>
                <a:gd name="T27" fmla="*/ 73 h 150"/>
                <a:gd name="T28" fmla="*/ 3 w 75"/>
                <a:gd name="T29" fmla="*/ 45 h 150"/>
                <a:gd name="T30" fmla="*/ 9 w 75"/>
                <a:gd name="T31" fmla="*/ 20 h 150"/>
                <a:gd name="T32" fmla="*/ 22 w 75"/>
                <a:gd name="T33" fmla="*/ 4 h 150"/>
                <a:gd name="T34" fmla="*/ 31 w 75"/>
                <a:gd name="T35" fmla="*/ 0 h 150"/>
                <a:gd name="T36" fmla="*/ 37 w 75"/>
                <a:gd name="T37" fmla="*/ 0 h 150"/>
                <a:gd name="T38" fmla="*/ 37 w 75"/>
                <a:gd name="T39" fmla="*/ 0 h 150"/>
                <a:gd name="T40" fmla="*/ 43 w 75"/>
                <a:gd name="T41" fmla="*/ 0 h 150"/>
                <a:gd name="T42" fmla="*/ 53 w 75"/>
                <a:gd name="T43" fmla="*/ 4 h 150"/>
                <a:gd name="T44" fmla="*/ 62 w 75"/>
                <a:gd name="T45" fmla="*/ 20 h 150"/>
                <a:gd name="T46" fmla="*/ 72 w 75"/>
                <a:gd name="T47" fmla="*/ 45 h 150"/>
                <a:gd name="T48" fmla="*/ 75 w 75"/>
                <a:gd name="T49" fmla="*/ 73 h 150"/>
                <a:gd name="T50" fmla="*/ 75 w 75"/>
                <a:gd name="T51" fmla="*/ 7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150">
                  <a:moveTo>
                    <a:pt x="75" y="73"/>
                  </a:moveTo>
                  <a:lnTo>
                    <a:pt x="75" y="73"/>
                  </a:lnTo>
                  <a:lnTo>
                    <a:pt x="72" y="105"/>
                  </a:lnTo>
                  <a:lnTo>
                    <a:pt x="62" y="129"/>
                  </a:lnTo>
                  <a:lnTo>
                    <a:pt x="53" y="146"/>
                  </a:lnTo>
                  <a:lnTo>
                    <a:pt x="43" y="150"/>
                  </a:lnTo>
                  <a:lnTo>
                    <a:pt x="37" y="150"/>
                  </a:lnTo>
                  <a:lnTo>
                    <a:pt x="37" y="150"/>
                  </a:lnTo>
                  <a:lnTo>
                    <a:pt x="31" y="150"/>
                  </a:lnTo>
                  <a:lnTo>
                    <a:pt x="22" y="146"/>
                  </a:lnTo>
                  <a:lnTo>
                    <a:pt x="9" y="129"/>
                  </a:lnTo>
                  <a:lnTo>
                    <a:pt x="3" y="105"/>
                  </a:lnTo>
                  <a:lnTo>
                    <a:pt x="0" y="73"/>
                  </a:lnTo>
                  <a:lnTo>
                    <a:pt x="0" y="73"/>
                  </a:lnTo>
                  <a:lnTo>
                    <a:pt x="3" y="45"/>
                  </a:lnTo>
                  <a:lnTo>
                    <a:pt x="9" y="20"/>
                  </a:lnTo>
                  <a:lnTo>
                    <a:pt x="22" y="4"/>
                  </a:lnTo>
                  <a:lnTo>
                    <a:pt x="31" y="0"/>
                  </a:lnTo>
                  <a:lnTo>
                    <a:pt x="37" y="0"/>
                  </a:lnTo>
                  <a:lnTo>
                    <a:pt x="37" y="0"/>
                  </a:lnTo>
                  <a:lnTo>
                    <a:pt x="43" y="0"/>
                  </a:lnTo>
                  <a:lnTo>
                    <a:pt x="53" y="4"/>
                  </a:lnTo>
                  <a:lnTo>
                    <a:pt x="62" y="20"/>
                  </a:lnTo>
                  <a:lnTo>
                    <a:pt x="72" y="45"/>
                  </a:lnTo>
                  <a:lnTo>
                    <a:pt x="75" y="73"/>
                  </a:lnTo>
                  <a:lnTo>
                    <a:pt x="75" y="73"/>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p:nvSpPr>
          <p:spPr bwMode="auto">
            <a:xfrm>
              <a:off x="4589683" y="3324651"/>
              <a:ext cx="223089" cy="278861"/>
            </a:xfrm>
            <a:custGeom>
              <a:avLst/>
              <a:gdLst>
                <a:gd name="T0" fmla="*/ 35 w 100"/>
                <a:gd name="T1" fmla="*/ 121 h 125"/>
                <a:gd name="T2" fmla="*/ 35 w 100"/>
                <a:gd name="T3" fmla="*/ 121 h 125"/>
                <a:gd name="T4" fmla="*/ 63 w 100"/>
                <a:gd name="T5" fmla="*/ 121 h 125"/>
                <a:gd name="T6" fmla="*/ 85 w 100"/>
                <a:gd name="T7" fmla="*/ 121 h 125"/>
                <a:gd name="T8" fmla="*/ 85 w 100"/>
                <a:gd name="T9" fmla="*/ 121 h 125"/>
                <a:gd name="T10" fmla="*/ 94 w 100"/>
                <a:gd name="T11" fmla="*/ 105 h 125"/>
                <a:gd name="T12" fmla="*/ 100 w 100"/>
                <a:gd name="T13" fmla="*/ 88 h 125"/>
                <a:gd name="T14" fmla="*/ 100 w 100"/>
                <a:gd name="T15" fmla="*/ 88 h 125"/>
                <a:gd name="T16" fmla="*/ 100 w 100"/>
                <a:gd name="T17" fmla="*/ 72 h 125"/>
                <a:gd name="T18" fmla="*/ 100 w 100"/>
                <a:gd name="T19" fmla="*/ 60 h 125"/>
                <a:gd name="T20" fmla="*/ 100 w 100"/>
                <a:gd name="T21" fmla="*/ 44 h 125"/>
                <a:gd name="T22" fmla="*/ 97 w 100"/>
                <a:gd name="T23" fmla="*/ 32 h 125"/>
                <a:gd name="T24" fmla="*/ 91 w 100"/>
                <a:gd name="T25" fmla="*/ 24 h 125"/>
                <a:gd name="T26" fmla="*/ 85 w 100"/>
                <a:gd name="T27" fmla="*/ 12 h 125"/>
                <a:gd name="T28" fmla="*/ 75 w 100"/>
                <a:gd name="T29" fmla="*/ 4 h 125"/>
                <a:gd name="T30" fmla="*/ 66 w 100"/>
                <a:gd name="T31" fmla="*/ 0 h 125"/>
                <a:gd name="T32" fmla="*/ 66 w 100"/>
                <a:gd name="T33" fmla="*/ 0 h 125"/>
                <a:gd name="T34" fmla="*/ 57 w 100"/>
                <a:gd name="T35" fmla="*/ 0 h 125"/>
                <a:gd name="T36" fmla="*/ 47 w 100"/>
                <a:gd name="T37" fmla="*/ 0 h 125"/>
                <a:gd name="T38" fmla="*/ 38 w 100"/>
                <a:gd name="T39" fmla="*/ 4 h 125"/>
                <a:gd name="T40" fmla="*/ 29 w 100"/>
                <a:gd name="T41" fmla="*/ 8 h 125"/>
                <a:gd name="T42" fmla="*/ 19 w 100"/>
                <a:gd name="T43" fmla="*/ 16 h 125"/>
                <a:gd name="T44" fmla="*/ 13 w 100"/>
                <a:gd name="T45" fmla="*/ 28 h 125"/>
                <a:gd name="T46" fmla="*/ 7 w 100"/>
                <a:gd name="T47" fmla="*/ 40 h 125"/>
                <a:gd name="T48" fmla="*/ 4 w 100"/>
                <a:gd name="T49" fmla="*/ 52 h 125"/>
                <a:gd name="T50" fmla="*/ 4 w 100"/>
                <a:gd name="T51" fmla="*/ 52 h 125"/>
                <a:gd name="T52" fmla="*/ 0 w 100"/>
                <a:gd name="T53" fmla="*/ 72 h 125"/>
                <a:gd name="T54" fmla="*/ 4 w 100"/>
                <a:gd name="T55" fmla="*/ 92 h 125"/>
                <a:gd name="T56" fmla="*/ 7 w 100"/>
                <a:gd name="T57" fmla="*/ 113 h 125"/>
                <a:gd name="T58" fmla="*/ 16 w 100"/>
                <a:gd name="T59" fmla="*/ 125 h 125"/>
                <a:gd name="T60" fmla="*/ 16 w 100"/>
                <a:gd name="T61" fmla="*/ 125 h 125"/>
                <a:gd name="T62" fmla="*/ 35 w 100"/>
                <a:gd name="T63" fmla="*/ 121 h 125"/>
                <a:gd name="T64" fmla="*/ 35 w 100"/>
                <a:gd name="T65" fmla="*/ 1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25">
                  <a:moveTo>
                    <a:pt x="35" y="121"/>
                  </a:moveTo>
                  <a:lnTo>
                    <a:pt x="35" y="121"/>
                  </a:lnTo>
                  <a:lnTo>
                    <a:pt x="63" y="121"/>
                  </a:lnTo>
                  <a:lnTo>
                    <a:pt x="85" y="121"/>
                  </a:lnTo>
                  <a:lnTo>
                    <a:pt x="85" y="121"/>
                  </a:lnTo>
                  <a:lnTo>
                    <a:pt x="94" y="105"/>
                  </a:lnTo>
                  <a:lnTo>
                    <a:pt x="100" y="88"/>
                  </a:lnTo>
                  <a:lnTo>
                    <a:pt x="100" y="88"/>
                  </a:lnTo>
                  <a:lnTo>
                    <a:pt x="100" y="72"/>
                  </a:lnTo>
                  <a:lnTo>
                    <a:pt x="100" y="60"/>
                  </a:lnTo>
                  <a:lnTo>
                    <a:pt x="100" y="44"/>
                  </a:lnTo>
                  <a:lnTo>
                    <a:pt x="97" y="32"/>
                  </a:lnTo>
                  <a:lnTo>
                    <a:pt x="91" y="24"/>
                  </a:lnTo>
                  <a:lnTo>
                    <a:pt x="85" y="12"/>
                  </a:lnTo>
                  <a:lnTo>
                    <a:pt x="75" y="4"/>
                  </a:lnTo>
                  <a:lnTo>
                    <a:pt x="66" y="0"/>
                  </a:lnTo>
                  <a:lnTo>
                    <a:pt x="66" y="0"/>
                  </a:lnTo>
                  <a:lnTo>
                    <a:pt x="57" y="0"/>
                  </a:lnTo>
                  <a:lnTo>
                    <a:pt x="47" y="0"/>
                  </a:lnTo>
                  <a:lnTo>
                    <a:pt x="38" y="4"/>
                  </a:lnTo>
                  <a:lnTo>
                    <a:pt x="29" y="8"/>
                  </a:lnTo>
                  <a:lnTo>
                    <a:pt x="19" y="16"/>
                  </a:lnTo>
                  <a:lnTo>
                    <a:pt x="13" y="28"/>
                  </a:lnTo>
                  <a:lnTo>
                    <a:pt x="7" y="40"/>
                  </a:lnTo>
                  <a:lnTo>
                    <a:pt x="4" y="52"/>
                  </a:lnTo>
                  <a:lnTo>
                    <a:pt x="4" y="52"/>
                  </a:lnTo>
                  <a:lnTo>
                    <a:pt x="0" y="72"/>
                  </a:lnTo>
                  <a:lnTo>
                    <a:pt x="4" y="92"/>
                  </a:lnTo>
                  <a:lnTo>
                    <a:pt x="7" y="113"/>
                  </a:lnTo>
                  <a:lnTo>
                    <a:pt x="16" y="125"/>
                  </a:lnTo>
                  <a:lnTo>
                    <a:pt x="16" y="125"/>
                  </a:lnTo>
                  <a:lnTo>
                    <a:pt x="35" y="121"/>
                  </a:lnTo>
                  <a:lnTo>
                    <a:pt x="35"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p:nvSpPr>
          <p:spPr bwMode="auto">
            <a:xfrm>
              <a:off x="4687842" y="3431732"/>
              <a:ext cx="140547" cy="278861"/>
            </a:xfrm>
            <a:custGeom>
              <a:avLst/>
              <a:gdLst>
                <a:gd name="T0" fmla="*/ 63 w 63"/>
                <a:gd name="T1" fmla="*/ 61 h 125"/>
                <a:gd name="T2" fmla="*/ 63 w 63"/>
                <a:gd name="T3" fmla="*/ 61 h 125"/>
                <a:gd name="T4" fmla="*/ 59 w 63"/>
                <a:gd name="T5" fmla="*/ 89 h 125"/>
                <a:gd name="T6" fmla="*/ 53 w 63"/>
                <a:gd name="T7" fmla="*/ 105 h 125"/>
                <a:gd name="T8" fmla="*/ 44 w 63"/>
                <a:gd name="T9" fmla="*/ 121 h 125"/>
                <a:gd name="T10" fmla="*/ 38 w 63"/>
                <a:gd name="T11" fmla="*/ 125 h 125"/>
                <a:gd name="T12" fmla="*/ 31 w 63"/>
                <a:gd name="T13" fmla="*/ 125 h 125"/>
                <a:gd name="T14" fmla="*/ 31 w 63"/>
                <a:gd name="T15" fmla="*/ 125 h 125"/>
                <a:gd name="T16" fmla="*/ 25 w 63"/>
                <a:gd name="T17" fmla="*/ 125 h 125"/>
                <a:gd name="T18" fmla="*/ 19 w 63"/>
                <a:gd name="T19" fmla="*/ 121 h 125"/>
                <a:gd name="T20" fmla="*/ 10 w 63"/>
                <a:gd name="T21" fmla="*/ 105 h 125"/>
                <a:gd name="T22" fmla="*/ 3 w 63"/>
                <a:gd name="T23" fmla="*/ 89 h 125"/>
                <a:gd name="T24" fmla="*/ 0 w 63"/>
                <a:gd name="T25" fmla="*/ 61 h 125"/>
                <a:gd name="T26" fmla="*/ 0 w 63"/>
                <a:gd name="T27" fmla="*/ 61 h 125"/>
                <a:gd name="T28" fmla="*/ 3 w 63"/>
                <a:gd name="T29" fmla="*/ 36 h 125"/>
                <a:gd name="T30" fmla="*/ 10 w 63"/>
                <a:gd name="T31" fmla="*/ 20 h 125"/>
                <a:gd name="T32" fmla="*/ 19 w 63"/>
                <a:gd name="T33" fmla="*/ 4 h 125"/>
                <a:gd name="T34" fmla="*/ 25 w 63"/>
                <a:gd name="T35" fmla="*/ 0 h 125"/>
                <a:gd name="T36" fmla="*/ 31 w 63"/>
                <a:gd name="T37" fmla="*/ 0 h 125"/>
                <a:gd name="T38" fmla="*/ 31 w 63"/>
                <a:gd name="T39" fmla="*/ 0 h 125"/>
                <a:gd name="T40" fmla="*/ 38 w 63"/>
                <a:gd name="T41" fmla="*/ 0 h 125"/>
                <a:gd name="T42" fmla="*/ 44 w 63"/>
                <a:gd name="T43" fmla="*/ 4 h 125"/>
                <a:gd name="T44" fmla="*/ 53 w 63"/>
                <a:gd name="T45" fmla="*/ 20 h 125"/>
                <a:gd name="T46" fmla="*/ 59 w 63"/>
                <a:gd name="T47" fmla="*/ 36 h 125"/>
                <a:gd name="T48" fmla="*/ 63 w 63"/>
                <a:gd name="T49" fmla="*/ 61 h 125"/>
                <a:gd name="T50" fmla="*/ 63 w 63"/>
                <a:gd name="T51" fmla="*/ 6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125">
                  <a:moveTo>
                    <a:pt x="63" y="61"/>
                  </a:moveTo>
                  <a:lnTo>
                    <a:pt x="63" y="61"/>
                  </a:lnTo>
                  <a:lnTo>
                    <a:pt x="59" y="89"/>
                  </a:lnTo>
                  <a:lnTo>
                    <a:pt x="53" y="105"/>
                  </a:lnTo>
                  <a:lnTo>
                    <a:pt x="44" y="121"/>
                  </a:lnTo>
                  <a:lnTo>
                    <a:pt x="38" y="125"/>
                  </a:lnTo>
                  <a:lnTo>
                    <a:pt x="31" y="125"/>
                  </a:lnTo>
                  <a:lnTo>
                    <a:pt x="31" y="125"/>
                  </a:lnTo>
                  <a:lnTo>
                    <a:pt x="25" y="125"/>
                  </a:lnTo>
                  <a:lnTo>
                    <a:pt x="19" y="121"/>
                  </a:lnTo>
                  <a:lnTo>
                    <a:pt x="10" y="105"/>
                  </a:lnTo>
                  <a:lnTo>
                    <a:pt x="3" y="89"/>
                  </a:lnTo>
                  <a:lnTo>
                    <a:pt x="0" y="61"/>
                  </a:lnTo>
                  <a:lnTo>
                    <a:pt x="0" y="61"/>
                  </a:lnTo>
                  <a:lnTo>
                    <a:pt x="3" y="36"/>
                  </a:lnTo>
                  <a:lnTo>
                    <a:pt x="10" y="20"/>
                  </a:lnTo>
                  <a:lnTo>
                    <a:pt x="19" y="4"/>
                  </a:lnTo>
                  <a:lnTo>
                    <a:pt x="25" y="0"/>
                  </a:lnTo>
                  <a:lnTo>
                    <a:pt x="31" y="0"/>
                  </a:lnTo>
                  <a:lnTo>
                    <a:pt x="31" y="0"/>
                  </a:lnTo>
                  <a:lnTo>
                    <a:pt x="38" y="0"/>
                  </a:lnTo>
                  <a:lnTo>
                    <a:pt x="44" y="4"/>
                  </a:lnTo>
                  <a:lnTo>
                    <a:pt x="53" y="20"/>
                  </a:lnTo>
                  <a:lnTo>
                    <a:pt x="59" y="36"/>
                  </a:lnTo>
                  <a:lnTo>
                    <a:pt x="63" y="61"/>
                  </a:lnTo>
                  <a:lnTo>
                    <a:pt x="63" y="61"/>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p:nvSpPr>
          <p:spPr bwMode="auto">
            <a:xfrm>
              <a:off x="7712472" y="3440657"/>
              <a:ext cx="269937" cy="341326"/>
            </a:xfrm>
            <a:custGeom>
              <a:avLst/>
              <a:gdLst>
                <a:gd name="T0" fmla="*/ 78 w 121"/>
                <a:gd name="T1" fmla="*/ 149 h 153"/>
                <a:gd name="T2" fmla="*/ 78 w 121"/>
                <a:gd name="T3" fmla="*/ 149 h 153"/>
                <a:gd name="T4" fmla="*/ 47 w 121"/>
                <a:gd name="T5" fmla="*/ 145 h 153"/>
                <a:gd name="T6" fmla="*/ 18 w 121"/>
                <a:gd name="T7" fmla="*/ 145 h 153"/>
                <a:gd name="T8" fmla="*/ 18 w 121"/>
                <a:gd name="T9" fmla="*/ 145 h 153"/>
                <a:gd name="T10" fmla="*/ 9 w 121"/>
                <a:gd name="T11" fmla="*/ 129 h 153"/>
                <a:gd name="T12" fmla="*/ 3 w 121"/>
                <a:gd name="T13" fmla="*/ 109 h 153"/>
                <a:gd name="T14" fmla="*/ 3 w 121"/>
                <a:gd name="T15" fmla="*/ 109 h 153"/>
                <a:gd name="T16" fmla="*/ 0 w 121"/>
                <a:gd name="T17" fmla="*/ 89 h 153"/>
                <a:gd name="T18" fmla="*/ 0 w 121"/>
                <a:gd name="T19" fmla="*/ 73 h 153"/>
                <a:gd name="T20" fmla="*/ 3 w 121"/>
                <a:gd name="T21" fmla="*/ 57 h 153"/>
                <a:gd name="T22" fmla="*/ 6 w 121"/>
                <a:gd name="T23" fmla="*/ 40 h 153"/>
                <a:gd name="T24" fmla="*/ 12 w 121"/>
                <a:gd name="T25" fmla="*/ 28 h 153"/>
                <a:gd name="T26" fmla="*/ 22 w 121"/>
                <a:gd name="T27" fmla="*/ 16 h 153"/>
                <a:gd name="T28" fmla="*/ 31 w 121"/>
                <a:gd name="T29" fmla="*/ 8 h 153"/>
                <a:gd name="T30" fmla="*/ 43 w 121"/>
                <a:gd name="T31" fmla="*/ 0 h 153"/>
                <a:gd name="T32" fmla="*/ 43 w 121"/>
                <a:gd name="T33" fmla="*/ 0 h 153"/>
                <a:gd name="T34" fmla="*/ 53 w 121"/>
                <a:gd name="T35" fmla="*/ 0 h 153"/>
                <a:gd name="T36" fmla="*/ 65 w 121"/>
                <a:gd name="T37" fmla="*/ 0 h 153"/>
                <a:gd name="T38" fmla="*/ 78 w 121"/>
                <a:gd name="T39" fmla="*/ 4 h 153"/>
                <a:gd name="T40" fmla="*/ 87 w 121"/>
                <a:gd name="T41" fmla="*/ 12 h 153"/>
                <a:gd name="T42" fmla="*/ 100 w 121"/>
                <a:gd name="T43" fmla="*/ 20 h 153"/>
                <a:gd name="T44" fmla="*/ 106 w 121"/>
                <a:gd name="T45" fmla="*/ 32 h 153"/>
                <a:gd name="T46" fmla="*/ 112 w 121"/>
                <a:gd name="T47" fmla="*/ 49 h 153"/>
                <a:gd name="T48" fmla="*/ 118 w 121"/>
                <a:gd name="T49" fmla="*/ 65 h 153"/>
                <a:gd name="T50" fmla="*/ 118 w 121"/>
                <a:gd name="T51" fmla="*/ 65 h 153"/>
                <a:gd name="T52" fmla="*/ 121 w 121"/>
                <a:gd name="T53" fmla="*/ 89 h 153"/>
                <a:gd name="T54" fmla="*/ 118 w 121"/>
                <a:gd name="T55" fmla="*/ 113 h 153"/>
                <a:gd name="T56" fmla="*/ 112 w 121"/>
                <a:gd name="T57" fmla="*/ 137 h 153"/>
                <a:gd name="T58" fmla="*/ 103 w 121"/>
                <a:gd name="T59" fmla="*/ 153 h 153"/>
                <a:gd name="T60" fmla="*/ 103 w 121"/>
                <a:gd name="T61" fmla="*/ 153 h 153"/>
                <a:gd name="T62" fmla="*/ 78 w 121"/>
                <a:gd name="T63" fmla="*/ 149 h 153"/>
                <a:gd name="T64" fmla="*/ 78 w 121"/>
                <a:gd name="T65" fmla="*/ 1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1" h="153">
                  <a:moveTo>
                    <a:pt x="78" y="149"/>
                  </a:moveTo>
                  <a:lnTo>
                    <a:pt x="78" y="149"/>
                  </a:lnTo>
                  <a:lnTo>
                    <a:pt x="47" y="145"/>
                  </a:lnTo>
                  <a:lnTo>
                    <a:pt x="18" y="145"/>
                  </a:lnTo>
                  <a:lnTo>
                    <a:pt x="18" y="145"/>
                  </a:lnTo>
                  <a:lnTo>
                    <a:pt x="9" y="129"/>
                  </a:lnTo>
                  <a:lnTo>
                    <a:pt x="3" y="109"/>
                  </a:lnTo>
                  <a:lnTo>
                    <a:pt x="3" y="109"/>
                  </a:lnTo>
                  <a:lnTo>
                    <a:pt x="0" y="89"/>
                  </a:lnTo>
                  <a:lnTo>
                    <a:pt x="0" y="73"/>
                  </a:lnTo>
                  <a:lnTo>
                    <a:pt x="3" y="57"/>
                  </a:lnTo>
                  <a:lnTo>
                    <a:pt x="6" y="40"/>
                  </a:lnTo>
                  <a:lnTo>
                    <a:pt x="12" y="28"/>
                  </a:lnTo>
                  <a:lnTo>
                    <a:pt x="22" y="16"/>
                  </a:lnTo>
                  <a:lnTo>
                    <a:pt x="31" y="8"/>
                  </a:lnTo>
                  <a:lnTo>
                    <a:pt x="43" y="0"/>
                  </a:lnTo>
                  <a:lnTo>
                    <a:pt x="43" y="0"/>
                  </a:lnTo>
                  <a:lnTo>
                    <a:pt x="53" y="0"/>
                  </a:lnTo>
                  <a:lnTo>
                    <a:pt x="65" y="0"/>
                  </a:lnTo>
                  <a:lnTo>
                    <a:pt x="78" y="4"/>
                  </a:lnTo>
                  <a:lnTo>
                    <a:pt x="87" y="12"/>
                  </a:lnTo>
                  <a:lnTo>
                    <a:pt x="100" y="20"/>
                  </a:lnTo>
                  <a:lnTo>
                    <a:pt x="106" y="32"/>
                  </a:lnTo>
                  <a:lnTo>
                    <a:pt x="112" y="49"/>
                  </a:lnTo>
                  <a:lnTo>
                    <a:pt x="118" y="65"/>
                  </a:lnTo>
                  <a:lnTo>
                    <a:pt x="118" y="65"/>
                  </a:lnTo>
                  <a:lnTo>
                    <a:pt x="121" y="89"/>
                  </a:lnTo>
                  <a:lnTo>
                    <a:pt x="118" y="113"/>
                  </a:lnTo>
                  <a:lnTo>
                    <a:pt x="112" y="137"/>
                  </a:lnTo>
                  <a:lnTo>
                    <a:pt x="103" y="153"/>
                  </a:lnTo>
                  <a:lnTo>
                    <a:pt x="103" y="153"/>
                  </a:lnTo>
                  <a:lnTo>
                    <a:pt x="78" y="149"/>
                  </a:lnTo>
                  <a:lnTo>
                    <a:pt x="78" y="1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33"/>
            <p:cNvSpPr>
              <a:spLocks/>
            </p:cNvSpPr>
            <p:nvPr/>
          </p:nvSpPr>
          <p:spPr bwMode="auto">
            <a:xfrm>
              <a:off x="7699087" y="3576740"/>
              <a:ext cx="165086" cy="332403"/>
            </a:xfrm>
            <a:custGeom>
              <a:avLst/>
              <a:gdLst>
                <a:gd name="T0" fmla="*/ 0 w 74"/>
                <a:gd name="T1" fmla="*/ 72 h 149"/>
                <a:gd name="T2" fmla="*/ 0 w 74"/>
                <a:gd name="T3" fmla="*/ 72 h 149"/>
                <a:gd name="T4" fmla="*/ 3 w 74"/>
                <a:gd name="T5" fmla="*/ 105 h 149"/>
                <a:gd name="T6" fmla="*/ 12 w 74"/>
                <a:gd name="T7" fmla="*/ 129 h 149"/>
                <a:gd name="T8" fmla="*/ 21 w 74"/>
                <a:gd name="T9" fmla="*/ 145 h 149"/>
                <a:gd name="T10" fmla="*/ 31 w 74"/>
                <a:gd name="T11" fmla="*/ 149 h 149"/>
                <a:gd name="T12" fmla="*/ 37 w 74"/>
                <a:gd name="T13" fmla="*/ 149 h 149"/>
                <a:gd name="T14" fmla="*/ 37 w 74"/>
                <a:gd name="T15" fmla="*/ 149 h 149"/>
                <a:gd name="T16" fmla="*/ 46 w 74"/>
                <a:gd name="T17" fmla="*/ 149 h 149"/>
                <a:gd name="T18" fmla="*/ 53 w 74"/>
                <a:gd name="T19" fmla="*/ 145 h 149"/>
                <a:gd name="T20" fmla="*/ 65 w 74"/>
                <a:gd name="T21" fmla="*/ 129 h 149"/>
                <a:gd name="T22" fmla="*/ 71 w 74"/>
                <a:gd name="T23" fmla="*/ 105 h 149"/>
                <a:gd name="T24" fmla="*/ 74 w 74"/>
                <a:gd name="T25" fmla="*/ 72 h 149"/>
                <a:gd name="T26" fmla="*/ 74 w 74"/>
                <a:gd name="T27" fmla="*/ 72 h 149"/>
                <a:gd name="T28" fmla="*/ 71 w 74"/>
                <a:gd name="T29" fmla="*/ 44 h 149"/>
                <a:gd name="T30" fmla="*/ 65 w 74"/>
                <a:gd name="T31" fmla="*/ 20 h 149"/>
                <a:gd name="T32" fmla="*/ 53 w 74"/>
                <a:gd name="T33" fmla="*/ 4 h 149"/>
                <a:gd name="T34" fmla="*/ 46 w 74"/>
                <a:gd name="T35" fmla="*/ 0 h 149"/>
                <a:gd name="T36" fmla="*/ 37 w 74"/>
                <a:gd name="T37" fmla="*/ 0 h 149"/>
                <a:gd name="T38" fmla="*/ 37 w 74"/>
                <a:gd name="T39" fmla="*/ 0 h 149"/>
                <a:gd name="T40" fmla="*/ 31 w 74"/>
                <a:gd name="T41" fmla="*/ 0 h 149"/>
                <a:gd name="T42" fmla="*/ 21 w 74"/>
                <a:gd name="T43" fmla="*/ 4 h 149"/>
                <a:gd name="T44" fmla="*/ 12 w 74"/>
                <a:gd name="T45" fmla="*/ 20 h 149"/>
                <a:gd name="T46" fmla="*/ 3 w 74"/>
                <a:gd name="T47" fmla="*/ 44 h 149"/>
                <a:gd name="T48" fmla="*/ 0 w 74"/>
                <a:gd name="T49" fmla="*/ 72 h 149"/>
                <a:gd name="T50" fmla="*/ 0 w 74"/>
                <a:gd name="T51"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149">
                  <a:moveTo>
                    <a:pt x="0" y="72"/>
                  </a:moveTo>
                  <a:lnTo>
                    <a:pt x="0" y="72"/>
                  </a:lnTo>
                  <a:lnTo>
                    <a:pt x="3" y="105"/>
                  </a:lnTo>
                  <a:lnTo>
                    <a:pt x="12" y="129"/>
                  </a:lnTo>
                  <a:lnTo>
                    <a:pt x="21" y="145"/>
                  </a:lnTo>
                  <a:lnTo>
                    <a:pt x="31" y="149"/>
                  </a:lnTo>
                  <a:lnTo>
                    <a:pt x="37" y="149"/>
                  </a:lnTo>
                  <a:lnTo>
                    <a:pt x="37" y="149"/>
                  </a:lnTo>
                  <a:lnTo>
                    <a:pt x="46" y="149"/>
                  </a:lnTo>
                  <a:lnTo>
                    <a:pt x="53" y="145"/>
                  </a:lnTo>
                  <a:lnTo>
                    <a:pt x="65" y="129"/>
                  </a:lnTo>
                  <a:lnTo>
                    <a:pt x="71" y="105"/>
                  </a:lnTo>
                  <a:lnTo>
                    <a:pt x="74" y="72"/>
                  </a:lnTo>
                  <a:lnTo>
                    <a:pt x="74" y="72"/>
                  </a:lnTo>
                  <a:lnTo>
                    <a:pt x="71" y="44"/>
                  </a:lnTo>
                  <a:lnTo>
                    <a:pt x="65" y="20"/>
                  </a:lnTo>
                  <a:lnTo>
                    <a:pt x="53" y="4"/>
                  </a:lnTo>
                  <a:lnTo>
                    <a:pt x="46" y="0"/>
                  </a:lnTo>
                  <a:lnTo>
                    <a:pt x="37" y="0"/>
                  </a:lnTo>
                  <a:lnTo>
                    <a:pt x="37" y="0"/>
                  </a:lnTo>
                  <a:lnTo>
                    <a:pt x="31" y="0"/>
                  </a:lnTo>
                  <a:lnTo>
                    <a:pt x="21" y="4"/>
                  </a:lnTo>
                  <a:lnTo>
                    <a:pt x="12" y="20"/>
                  </a:lnTo>
                  <a:lnTo>
                    <a:pt x="3" y="44"/>
                  </a:lnTo>
                  <a:lnTo>
                    <a:pt x="0" y="72"/>
                  </a:lnTo>
                  <a:lnTo>
                    <a:pt x="0" y="7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34"/>
            <p:cNvSpPr>
              <a:spLocks/>
            </p:cNvSpPr>
            <p:nvPr/>
          </p:nvSpPr>
          <p:spPr bwMode="auto">
            <a:xfrm>
              <a:off x="7197137" y="3431732"/>
              <a:ext cx="223089" cy="278861"/>
            </a:xfrm>
            <a:custGeom>
              <a:avLst/>
              <a:gdLst>
                <a:gd name="T0" fmla="*/ 65 w 100"/>
                <a:gd name="T1" fmla="*/ 121 h 125"/>
                <a:gd name="T2" fmla="*/ 65 w 100"/>
                <a:gd name="T3" fmla="*/ 121 h 125"/>
                <a:gd name="T4" fmla="*/ 37 w 100"/>
                <a:gd name="T5" fmla="*/ 121 h 125"/>
                <a:gd name="T6" fmla="*/ 15 w 100"/>
                <a:gd name="T7" fmla="*/ 121 h 125"/>
                <a:gd name="T8" fmla="*/ 15 w 100"/>
                <a:gd name="T9" fmla="*/ 121 h 125"/>
                <a:gd name="T10" fmla="*/ 6 w 100"/>
                <a:gd name="T11" fmla="*/ 105 h 125"/>
                <a:gd name="T12" fmla="*/ 0 w 100"/>
                <a:gd name="T13" fmla="*/ 89 h 125"/>
                <a:gd name="T14" fmla="*/ 0 w 100"/>
                <a:gd name="T15" fmla="*/ 89 h 125"/>
                <a:gd name="T16" fmla="*/ 0 w 100"/>
                <a:gd name="T17" fmla="*/ 73 h 125"/>
                <a:gd name="T18" fmla="*/ 0 w 100"/>
                <a:gd name="T19" fmla="*/ 61 h 125"/>
                <a:gd name="T20" fmla="*/ 0 w 100"/>
                <a:gd name="T21" fmla="*/ 44 h 125"/>
                <a:gd name="T22" fmla="*/ 3 w 100"/>
                <a:gd name="T23" fmla="*/ 32 h 125"/>
                <a:gd name="T24" fmla="*/ 9 w 100"/>
                <a:gd name="T25" fmla="*/ 24 h 125"/>
                <a:gd name="T26" fmla="*/ 15 w 100"/>
                <a:gd name="T27" fmla="*/ 12 h 125"/>
                <a:gd name="T28" fmla="*/ 25 w 100"/>
                <a:gd name="T29" fmla="*/ 4 h 125"/>
                <a:gd name="T30" fmla="*/ 34 w 100"/>
                <a:gd name="T31" fmla="*/ 0 h 125"/>
                <a:gd name="T32" fmla="*/ 34 w 100"/>
                <a:gd name="T33" fmla="*/ 0 h 125"/>
                <a:gd name="T34" fmla="*/ 44 w 100"/>
                <a:gd name="T35" fmla="*/ 0 h 125"/>
                <a:gd name="T36" fmla="*/ 53 w 100"/>
                <a:gd name="T37" fmla="*/ 0 h 125"/>
                <a:gd name="T38" fmla="*/ 62 w 100"/>
                <a:gd name="T39" fmla="*/ 4 h 125"/>
                <a:gd name="T40" fmla="*/ 72 w 100"/>
                <a:gd name="T41" fmla="*/ 8 h 125"/>
                <a:gd name="T42" fmla="*/ 81 w 100"/>
                <a:gd name="T43" fmla="*/ 16 h 125"/>
                <a:gd name="T44" fmla="*/ 87 w 100"/>
                <a:gd name="T45" fmla="*/ 28 h 125"/>
                <a:gd name="T46" fmla="*/ 93 w 100"/>
                <a:gd name="T47" fmla="*/ 40 h 125"/>
                <a:gd name="T48" fmla="*/ 97 w 100"/>
                <a:gd name="T49" fmla="*/ 53 h 125"/>
                <a:gd name="T50" fmla="*/ 97 w 100"/>
                <a:gd name="T51" fmla="*/ 53 h 125"/>
                <a:gd name="T52" fmla="*/ 100 w 100"/>
                <a:gd name="T53" fmla="*/ 73 h 125"/>
                <a:gd name="T54" fmla="*/ 97 w 100"/>
                <a:gd name="T55" fmla="*/ 93 h 125"/>
                <a:gd name="T56" fmla="*/ 93 w 100"/>
                <a:gd name="T57" fmla="*/ 113 h 125"/>
                <a:gd name="T58" fmla="*/ 84 w 100"/>
                <a:gd name="T59" fmla="*/ 125 h 125"/>
                <a:gd name="T60" fmla="*/ 84 w 100"/>
                <a:gd name="T61" fmla="*/ 125 h 125"/>
                <a:gd name="T62" fmla="*/ 65 w 100"/>
                <a:gd name="T63" fmla="*/ 121 h 125"/>
                <a:gd name="T64" fmla="*/ 65 w 100"/>
                <a:gd name="T65" fmla="*/ 12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0" h="125">
                  <a:moveTo>
                    <a:pt x="65" y="121"/>
                  </a:moveTo>
                  <a:lnTo>
                    <a:pt x="65" y="121"/>
                  </a:lnTo>
                  <a:lnTo>
                    <a:pt x="37" y="121"/>
                  </a:lnTo>
                  <a:lnTo>
                    <a:pt x="15" y="121"/>
                  </a:lnTo>
                  <a:lnTo>
                    <a:pt x="15" y="121"/>
                  </a:lnTo>
                  <a:lnTo>
                    <a:pt x="6" y="105"/>
                  </a:lnTo>
                  <a:lnTo>
                    <a:pt x="0" y="89"/>
                  </a:lnTo>
                  <a:lnTo>
                    <a:pt x="0" y="89"/>
                  </a:lnTo>
                  <a:lnTo>
                    <a:pt x="0" y="73"/>
                  </a:lnTo>
                  <a:lnTo>
                    <a:pt x="0" y="61"/>
                  </a:lnTo>
                  <a:lnTo>
                    <a:pt x="0" y="44"/>
                  </a:lnTo>
                  <a:lnTo>
                    <a:pt x="3" y="32"/>
                  </a:lnTo>
                  <a:lnTo>
                    <a:pt x="9" y="24"/>
                  </a:lnTo>
                  <a:lnTo>
                    <a:pt x="15" y="12"/>
                  </a:lnTo>
                  <a:lnTo>
                    <a:pt x="25" y="4"/>
                  </a:lnTo>
                  <a:lnTo>
                    <a:pt x="34" y="0"/>
                  </a:lnTo>
                  <a:lnTo>
                    <a:pt x="34" y="0"/>
                  </a:lnTo>
                  <a:lnTo>
                    <a:pt x="44" y="0"/>
                  </a:lnTo>
                  <a:lnTo>
                    <a:pt x="53" y="0"/>
                  </a:lnTo>
                  <a:lnTo>
                    <a:pt x="62" y="4"/>
                  </a:lnTo>
                  <a:lnTo>
                    <a:pt x="72" y="8"/>
                  </a:lnTo>
                  <a:lnTo>
                    <a:pt x="81" y="16"/>
                  </a:lnTo>
                  <a:lnTo>
                    <a:pt x="87" y="28"/>
                  </a:lnTo>
                  <a:lnTo>
                    <a:pt x="93" y="40"/>
                  </a:lnTo>
                  <a:lnTo>
                    <a:pt x="97" y="53"/>
                  </a:lnTo>
                  <a:lnTo>
                    <a:pt x="97" y="53"/>
                  </a:lnTo>
                  <a:lnTo>
                    <a:pt x="100" y="73"/>
                  </a:lnTo>
                  <a:lnTo>
                    <a:pt x="97" y="93"/>
                  </a:lnTo>
                  <a:lnTo>
                    <a:pt x="93" y="113"/>
                  </a:lnTo>
                  <a:lnTo>
                    <a:pt x="84" y="125"/>
                  </a:lnTo>
                  <a:lnTo>
                    <a:pt x="84" y="125"/>
                  </a:lnTo>
                  <a:lnTo>
                    <a:pt x="65" y="121"/>
                  </a:lnTo>
                  <a:lnTo>
                    <a:pt x="65"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35"/>
            <p:cNvSpPr>
              <a:spLocks/>
            </p:cNvSpPr>
            <p:nvPr/>
          </p:nvSpPr>
          <p:spPr bwMode="auto">
            <a:xfrm>
              <a:off x="7183752" y="3541046"/>
              <a:ext cx="138315" cy="278861"/>
            </a:xfrm>
            <a:custGeom>
              <a:avLst/>
              <a:gdLst>
                <a:gd name="T0" fmla="*/ 0 w 62"/>
                <a:gd name="T1" fmla="*/ 60 h 125"/>
                <a:gd name="T2" fmla="*/ 0 w 62"/>
                <a:gd name="T3" fmla="*/ 60 h 125"/>
                <a:gd name="T4" fmla="*/ 3 w 62"/>
                <a:gd name="T5" fmla="*/ 88 h 125"/>
                <a:gd name="T6" fmla="*/ 9 w 62"/>
                <a:gd name="T7" fmla="*/ 104 h 125"/>
                <a:gd name="T8" fmla="*/ 18 w 62"/>
                <a:gd name="T9" fmla="*/ 121 h 125"/>
                <a:gd name="T10" fmla="*/ 25 w 62"/>
                <a:gd name="T11" fmla="*/ 125 h 125"/>
                <a:gd name="T12" fmla="*/ 31 w 62"/>
                <a:gd name="T13" fmla="*/ 125 h 125"/>
                <a:gd name="T14" fmla="*/ 31 w 62"/>
                <a:gd name="T15" fmla="*/ 125 h 125"/>
                <a:gd name="T16" fmla="*/ 37 w 62"/>
                <a:gd name="T17" fmla="*/ 125 h 125"/>
                <a:gd name="T18" fmla="*/ 43 w 62"/>
                <a:gd name="T19" fmla="*/ 121 h 125"/>
                <a:gd name="T20" fmla="*/ 53 w 62"/>
                <a:gd name="T21" fmla="*/ 104 h 125"/>
                <a:gd name="T22" fmla="*/ 59 w 62"/>
                <a:gd name="T23" fmla="*/ 88 h 125"/>
                <a:gd name="T24" fmla="*/ 62 w 62"/>
                <a:gd name="T25" fmla="*/ 60 h 125"/>
                <a:gd name="T26" fmla="*/ 62 w 62"/>
                <a:gd name="T27" fmla="*/ 60 h 125"/>
                <a:gd name="T28" fmla="*/ 59 w 62"/>
                <a:gd name="T29" fmla="*/ 36 h 125"/>
                <a:gd name="T30" fmla="*/ 53 w 62"/>
                <a:gd name="T31" fmla="*/ 20 h 125"/>
                <a:gd name="T32" fmla="*/ 43 w 62"/>
                <a:gd name="T33" fmla="*/ 4 h 125"/>
                <a:gd name="T34" fmla="*/ 37 w 62"/>
                <a:gd name="T35" fmla="*/ 0 h 125"/>
                <a:gd name="T36" fmla="*/ 31 w 62"/>
                <a:gd name="T37" fmla="*/ 0 h 125"/>
                <a:gd name="T38" fmla="*/ 31 w 62"/>
                <a:gd name="T39" fmla="*/ 0 h 125"/>
                <a:gd name="T40" fmla="*/ 25 w 62"/>
                <a:gd name="T41" fmla="*/ 0 h 125"/>
                <a:gd name="T42" fmla="*/ 18 w 62"/>
                <a:gd name="T43" fmla="*/ 4 h 125"/>
                <a:gd name="T44" fmla="*/ 9 w 62"/>
                <a:gd name="T45" fmla="*/ 20 h 125"/>
                <a:gd name="T46" fmla="*/ 3 w 62"/>
                <a:gd name="T47" fmla="*/ 36 h 125"/>
                <a:gd name="T48" fmla="*/ 0 w 62"/>
                <a:gd name="T49" fmla="*/ 60 h 125"/>
                <a:gd name="T50" fmla="*/ 0 w 62"/>
                <a:gd name="T51" fmla="*/ 6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125">
                  <a:moveTo>
                    <a:pt x="0" y="60"/>
                  </a:moveTo>
                  <a:lnTo>
                    <a:pt x="0" y="60"/>
                  </a:lnTo>
                  <a:lnTo>
                    <a:pt x="3" y="88"/>
                  </a:lnTo>
                  <a:lnTo>
                    <a:pt x="9" y="104"/>
                  </a:lnTo>
                  <a:lnTo>
                    <a:pt x="18" y="121"/>
                  </a:lnTo>
                  <a:lnTo>
                    <a:pt x="25" y="125"/>
                  </a:lnTo>
                  <a:lnTo>
                    <a:pt x="31" y="125"/>
                  </a:lnTo>
                  <a:lnTo>
                    <a:pt x="31" y="125"/>
                  </a:lnTo>
                  <a:lnTo>
                    <a:pt x="37" y="125"/>
                  </a:lnTo>
                  <a:lnTo>
                    <a:pt x="43" y="121"/>
                  </a:lnTo>
                  <a:lnTo>
                    <a:pt x="53" y="104"/>
                  </a:lnTo>
                  <a:lnTo>
                    <a:pt x="59" y="88"/>
                  </a:lnTo>
                  <a:lnTo>
                    <a:pt x="62" y="60"/>
                  </a:lnTo>
                  <a:lnTo>
                    <a:pt x="62" y="60"/>
                  </a:lnTo>
                  <a:lnTo>
                    <a:pt x="59" y="36"/>
                  </a:lnTo>
                  <a:lnTo>
                    <a:pt x="53" y="20"/>
                  </a:lnTo>
                  <a:lnTo>
                    <a:pt x="43" y="4"/>
                  </a:lnTo>
                  <a:lnTo>
                    <a:pt x="37" y="0"/>
                  </a:lnTo>
                  <a:lnTo>
                    <a:pt x="31" y="0"/>
                  </a:lnTo>
                  <a:lnTo>
                    <a:pt x="31" y="0"/>
                  </a:lnTo>
                  <a:lnTo>
                    <a:pt x="25" y="0"/>
                  </a:lnTo>
                  <a:lnTo>
                    <a:pt x="18" y="4"/>
                  </a:lnTo>
                  <a:lnTo>
                    <a:pt x="9" y="20"/>
                  </a:lnTo>
                  <a:lnTo>
                    <a:pt x="3" y="36"/>
                  </a:lnTo>
                  <a:lnTo>
                    <a:pt x="0" y="60"/>
                  </a:lnTo>
                  <a:lnTo>
                    <a:pt x="0" y="6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36"/>
            <p:cNvSpPr>
              <a:spLocks/>
            </p:cNvSpPr>
            <p:nvPr/>
          </p:nvSpPr>
          <p:spPr bwMode="auto">
            <a:xfrm>
              <a:off x="3929341" y="3251029"/>
              <a:ext cx="459563" cy="207473"/>
            </a:xfrm>
            <a:custGeom>
              <a:avLst/>
              <a:gdLst>
                <a:gd name="T0" fmla="*/ 0 w 206"/>
                <a:gd name="T1" fmla="*/ 25 h 93"/>
                <a:gd name="T2" fmla="*/ 206 w 206"/>
                <a:gd name="T3" fmla="*/ 93 h 93"/>
                <a:gd name="T4" fmla="*/ 206 w 206"/>
                <a:gd name="T5" fmla="*/ 93 h 93"/>
                <a:gd name="T6" fmla="*/ 194 w 206"/>
                <a:gd name="T7" fmla="*/ 69 h 93"/>
                <a:gd name="T8" fmla="*/ 178 w 206"/>
                <a:gd name="T9" fmla="*/ 49 h 93"/>
                <a:gd name="T10" fmla="*/ 156 w 206"/>
                <a:gd name="T11" fmla="*/ 29 h 93"/>
                <a:gd name="T12" fmla="*/ 140 w 206"/>
                <a:gd name="T13" fmla="*/ 17 h 93"/>
                <a:gd name="T14" fmla="*/ 125 w 206"/>
                <a:gd name="T15" fmla="*/ 8 h 93"/>
                <a:gd name="T16" fmla="*/ 109 w 206"/>
                <a:gd name="T17" fmla="*/ 4 h 93"/>
                <a:gd name="T18" fmla="*/ 91 w 206"/>
                <a:gd name="T19" fmla="*/ 0 h 93"/>
                <a:gd name="T20" fmla="*/ 69 w 206"/>
                <a:gd name="T21" fmla="*/ 0 h 93"/>
                <a:gd name="T22" fmla="*/ 47 w 206"/>
                <a:gd name="T23" fmla="*/ 4 h 93"/>
                <a:gd name="T24" fmla="*/ 25 w 206"/>
                <a:gd name="T25" fmla="*/ 12 h 93"/>
                <a:gd name="T26" fmla="*/ 0 w 206"/>
                <a:gd name="T27" fmla="*/ 25 h 93"/>
                <a:gd name="T28" fmla="*/ 0 w 206"/>
                <a:gd name="T29" fmla="*/ 2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93">
                  <a:moveTo>
                    <a:pt x="0" y="25"/>
                  </a:moveTo>
                  <a:lnTo>
                    <a:pt x="206" y="93"/>
                  </a:lnTo>
                  <a:lnTo>
                    <a:pt x="206" y="93"/>
                  </a:lnTo>
                  <a:lnTo>
                    <a:pt x="194" y="69"/>
                  </a:lnTo>
                  <a:lnTo>
                    <a:pt x="178" y="49"/>
                  </a:lnTo>
                  <a:lnTo>
                    <a:pt x="156" y="29"/>
                  </a:lnTo>
                  <a:lnTo>
                    <a:pt x="140" y="17"/>
                  </a:lnTo>
                  <a:lnTo>
                    <a:pt x="125" y="8"/>
                  </a:lnTo>
                  <a:lnTo>
                    <a:pt x="109" y="4"/>
                  </a:lnTo>
                  <a:lnTo>
                    <a:pt x="91" y="0"/>
                  </a:lnTo>
                  <a:lnTo>
                    <a:pt x="69" y="0"/>
                  </a:lnTo>
                  <a:lnTo>
                    <a:pt x="47" y="4"/>
                  </a:lnTo>
                  <a:lnTo>
                    <a:pt x="25" y="12"/>
                  </a:lnTo>
                  <a:lnTo>
                    <a:pt x="0" y="25"/>
                  </a:lnTo>
                  <a:lnTo>
                    <a:pt x="0" y="25"/>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37"/>
            <p:cNvSpPr>
              <a:spLocks/>
            </p:cNvSpPr>
            <p:nvPr/>
          </p:nvSpPr>
          <p:spPr bwMode="auto">
            <a:xfrm>
              <a:off x="4556219" y="3251031"/>
              <a:ext cx="256551" cy="278861"/>
            </a:xfrm>
            <a:custGeom>
              <a:avLst/>
              <a:gdLst>
                <a:gd name="T0" fmla="*/ 44 w 115"/>
                <a:gd name="T1" fmla="*/ 0 h 125"/>
                <a:gd name="T2" fmla="*/ 0 w 115"/>
                <a:gd name="T3" fmla="*/ 33 h 125"/>
                <a:gd name="T4" fmla="*/ 3 w 115"/>
                <a:gd name="T5" fmla="*/ 125 h 125"/>
                <a:gd name="T6" fmla="*/ 3 w 115"/>
                <a:gd name="T7" fmla="*/ 125 h 125"/>
                <a:gd name="T8" fmla="*/ 44 w 115"/>
                <a:gd name="T9" fmla="*/ 81 h 125"/>
                <a:gd name="T10" fmla="*/ 78 w 115"/>
                <a:gd name="T11" fmla="*/ 49 h 125"/>
                <a:gd name="T12" fmla="*/ 97 w 115"/>
                <a:gd name="T13" fmla="*/ 33 h 125"/>
                <a:gd name="T14" fmla="*/ 115 w 115"/>
                <a:gd name="T15" fmla="*/ 21 h 125"/>
                <a:gd name="T16" fmla="*/ 44 w 115"/>
                <a:gd name="T1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125">
                  <a:moveTo>
                    <a:pt x="44" y="0"/>
                  </a:moveTo>
                  <a:lnTo>
                    <a:pt x="0" y="33"/>
                  </a:lnTo>
                  <a:lnTo>
                    <a:pt x="3" y="125"/>
                  </a:lnTo>
                  <a:lnTo>
                    <a:pt x="3" y="125"/>
                  </a:lnTo>
                  <a:lnTo>
                    <a:pt x="44" y="81"/>
                  </a:lnTo>
                  <a:lnTo>
                    <a:pt x="78" y="49"/>
                  </a:lnTo>
                  <a:lnTo>
                    <a:pt x="97" y="33"/>
                  </a:lnTo>
                  <a:lnTo>
                    <a:pt x="115" y="21"/>
                  </a:lnTo>
                  <a:lnTo>
                    <a:pt x="44" y="0"/>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38"/>
            <p:cNvSpPr>
              <a:spLocks/>
            </p:cNvSpPr>
            <p:nvPr/>
          </p:nvSpPr>
          <p:spPr bwMode="auto">
            <a:xfrm>
              <a:off x="5002396" y="4620795"/>
              <a:ext cx="305632" cy="225320"/>
            </a:xfrm>
            <a:custGeom>
              <a:avLst/>
              <a:gdLst>
                <a:gd name="T0" fmla="*/ 137 w 137"/>
                <a:gd name="T1" fmla="*/ 48 h 101"/>
                <a:gd name="T2" fmla="*/ 137 w 137"/>
                <a:gd name="T3" fmla="*/ 48 h 101"/>
                <a:gd name="T4" fmla="*/ 137 w 137"/>
                <a:gd name="T5" fmla="*/ 60 h 101"/>
                <a:gd name="T6" fmla="*/ 131 w 137"/>
                <a:gd name="T7" fmla="*/ 68 h 101"/>
                <a:gd name="T8" fmla="*/ 124 w 137"/>
                <a:gd name="T9" fmla="*/ 77 h 101"/>
                <a:gd name="T10" fmla="*/ 118 w 137"/>
                <a:gd name="T11" fmla="*/ 85 h 101"/>
                <a:gd name="T12" fmla="*/ 96 w 137"/>
                <a:gd name="T13" fmla="*/ 97 h 101"/>
                <a:gd name="T14" fmla="*/ 68 w 137"/>
                <a:gd name="T15" fmla="*/ 101 h 101"/>
                <a:gd name="T16" fmla="*/ 68 w 137"/>
                <a:gd name="T17" fmla="*/ 101 h 101"/>
                <a:gd name="T18" fmla="*/ 40 w 137"/>
                <a:gd name="T19" fmla="*/ 97 h 101"/>
                <a:gd name="T20" fmla="*/ 18 w 137"/>
                <a:gd name="T21" fmla="*/ 85 h 101"/>
                <a:gd name="T22" fmla="*/ 12 w 137"/>
                <a:gd name="T23" fmla="*/ 77 h 101"/>
                <a:gd name="T24" fmla="*/ 6 w 137"/>
                <a:gd name="T25" fmla="*/ 68 h 101"/>
                <a:gd name="T26" fmla="*/ 0 w 137"/>
                <a:gd name="T27" fmla="*/ 60 h 101"/>
                <a:gd name="T28" fmla="*/ 0 w 137"/>
                <a:gd name="T29" fmla="*/ 48 h 101"/>
                <a:gd name="T30" fmla="*/ 0 w 137"/>
                <a:gd name="T31" fmla="*/ 48 h 101"/>
                <a:gd name="T32" fmla="*/ 0 w 137"/>
                <a:gd name="T33" fmla="*/ 40 h 101"/>
                <a:gd name="T34" fmla="*/ 6 w 137"/>
                <a:gd name="T35" fmla="*/ 32 h 101"/>
                <a:gd name="T36" fmla="*/ 12 w 137"/>
                <a:gd name="T37" fmla="*/ 24 h 101"/>
                <a:gd name="T38" fmla="*/ 18 w 137"/>
                <a:gd name="T39" fmla="*/ 16 h 101"/>
                <a:gd name="T40" fmla="*/ 40 w 137"/>
                <a:gd name="T41" fmla="*/ 4 h 101"/>
                <a:gd name="T42" fmla="*/ 68 w 137"/>
                <a:gd name="T43" fmla="*/ 0 h 101"/>
                <a:gd name="T44" fmla="*/ 68 w 137"/>
                <a:gd name="T45" fmla="*/ 0 h 101"/>
                <a:gd name="T46" fmla="*/ 96 w 137"/>
                <a:gd name="T47" fmla="*/ 4 h 101"/>
                <a:gd name="T48" fmla="*/ 118 w 137"/>
                <a:gd name="T49" fmla="*/ 16 h 101"/>
                <a:gd name="T50" fmla="*/ 124 w 137"/>
                <a:gd name="T51" fmla="*/ 24 h 101"/>
                <a:gd name="T52" fmla="*/ 131 w 137"/>
                <a:gd name="T53" fmla="*/ 32 h 101"/>
                <a:gd name="T54" fmla="*/ 137 w 137"/>
                <a:gd name="T55" fmla="*/ 40 h 101"/>
                <a:gd name="T56" fmla="*/ 137 w 137"/>
                <a:gd name="T57" fmla="*/ 48 h 101"/>
                <a:gd name="T58" fmla="*/ 137 w 137"/>
                <a:gd name="T59" fmla="*/ 4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01">
                  <a:moveTo>
                    <a:pt x="137" y="48"/>
                  </a:moveTo>
                  <a:lnTo>
                    <a:pt x="137" y="48"/>
                  </a:lnTo>
                  <a:lnTo>
                    <a:pt x="137" y="60"/>
                  </a:lnTo>
                  <a:lnTo>
                    <a:pt x="131" y="68"/>
                  </a:lnTo>
                  <a:lnTo>
                    <a:pt x="124" y="77"/>
                  </a:lnTo>
                  <a:lnTo>
                    <a:pt x="118" y="85"/>
                  </a:lnTo>
                  <a:lnTo>
                    <a:pt x="96" y="97"/>
                  </a:lnTo>
                  <a:lnTo>
                    <a:pt x="68" y="101"/>
                  </a:lnTo>
                  <a:lnTo>
                    <a:pt x="68" y="101"/>
                  </a:lnTo>
                  <a:lnTo>
                    <a:pt x="40" y="97"/>
                  </a:lnTo>
                  <a:lnTo>
                    <a:pt x="18" y="85"/>
                  </a:lnTo>
                  <a:lnTo>
                    <a:pt x="12" y="77"/>
                  </a:lnTo>
                  <a:lnTo>
                    <a:pt x="6" y="68"/>
                  </a:lnTo>
                  <a:lnTo>
                    <a:pt x="0" y="60"/>
                  </a:lnTo>
                  <a:lnTo>
                    <a:pt x="0" y="48"/>
                  </a:lnTo>
                  <a:lnTo>
                    <a:pt x="0" y="48"/>
                  </a:lnTo>
                  <a:lnTo>
                    <a:pt x="0" y="40"/>
                  </a:lnTo>
                  <a:lnTo>
                    <a:pt x="6" y="32"/>
                  </a:lnTo>
                  <a:lnTo>
                    <a:pt x="12" y="24"/>
                  </a:lnTo>
                  <a:lnTo>
                    <a:pt x="18" y="16"/>
                  </a:lnTo>
                  <a:lnTo>
                    <a:pt x="40" y="4"/>
                  </a:lnTo>
                  <a:lnTo>
                    <a:pt x="68" y="0"/>
                  </a:lnTo>
                  <a:lnTo>
                    <a:pt x="68" y="0"/>
                  </a:lnTo>
                  <a:lnTo>
                    <a:pt x="96" y="4"/>
                  </a:lnTo>
                  <a:lnTo>
                    <a:pt x="118" y="16"/>
                  </a:lnTo>
                  <a:lnTo>
                    <a:pt x="124" y="24"/>
                  </a:lnTo>
                  <a:lnTo>
                    <a:pt x="131" y="32"/>
                  </a:lnTo>
                  <a:lnTo>
                    <a:pt x="137" y="40"/>
                  </a:lnTo>
                  <a:lnTo>
                    <a:pt x="137" y="48"/>
                  </a:lnTo>
                  <a:lnTo>
                    <a:pt x="137" y="48"/>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39"/>
            <p:cNvSpPr>
              <a:spLocks/>
            </p:cNvSpPr>
            <p:nvPr/>
          </p:nvSpPr>
          <p:spPr bwMode="auto">
            <a:xfrm>
              <a:off x="6506012" y="4863963"/>
              <a:ext cx="332401" cy="243167"/>
            </a:xfrm>
            <a:custGeom>
              <a:avLst/>
              <a:gdLst>
                <a:gd name="T0" fmla="*/ 149 w 149"/>
                <a:gd name="T1" fmla="*/ 52 h 109"/>
                <a:gd name="T2" fmla="*/ 149 w 149"/>
                <a:gd name="T3" fmla="*/ 52 h 109"/>
                <a:gd name="T4" fmla="*/ 149 w 149"/>
                <a:gd name="T5" fmla="*/ 64 h 109"/>
                <a:gd name="T6" fmla="*/ 143 w 149"/>
                <a:gd name="T7" fmla="*/ 76 h 109"/>
                <a:gd name="T8" fmla="*/ 137 w 149"/>
                <a:gd name="T9" fmla="*/ 85 h 109"/>
                <a:gd name="T10" fmla="*/ 128 w 149"/>
                <a:gd name="T11" fmla="*/ 93 h 109"/>
                <a:gd name="T12" fmla="*/ 103 w 149"/>
                <a:gd name="T13" fmla="*/ 105 h 109"/>
                <a:gd name="T14" fmla="*/ 74 w 149"/>
                <a:gd name="T15" fmla="*/ 109 h 109"/>
                <a:gd name="T16" fmla="*/ 74 w 149"/>
                <a:gd name="T17" fmla="*/ 109 h 109"/>
                <a:gd name="T18" fmla="*/ 46 w 149"/>
                <a:gd name="T19" fmla="*/ 105 h 109"/>
                <a:gd name="T20" fmla="*/ 21 w 149"/>
                <a:gd name="T21" fmla="*/ 93 h 109"/>
                <a:gd name="T22" fmla="*/ 12 w 149"/>
                <a:gd name="T23" fmla="*/ 85 h 109"/>
                <a:gd name="T24" fmla="*/ 6 w 149"/>
                <a:gd name="T25" fmla="*/ 76 h 109"/>
                <a:gd name="T26" fmla="*/ 0 w 149"/>
                <a:gd name="T27" fmla="*/ 64 h 109"/>
                <a:gd name="T28" fmla="*/ 0 w 149"/>
                <a:gd name="T29" fmla="*/ 52 h 109"/>
                <a:gd name="T30" fmla="*/ 0 w 149"/>
                <a:gd name="T31" fmla="*/ 52 h 109"/>
                <a:gd name="T32" fmla="*/ 0 w 149"/>
                <a:gd name="T33" fmla="*/ 44 h 109"/>
                <a:gd name="T34" fmla="*/ 6 w 149"/>
                <a:gd name="T35" fmla="*/ 32 h 109"/>
                <a:gd name="T36" fmla="*/ 12 w 149"/>
                <a:gd name="T37" fmla="*/ 24 h 109"/>
                <a:gd name="T38" fmla="*/ 21 w 149"/>
                <a:gd name="T39" fmla="*/ 16 h 109"/>
                <a:gd name="T40" fmla="*/ 46 w 149"/>
                <a:gd name="T41" fmla="*/ 4 h 109"/>
                <a:gd name="T42" fmla="*/ 74 w 149"/>
                <a:gd name="T43" fmla="*/ 0 h 109"/>
                <a:gd name="T44" fmla="*/ 74 w 149"/>
                <a:gd name="T45" fmla="*/ 0 h 109"/>
                <a:gd name="T46" fmla="*/ 103 w 149"/>
                <a:gd name="T47" fmla="*/ 4 h 109"/>
                <a:gd name="T48" fmla="*/ 128 w 149"/>
                <a:gd name="T49" fmla="*/ 16 h 109"/>
                <a:gd name="T50" fmla="*/ 137 w 149"/>
                <a:gd name="T51" fmla="*/ 24 h 109"/>
                <a:gd name="T52" fmla="*/ 143 w 149"/>
                <a:gd name="T53" fmla="*/ 32 h 109"/>
                <a:gd name="T54" fmla="*/ 149 w 149"/>
                <a:gd name="T55" fmla="*/ 44 h 109"/>
                <a:gd name="T56" fmla="*/ 149 w 149"/>
                <a:gd name="T57" fmla="*/ 52 h 109"/>
                <a:gd name="T58" fmla="*/ 149 w 149"/>
                <a:gd name="T59" fmla="*/ 5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9" h="109">
                  <a:moveTo>
                    <a:pt x="149" y="52"/>
                  </a:moveTo>
                  <a:lnTo>
                    <a:pt x="149" y="52"/>
                  </a:lnTo>
                  <a:lnTo>
                    <a:pt x="149" y="64"/>
                  </a:lnTo>
                  <a:lnTo>
                    <a:pt x="143" y="76"/>
                  </a:lnTo>
                  <a:lnTo>
                    <a:pt x="137" y="85"/>
                  </a:lnTo>
                  <a:lnTo>
                    <a:pt x="128" y="93"/>
                  </a:lnTo>
                  <a:lnTo>
                    <a:pt x="103" y="105"/>
                  </a:lnTo>
                  <a:lnTo>
                    <a:pt x="74" y="109"/>
                  </a:lnTo>
                  <a:lnTo>
                    <a:pt x="74" y="109"/>
                  </a:lnTo>
                  <a:lnTo>
                    <a:pt x="46" y="105"/>
                  </a:lnTo>
                  <a:lnTo>
                    <a:pt x="21" y="93"/>
                  </a:lnTo>
                  <a:lnTo>
                    <a:pt x="12" y="85"/>
                  </a:lnTo>
                  <a:lnTo>
                    <a:pt x="6" y="76"/>
                  </a:lnTo>
                  <a:lnTo>
                    <a:pt x="0" y="64"/>
                  </a:lnTo>
                  <a:lnTo>
                    <a:pt x="0" y="52"/>
                  </a:lnTo>
                  <a:lnTo>
                    <a:pt x="0" y="52"/>
                  </a:lnTo>
                  <a:lnTo>
                    <a:pt x="0" y="44"/>
                  </a:lnTo>
                  <a:lnTo>
                    <a:pt x="6" y="32"/>
                  </a:lnTo>
                  <a:lnTo>
                    <a:pt x="12" y="24"/>
                  </a:lnTo>
                  <a:lnTo>
                    <a:pt x="21" y="16"/>
                  </a:lnTo>
                  <a:lnTo>
                    <a:pt x="46" y="4"/>
                  </a:lnTo>
                  <a:lnTo>
                    <a:pt x="74" y="0"/>
                  </a:lnTo>
                  <a:lnTo>
                    <a:pt x="74" y="0"/>
                  </a:lnTo>
                  <a:lnTo>
                    <a:pt x="103" y="4"/>
                  </a:lnTo>
                  <a:lnTo>
                    <a:pt x="128" y="16"/>
                  </a:lnTo>
                  <a:lnTo>
                    <a:pt x="137" y="24"/>
                  </a:lnTo>
                  <a:lnTo>
                    <a:pt x="143" y="32"/>
                  </a:lnTo>
                  <a:lnTo>
                    <a:pt x="149" y="44"/>
                  </a:lnTo>
                  <a:lnTo>
                    <a:pt x="149" y="52"/>
                  </a:lnTo>
                  <a:lnTo>
                    <a:pt x="149" y="52"/>
                  </a:lnTo>
                  <a:close/>
                </a:path>
              </a:pathLst>
            </a:custGeom>
            <a:solidFill>
              <a:schemeClr val="tx1">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5780985" y="5385993"/>
              <a:ext cx="229782" cy="783042"/>
            </a:xfrm>
            <a:custGeom>
              <a:avLst/>
              <a:gdLst>
                <a:gd name="T0" fmla="*/ 72 w 103"/>
                <a:gd name="T1" fmla="*/ 0 h 351"/>
                <a:gd name="T2" fmla="*/ 0 w 103"/>
                <a:gd name="T3" fmla="*/ 351 h 351"/>
                <a:gd name="T4" fmla="*/ 103 w 103"/>
                <a:gd name="T5" fmla="*/ 347 h 351"/>
                <a:gd name="T6" fmla="*/ 94 w 103"/>
                <a:gd name="T7" fmla="*/ 0 h 351"/>
                <a:gd name="T8" fmla="*/ 72 w 103"/>
                <a:gd name="T9" fmla="*/ 0 h 351"/>
              </a:gdLst>
              <a:ahLst/>
              <a:cxnLst>
                <a:cxn ang="0">
                  <a:pos x="T0" y="T1"/>
                </a:cxn>
                <a:cxn ang="0">
                  <a:pos x="T2" y="T3"/>
                </a:cxn>
                <a:cxn ang="0">
                  <a:pos x="T4" y="T5"/>
                </a:cxn>
                <a:cxn ang="0">
                  <a:pos x="T6" y="T7"/>
                </a:cxn>
                <a:cxn ang="0">
                  <a:pos x="T8" y="T9"/>
                </a:cxn>
              </a:cxnLst>
              <a:rect l="0" t="0" r="r" b="b"/>
              <a:pathLst>
                <a:path w="103" h="351">
                  <a:moveTo>
                    <a:pt x="72" y="0"/>
                  </a:moveTo>
                  <a:lnTo>
                    <a:pt x="0" y="351"/>
                  </a:lnTo>
                  <a:lnTo>
                    <a:pt x="103" y="347"/>
                  </a:lnTo>
                  <a:lnTo>
                    <a:pt x="94" y="0"/>
                  </a:lnTo>
                  <a:lnTo>
                    <a:pt x="72"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77743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Change</a:t>
            </a:r>
            <a:br>
              <a:rPr lang="en-US" dirty="0" smtClean="0"/>
            </a:b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Trying to convince another person to make a behavior </a:t>
            </a:r>
            <a:br>
              <a:rPr lang="en-US" dirty="0" smtClean="0"/>
            </a:br>
            <a:r>
              <a:rPr lang="en-US" dirty="0" smtClean="0"/>
              <a:t>change can actually cause the person to be </a:t>
            </a:r>
            <a:r>
              <a:rPr lang="en-US" b="1" dirty="0" smtClean="0">
                <a:solidFill>
                  <a:schemeClr val="accent1"/>
                </a:solidFill>
              </a:rPr>
              <a:t>less likely </a:t>
            </a:r>
            <a:br>
              <a:rPr lang="en-US" b="1" dirty="0" smtClean="0">
                <a:solidFill>
                  <a:schemeClr val="accent1"/>
                </a:solidFill>
              </a:rPr>
            </a:br>
            <a:r>
              <a:rPr lang="en-US" dirty="0" smtClean="0"/>
              <a:t>to make a change.</a:t>
            </a:r>
          </a:p>
          <a:p>
            <a:pPr marL="0" indent="0">
              <a:spcAft>
                <a:spcPts val="1800"/>
              </a:spcAft>
              <a:buNone/>
            </a:pPr>
            <a:r>
              <a:rPr lang="en-US" dirty="0" smtClean="0"/>
              <a:t>Even if you are successful in convincing someone to make </a:t>
            </a:r>
            <a:br>
              <a:rPr lang="en-US" dirty="0" smtClean="0"/>
            </a:br>
            <a:r>
              <a:rPr lang="en-US" dirty="0" smtClean="0"/>
              <a:t>a behavioral change, the change is not be likely to last.  </a:t>
            </a:r>
            <a:br>
              <a:rPr lang="en-US" dirty="0" smtClean="0"/>
            </a:br>
            <a:endParaRPr lang="en-US" dirty="0"/>
          </a:p>
        </p:txBody>
      </p:sp>
      <p:cxnSp>
        <p:nvCxnSpPr>
          <p:cNvPr id="6" name="Straight Connector 5"/>
          <p:cNvCxnSpPr/>
          <p:nvPr/>
        </p:nvCxnSpPr>
        <p:spPr>
          <a:xfrm>
            <a:off x="457200" y="311092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230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Resist the Righting Reflex Exercise</a:t>
            </a:r>
            <a:endParaRPr lang="en-US" dirty="0"/>
          </a:p>
        </p:txBody>
      </p:sp>
      <p:sp>
        <p:nvSpPr>
          <p:cNvPr id="5" name="Content Placeholder 4"/>
          <p:cNvSpPr>
            <a:spLocks noGrp="1"/>
          </p:cNvSpPr>
          <p:nvPr>
            <p:ph idx="1"/>
          </p:nvPr>
        </p:nvSpPr>
        <p:spPr/>
        <p:txBody>
          <a:bodyPr/>
          <a:lstStyle/>
          <a:p>
            <a:pPr marL="0" indent="0">
              <a:buNone/>
            </a:pPr>
            <a:r>
              <a:rPr lang="en-US" b="1" dirty="0" smtClean="0">
                <a:solidFill>
                  <a:schemeClr val="accent1"/>
                </a:solidFill>
              </a:rPr>
              <a:t>Speaker</a:t>
            </a:r>
          </a:p>
          <a:p>
            <a:pPr marL="0" indent="0">
              <a:spcBef>
                <a:spcPts val="600"/>
              </a:spcBef>
              <a:spcAft>
                <a:spcPts val="1800"/>
              </a:spcAft>
              <a:buNone/>
            </a:pPr>
            <a:r>
              <a:rPr lang="en-US" sz="2800" dirty="0" smtClean="0"/>
              <a:t>Share your thoughts and feelings about a behavioral change you have thought about making or a change you previously made but are having trouble maintaining </a:t>
            </a:r>
          </a:p>
          <a:p>
            <a:pPr marL="0" indent="0">
              <a:buNone/>
            </a:pPr>
            <a:r>
              <a:rPr lang="en-US" b="1" dirty="0" smtClean="0">
                <a:solidFill>
                  <a:schemeClr val="accent1"/>
                </a:solidFill>
              </a:rPr>
              <a:t>Listener </a:t>
            </a:r>
          </a:p>
          <a:p>
            <a:pPr>
              <a:spcBef>
                <a:spcPts val="400"/>
              </a:spcBef>
            </a:pPr>
            <a:r>
              <a:rPr lang="en-US" sz="2800" dirty="0" smtClean="0"/>
              <a:t>Ask open-ended questions</a:t>
            </a:r>
          </a:p>
          <a:p>
            <a:pPr>
              <a:spcBef>
                <a:spcPts val="400"/>
              </a:spcBef>
            </a:pPr>
            <a:r>
              <a:rPr lang="en-US" sz="2800" dirty="0" smtClean="0"/>
              <a:t>No closed-end questions </a:t>
            </a:r>
          </a:p>
          <a:p>
            <a:pPr>
              <a:spcBef>
                <a:spcPts val="400"/>
              </a:spcBef>
            </a:pPr>
            <a:r>
              <a:rPr lang="en-US" sz="2800" dirty="0" smtClean="0"/>
              <a:t>Neither agree nor disagree</a:t>
            </a:r>
          </a:p>
          <a:p>
            <a:pPr>
              <a:spcBef>
                <a:spcPts val="400"/>
              </a:spcBef>
            </a:pPr>
            <a:r>
              <a:rPr lang="en-US" sz="2800" dirty="0" smtClean="0"/>
              <a:t>Avoid sharing your opinions or experiences</a:t>
            </a:r>
            <a:endParaRPr lang="en-US" sz="2800" dirty="0"/>
          </a:p>
        </p:txBody>
      </p:sp>
      <p:sp>
        <p:nvSpPr>
          <p:cNvPr id="6" name="Text Placeholder 5"/>
          <p:cNvSpPr>
            <a:spLocks noGrp="1"/>
          </p:cNvSpPr>
          <p:nvPr>
            <p:ph type="body" sz="quarter" idx="10"/>
          </p:nvPr>
        </p:nvSpPr>
        <p:spPr/>
        <p:txBody>
          <a:bodyPr/>
          <a:lstStyle/>
          <a:p>
            <a:r>
              <a:rPr lang="en-US" dirty="0" smtClean="0"/>
              <a:t>Pair up and take turns as the speaker and the listener</a:t>
            </a:r>
            <a:endParaRPr lang="en-US" dirty="0"/>
          </a:p>
        </p:txBody>
      </p:sp>
      <p:cxnSp>
        <p:nvCxnSpPr>
          <p:cNvPr id="10" name="Straight Connector 9"/>
          <p:cNvCxnSpPr/>
          <p:nvPr/>
        </p:nvCxnSpPr>
        <p:spPr>
          <a:xfrm>
            <a:off x="457200" y="38538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0137896" y="380531"/>
            <a:ext cx="932180" cy="932180"/>
            <a:chOff x="7264400" y="782320"/>
            <a:chExt cx="932180" cy="932180"/>
          </a:xfrm>
        </p:grpSpPr>
        <p:sp>
          <p:nvSpPr>
            <p:cNvPr id="12" name="Oval 11"/>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3" name="Freeform 12"/>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527914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Did It Go?</a:t>
            </a:r>
          </a:p>
        </p:txBody>
      </p:sp>
      <p:sp>
        <p:nvSpPr>
          <p:cNvPr id="6" name="Content Placeholder 5"/>
          <p:cNvSpPr>
            <a:spLocks noGrp="1"/>
          </p:cNvSpPr>
          <p:nvPr>
            <p:ph idx="1"/>
          </p:nvPr>
        </p:nvSpPr>
        <p:spPr/>
        <p:txBody>
          <a:bodyPr/>
          <a:lstStyle/>
          <a:p>
            <a:pPr marL="233363" indent="-233363">
              <a:spcBef>
                <a:spcPts val="1000"/>
              </a:spcBef>
            </a:pPr>
            <a:r>
              <a:rPr lang="en-US" sz="2800" dirty="0"/>
              <a:t>What was it like to be the listener… did you want to interject your experiences or thoughts? </a:t>
            </a:r>
          </a:p>
          <a:p>
            <a:pPr marL="233363" indent="-233363">
              <a:spcBef>
                <a:spcPts val="1000"/>
              </a:spcBef>
            </a:pPr>
            <a:r>
              <a:rPr lang="en-US" sz="2800" dirty="0"/>
              <a:t>Were there times when you wanted to jump in and offer advice or </a:t>
            </a:r>
            <a:r>
              <a:rPr lang="en-US" sz="2800" dirty="0" smtClean="0"/>
              <a:t/>
            </a:r>
            <a:br>
              <a:rPr lang="en-US" sz="2800" dirty="0" smtClean="0"/>
            </a:br>
            <a:r>
              <a:rPr lang="en-US" sz="2800" dirty="0" smtClean="0"/>
              <a:t>“</a:t>
            </a:r>
            <a:r>
              <a:rPr lang="en-US" sz="2800" dirty="0"/>
              <a:t>fix it”?  </a:t>
            </a:r>
          </a:p>
          <a:p>
            <a:pPr marL="233363" indent="-233363">
              <a:spcBef>
                <a:spcPts val="1000"/>
              </a:spcBef>
            </a:pPr>
            <a:r>
              <a:rPr lang="en-US" sz="2800" dirty="0"/>
              <a:t>What was that like for you as the speaker… did you feel understood?   </a:t>
            </a:r>
          </a:p>
          <a:p>
            <a:pPr marL="233363" indent="-233363">
              <a:spcBef>
                <a:spcPts val="1000"/>
              </a:spcBef>
            </a:pPr>
            <a:r>
              <a:rPr lang="en-US" sz="2800" dirty="0"/>
              <a:t>How did it feel to have someone place all of their focus on you and your concerns for even 5 minutes?</a:t>
            </a:r>
          </a:p>
          <a:p>
            <a:pPr marL="233363" indent="-233363">
              <a:spcBef>
                <a:spcPts val="1000"/>
              </a:spcBef>
            </a:pPr>
            <a:r>
              <a:rPr lang="en-US" sz="2800" dirty="0"/>
              <a:t>What did you learn from this interaction about your own style?</a:t>
            </a:r>
          </a:p>
          <a:p>
            <a:pPr>
              <a:spcBef>
                <a:spcPts val="1000"/>
              </a:spcBef>
            </a:pPr>
            <a:endParaRPr lang="en-US" sz="2800" dirty="0"/>
          </a:p>
        </p:txBody>
      </p:sp>
    </p:spTree>
    <p:extLst>
      <p:ext uri="{BB962C8B-B14F-4D97-AF65-F5344CB8AC3E}">
        <p14:creationId xmlns:p14="http://schemas.microsoft.com/office/powerpoint/2010/main" val="35786469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Cultivate a Sense of Hope</a:t>
            </a:r>
            <a:endParaRPr lang="en-US" dirty="0"/>
          </a:p>
        </p:txBody>
      </p:sp>
      <p:sp>
        <p:nvSpPr>
          <p:cNvPr id="3" name="Content Placeholder 2"/>
          <p:cNvSpPr>
            <a:spLocks noGrp="1"/>
          </p:cNvSpPr>
          <p:nvPr>
            <p:ph idx="1"/>
          </p:nvPr>
        </p:nvSpPr>
        <p:spPr>
          <a:xfrm>
            <a:off x="469900" y="1881052"/>
            <a:ext cx="6007100" cy="4070486"/>
          </a:xfrm>
        </p:spPr>
        <p:txBody>
          <a:bodyPr/>
          <a:lstStyle/>
          <a:p>
            <a:pPr marL="0" indent="0">
              <a:buNone/>
            </a:pPr>
            <a:r>
              <a:rPr lang="en-US" dirty="0" smtClean="0"/>
              <a:t>Demonstrating a </a:t>
            </a:r>
            <a:r>
              <a:rPr lang="en-US" b="1" dirty="0" smtClean="0">
                <a:solidFill>
                  <a:schemeClr val="accent1"/>
                </a:solidFill>
              </a:rPr>
              <a:t>positive belief </a:t>
            </a:r>
            <a:r>
              <a:rPr lang="en-US" dirty="0" smtClean="0"/>
              <a:t>in your client has a positive impact on the client’s ability to accomplish their goals and action steps and sustain behavioral change. </a:t>
            </a:r>
          </a:p>
          <a:p>
            <a:pPr marL="0" indent="0">
              <a:buNone/>
            </a:pPr>
            <a:endParaRPr lang="en-US" dirty="0" smtClean="0"/>
          </a:p>
          <a:p>
            <a:pPr marL="0" indent="0">
              <a:buNone/>
            </a:pPr>
            <a:r>
              <a:rPr lang="en-US" b="1" dirty="0">
                <a:solidFill>
                  <a:schemeClr val="accent1"/>
                </a:solidFill>
              </a:rPr>
              <a:t>Hope</a:t>
            </a:r>
            <a:r>
              <a:rPr lang="en-US" dirty="0">
                <a:solidFill>
                  <a:schemeClr val="accent1"/>
                </a:solidFill>
              </a:rPr>
              <a:t> </a:t>
            </a:r>
            <a:r>
              <a:rPr lang="en-US" dirty="0"/>
              <a:t>is one of the greatest contributions you </a:t>
            </a:r>
            <a:r>
              <a:rPr lang="en-US" dirty="0" smtClean="0"/>
              <a:t>make </a:t>
            </a:r>
            <a:r>
              <a:rPr lang="en-US" dirty="0"/>
              <a:t>to your client as their Care Coordinator.</a:t>
            </a:r>
          </a:p>
          <a:p>
            <a:pPr marL="0" indent="0">
              <a:buNone/>
            </a:pPr>
            <a:endParaRPr lang="en-US" dirty="0" smtClean="0"/>
          </a:p>
          <a:p>
            <a:pPr marL="0" indent="0">
              <a:buNone/>
            </a:pPr>
            <a:endParaRPr lang="en-US" dirty="0" smtClean="0"/>
          </a:p>
          <a:p>
            <a:pPr marL="0" indent="0">
              <a:buNone/>
            </a:pPr>
            <a:endParaRPr lang="en-US" dirty="0"/>
          </a:p>
        </p:txBody>
      </p:sp>
      <p:sp>
        <p:nvSpPr>
          <p:cNvPr id="4" name="Rectangle 3"/>
          <p:cNvSpPr/>
          <p:nvPr/>
        </p:nvSpPr>
        <p:spPr>
          <a:xfrm>
            <a:off x="6934200" y="1689100"/>
            <a:ext cx="4572000" cy="4205309"/>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5" name="Group 4"/>
          <p:cNvGrpSpPr/>
          <p:nvPr/>
        </p:nvGrpSpPr>
        <p:grpSpPr>
          <a:xfrm>
            <a:off x="7249160" y="2246248"/>
            <a:ext cx="3799840" cy="3091012"/>
            <a:chOff x="4886960" y="2149354"/>
            <a:chExt cx="3799840" cy="3091012"/>
          </a:xfrm>
        </p:grpSpPr>
        <p:grpSp>
          <p:nvGrpSpPr>
            <p:cNvPr id="6" name="Group 5"/>
            <p:cNvGrpSpPr>
              <a:grpSpLocks noChangeAspect="1"/>
            </p:cNvGrpSpPr>
            <p:nvPr/>
          </p:nvGrpSpPr>
          <p:grpSpPr>
            <a:xfrm>
              <a:off x="4886960" y="3162530"/>
              <a:ext cx="3799840" cy="2077836"/>
              <a:chOff x="3895725" y="2586038"/>
              <a:chExt cx="706437" cy="266700"/>
            </a:xfrm>
            <a:solidFill>
              <a:schemeClr val="tx2"/>
            </a:solidFill>
          </p:grpSpPr>
          <p:sp>
            <p:nvSpPr>
              <p:cNvPr id="8" name="Rectangle 30"/>
              <p:cNvSpPr>
                <a:spLocks noChangeArrowheads="1"/>
              </p:cNvSpPr>
              <p:nvPr/>
            </p:nvSpPr>
            <p:spPr bwMode="auto">
              <a:xfrm>
                <a:off x="3895725" y="2761734"/>
                <a:ext cx="206375" cy="91004"/>
              </a:xfrm>
              <a:prstGeom prst="rect">
                <a:avLst/>
              </a:prstGeom>
              <a:solidFill>
                <a:srgbClr val="98BEB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Rectangle 31"/>
              <p:cNvSpPr>
                <a:spLocks noChangeArrowheads="1"/>
              </p:cNvSpPr>
              <p:nvPr/>
            </p:nvSpPr>
            <p:spPr bwMode="auto">
              <a:xfrm>
                <a:off x="4146550" y="2700338"/>
                <a:ext cx="206375" cy="152400"/>
              </a:xfrm>
              <a:prstGeom prst="rect">
                <a:avLst/>
              </a:prstGeom>
              <a:solidFill>
                <a:srgbClr val="639C9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Rectangle 32"/>
              <p:cNvSpPr>
                <a:spLocks noChangeArrowheads="1"/>
              </p:cNvSpPr>
              <p:nvPr/>
            </p:nvSpPr>
            <p:spPr bwMode="auto">
              <a:xfrm>
                <a:off x="4397375" y="2586038"/>
                <a:ext cx="204787" cy="266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7" name="Freeform 6"/>
            <p:cNvSpPr/>
            <p:nvPr/>
          </p:nvSpPr>
          <p:spPr>
            <a:xfrm>
              <a:off x="5017507" y="2149354"/>
              <a:ext cx="2226161" cy="2052094"/>
            </a:xfrm>
            <a:custGeom>
              <a:avLst/>
              <a:gdLst>
                <a:gd name="connsiteX0" fmla="*/ 2406802 w 6935396"/>
                <a:gd name="connsiteY0" fmla="*/ 1501673 h 6393102"/>
                <a:gd name="connsiteX1" fmla="*/ 5825885 w 6935396"/>
                <a:gd name="connsiteY1" fmla="*/ 1905840 h 6393102"/>
                <a:gd name="connsiteX2" fmla="*/ 6450829 w 6935396"/>
                <a:gd name="connsiteY2" fmla="*/ 1617542 h 6393102"/>
                <a:gd name="connsiteX3" fmla="*/ 6903913 w 6935396"/>
                <a:gd name="connsiteY3" fmla="*/ 1784561 h 6393102"/>
                <a:gd name="connsiteX4" fmla="*/ 6736894 w 6935396"/>
                <a:gd name="connsiteY4" fmla="*/ 2237645 h 6393102"/>
                <a:gd name="connsiteX5" fmla="*/ 6012200 w 6935396"/>
                <a:gd name="connsiteY5" fmla="*/ 2571958 h 6393102"/>
                <a:gd name="connsiteX6" fmla="*/ 5954547 w 6935396"/>
                <a:gd name="connsiteY6" fmla="*/ 2591818 h 6393102"/>
                <a:gd name="connsiteX7" fmla="*/ 5945523 w 6935396"/>
                <a:gd name="connsiteY7" fmla="*/ 2596718 h 6393102"/>
                <a:gd name="connsiteX8" fmla="*/ 5812614 w 6935396"/>
                <a:gd name="connsiteY8" fmla="*/ 2623550 h 6393102"/>
                <a:gd name="connsiteX9" fmla="*/ 4637200 w 6935396"/>
                <a:gd name="connsiteY9" fmla="*/ 2623550 h 6393102"/>
                <a:gd name="connsiteX10" fmla="*/ 4254644 w 6935396"/>
                <a:gd name="connsiteY10" fmla="*/ 3340426 h 6393102"/>
                <a:gd name="connsiteX11" fmla="*/ 4736780 w 6935396"/>
                <a:gd name="connsiteY11" fmla="*/ 3324317 h 6393102"/>
                <a:gd name="connsiteX12" fmla="*/ 4805788 w 6935396"/>
                <a:gd name="connsiteY12" fmla="*/ 3328953 h 6393102"/>
                <a:gd name="connsiteX13" fmla="*/ 4857946 w 6935396"/>
                <a:gd name="connsiteY13" fmla="*/ 3343252 h 6393102"/>
                <a:gd name="connsiteX14" fmla="*/ 4883349 w 6935396"/>
                <a:gd name="connsiteY14" fmla="*/ 3347531 h 6393102"/>
                <a:gd name="connsiteX15" fmla="*/ 4975140 w 6935396"/>
                <a:gd name="connsiteY15" fmla="*/ 3393573 h 6393102"/>
                <a:gd name="connsiteX16" fmla="*/ 6468886 w 6935396"/>
                <a:gd name="connsiteY16" fmla="*/ 4448672 h 6393102"/>
                <a:gd name="connsiteX17" fmla="*/ 6550784 w 6935396"/>
                <a:gd name="connsiteY17" fmla="*/ 4924564 h 6393102"/>
                <a:gd name="connsiteX18" fmla="*/ 6074894 w 6935396"/>
                <a:gd name="connsiteY18" fmla="*/ 5006463 h 6393102"/>
                <a:gd name="connsiteX19" fmla="*/ 4717885 w 6935396"/>
                <a:gd name="connsiteY19" fmla="*/ 4047947 h 6393102"/>
                <a:gd name="connsiteX20" fmla="*/ 4673282 w 6935396"/>
                <a:gd name="connsiteY20" fmla="*/ 4059613 h 6393102"/>
                <a:gd name="connsiteX21" fmla="*/ 3267719 w 6935396"/>
                <a:gd name="connsiteY21" fmla="*/ 4279762 h 6393102"/>
                <a:gd name="connsiteX22" fmla="*/ 2306644 w 6935396"/>
                <a:gd name="connsiteY22" fmla="*/ 5465820 h 6393102"/>
                <a:gd name="connsiteX23" fmla="*/ 2257930 w 6935396"/>
                <a:gd name="connsiteY23" fmla="*/ 5514918 h 6393102"/>
                <a:gd name="connsiteX24" fmla="*/ 2247686 w 6935396"/>
                <a:gd name="connsiteY24" fmla="*/ 5521760 h 6393102"/>
                <a:gd name="connsiteX25" fmla="*/ 2204763 w 6935396"/>
                <a:gd name="connsiteY25" fmla="*/ 5560423 h 6393102"/>
                <a:gd name="connsiteX26" fmla="*/ 2145183 w 6935396"/>
                <a:gd name="connsiteY26" fmla="*/ 5595547 h 6393102"/>
                <a:gd name="connsiteX27" fmla="*/ 484568 w 6935396"/>
                <a:gd name="connsiteY27" fmla="*/ 6361619 h 6393102"/>
                <a:gd name="connsiteX28" fmla="*/ 31483 w 6935396"/>
                <a:gd name="connsiteY28" fmla="*/ 6194600 h 6393102"/>
                <a:gd name="connsiteX29" fmla="*/ 198502 w 6935396"/>
                <a:gd name="connsiteY29" fmla="*/ 5741517 h 6393102"/>
                <a:gd name="connsiteX30" fmla="*/ 1766783 w 6935396"/>
                <a:gd name="connsiteY30" fmla="*/ 5018039 h 6393102"/>
                <a:gd name="connsiteX31" fmla="*/ 2582857 w 6935396"/>
                <a:gd name="connsiteY31" fmla="*/ 3488797 h 6393102"/>
                <a:gd name="connsiteX32" fmla="*/ 2584797 w 6935396"/>
                <a:gd name="connsiteY32" fmla="*/ 3486192 h 6393102"/>
                <a:gd name="connsiteX33" fmla="*/ 2584366 w 6935396"/>
                <a:gd name="connsiteY33" fmla="*/ 3485962 h 6393102"/>
                <a:gd name="connsiteX34" fmla="*/ 3144695 w 6935396"/>
                <a:gd name="connsiteY34" fmla="*/ 2435958 h 6393102"/>
                <a:gd name="connsiteX35" fmla="*/ 2413356 w 6935396"/>
                <a:gd name="connsiteY35" fmla="*/ 2210664 h 6393102"/>
                <a:gd name="connsiteX36" fmla="*/ 1408915 w 6935396"/>
                <a:gd name="connsiteY36" fmla="*/ 2674030 h 6393102"/>
                <a:gd name="connsiteX37" fmla="*/ 955830 w 6935396"/>
                <a:gd name="connsiteY37" fmla="*/ 2507011 h 6393102"/>
                <a:gd name="connsiteX38" fmla="*/ 1122850 w 6935396"/>
                <a:gd name="connsiteY38" fmla="*/ 2053928 h 6393102"/>
                <a:gd name="connsiteX39" fmla="*/ 2180697 w 6935396"/>
                <a:gd name="connsiteY39" fmla="*/ 1565924 h 6393102"/>
                <a:gd name="connsiteX40" fmla="*/ 2218844 w 6935396"/>
                <a:gd name="connsiteY40" fmla="*/ 1540816 h 6393102"/>
                <a:gd name="connsiteX41" fmla="*/ 2344112 w 6935396"/>
                <a:gd name="connsiteY41" fmla="*/ 1502835 h 6393102"/>
                <a:gd name="connsiteX42" fmla="*/ 2372840 w 6935396"/>
                <a:gd name="connsiteY42" fmla="*/ 1502773 h 6393102"/>
                <a:gd name="connsiteX43" fmla="*/ 4827997 w 6935396"/>
                <a:gd name="connsiteY43" fmla="*/ 0 h 6393102"/>
                <a:gd name="connsiteX44" fmla="*/ 5673817 w 6935396"/>
                <a:gd name="connsiteY44" fmla="*/ 845820 h 6393102"/>
                <a:gd name="connsiteX45" fmla="*/ 4827997 w 6935396"/>
                <a:gd name="connsiteY45" fmla="*/ 1691640 h 6393102"/>
                <a:gd name="connsiteX46" fmla="*/ 3982177 w 6935396"/>
                <a:gd name="connsiteY46" fmla="*/ 845820 h 6393102"/>
                <a:gd name="connsiteX47" fmla="*/ 4827997 w 6935396"/>
                <a:gd name="connsiteY47" fmla="*/ 0 h 639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935396" h="6393102">
                  <a:moveTo>
                    <a:pt x="2406802" y="1501673"/>
                  </a:moveTo>
                  <a:lnTo>
                    <a:pt x="5825885" y="1905840"/>
                  </a:lnTo>
                  <a:lnTo>
                    <a:pt x="6450829" y="1617542"/>
                  </a:lnTo>
                  <a:cubicBezTo>
                    <a:pt x="6622065" y="1538548"/>
                    <a:pt x="6824918" y="1613325"/>
                    <a:pt x="6903913" y="1784561"/>
                  </a:cubicBezTo>
                  <a:cubicBezTo>
                    <a:pt x="6982907" y="1955798"/>
                    <a:pt x="6908130" y="2158650"/>
                    <a:pt x="6736894" y="2237645"/>
                  </a:cubicBezTo>
                  <a:lnTo>
                    <a:pt x="6012200" y="2571958"/>
                  </a:lnTo>
                  <a:lnTo>
                    <a:pt x="5954547" y="2591818"/>
                  </a:lnTo>
                  <a:lnTo>
                    <a:pt x="5945523" y="2596718"/>
                  </a:lnTo>
                  <a:cubicBezTo>
                    <a:pt x="5904672" y="2613996"/>
                    <a:pt x="5859759" y="2623550"/>
                    <a:pt x="5812614" y="2623550"/>
                  </a:cubicBezTo>
                  <a:lnTo>
                    <a:pt x="4637200" y="2623550"/>
                  </a:lnTo>
                  <a:lnTo>
                    <a:pt x="4254644" y="3340426"/>
                  </a:lnTo>
                  <a:lnTo>
                    <a:pt x="4736780" y="3324317"/>
                  </a:lnTo>
                  <a:cubicBezTo>
                    <a:pt x="4760339" y="3323530"/>
                    <a:pt x="4783420" y="3325148"/>
                    <a:pt x="4805788" y="3328953"/>
                  </a:cubicBezTo>
                  <a:lnTo>
                    <a:pt x="4857946" y="3343252"/>
                  </a:lnTo>
                  <a:lnTo>
                    <a:pt x="4883349" y="3347531"/>
                  </a:lnTo>
                  <a:cubicBezTo>
                    <a:pt x="4915304" y="3357888"/>
                    <a:pt x="4946260" y="3373173"/>
                    <a:pt x="4975140" y="3393573"/>
                  </a:cubicBezTo>
                  <a:lnTo>
                    <a:pt x="6468886" y="4448672"/>
                  </a:lnTo>
                  <a:cubicBezTo>
                    <a:pt x="6622915" y="4557469"/>
                    <a:pt x="6659583" y="4770534"/>
                    <a:pt x="6550784" y="4924564"/>
                  </a:cubicBezTo>
                  <a:cubicBezTo>
                    <a:pt x="6441987" y="5078593"/>
                    <a:pt x="6228923" y="5115261"/>
                    <a:pt x="6074894" y="5006463"/>
                  </a:cubicBezTo>
                  <a:lnTo>
                    <a:pt x="4717885" y="4047947"/>
                  </a:lnTo>
                  <a:lnTo>
                    <a:pt x="4673282" y="4059613"/>
                  </a:lnTo>
                  <a:lnTo>
                    <a:pt x="3267719" y="4279762"/>
                  </a:lnTo>
                  <a:lnTo>
                    <a:pt x="2306644" y="5465820"/>
                  </a:lnTo>
                  <a:cubicBezTo>
                    <a:pt x="2291805" y="5484135"/>
                    <a:pt x="2275459" y="5500511"/>
                    <a:pt x="2257930" y="5514918"/>
                  </a:cubicBezTo>
                  <a:lnTo>
                    <a:pt x="2247686" y="5521760"/>
                  </a:lnTo>
                  <a:lnTo>
                    <a:pt x="2204763" y="5560423"/>
                  </a:lnTo>
                  <a:cubicBezTo>
                    <a:pt x="2186484" y="5573863"/>
                    <a:pt x="2166587" y="5585673"/>
                    <a:pt x="2145183" y="5595547"/>
                  </a:cubicBezTo>
                  <a:lnTo>
                    <a:pt x="484568" y="6361619"/>
                  </a:lnTo>
                  <a:cubicBezTo>
                    <a:pt x="313331" y="6440613"/>
                    <a:pt x="110478" y="6365837"/>
                    <a:pt x="31483" y="6194600"/>
                  </a:cubicBezTo>
                  <a:cubicBezTo>
                    <a:pt x="-47511" y="6023364"/>
                    <a:pt x="27266" y="5820511"/>
                    <a:pt x="198502" y="5741517"/>
                  </a:cubicBezTo>
                  <a:lnTo>
                    <a:pt x="1766783" y="5018039"/>
                  </a:lnTo>
                  <a:lnTo>
                    <a:pt x="2582857" y="3488797"/>
                  </a:lnTo>
                  <a:lnTo>
                    <a:pt x="2584797" y="3486192"/>
                  </a:lnTo>
                  <a:lnTo>
                    <a:pt x="2584366" y="3485962"/>
                  </a:lnTo>
                  <a:lnTo>
                    <a:pt x="3144695" y="2435958"/>
                  </a:lnTo>
                  <a:lnTo>
                    <a:pt x="2413356" y="2210664"/>
                  </a:lnTo>
                  <a:lnTo>
                    <a:pt x="1408915" y="2674030"/>
                  </a:lnTo>
                  <a:cubicBezTo>
                    <a:pt x="1237678" y="2753025"/>
                    <a:pt x="1034826" y="2678248"/>
                    <a:pt x="955830" y="2507011"/>
                  </a:cubicBezTo>
                  <a:cubicBezTo>
                    <a:pt x="876836" y="2335775"/>
                    <a:pt x="951613" y="2132923"/>
                    <a:pt x="1122850" y="2053928"/>
                  </a:cubicBezTo>
                  <a:lnTo>
                    <a:pt x="2180697" y="1565924"/>
                  </a:lnTo>
                  <a:lnTo>
                    <a:pt x="2218844" y="1540816"/>
                  </a:lnTo>
                  <a:cubicBezTo>
                    <a:pt x="2257466" y="1520385"/>
                    <a:pt x="2299986" y="1507322"/>
                    <a:pt x="2344112" y="1502835"/>
                  </a:cubicBezTo>
                  <a:lnTo>
                    <a:pt x="2372840" y="1502773"/>
                  </a:lnTo>
                  <a:close/>
                  <a:moveTo>
                    <a:pt x="4827997" y="0"/>
                  </a:moveTo>
                  <a:cubicBezTo>
                    <a:pt x="5295130" y="0"/>
                    <a:pt x="5673817" y="378687"/>
                    <a:pt x="5673817" y="845820"/>
                  </a:cubicBezTo>
                  <a:cubicBezTo>
                    <a:pt x="5673817" y="1312953"/>
                    <a:pt x="5295130" y="1691640"/>
                    <a:pt x="4827997" y="1691640"/>
                  </a:cubicBezTo>
                  <a:cubicBezTo>
                    <a:pt x="4360864" y="1691640"/>
                    <a:pt x="3982177" y="1312953"/>
                    <a:pt x="3982177" y="845820"/>
                  </a:cubicBezTo>
                  <a:cubicBezTo>
                    <a:pt x="3982177" y="378687"/>
                    <a:pt x="4360864" y="0"/>
                    <a:pt x="4827997" y="0"/>
                  </a:cubicBezTo>
                  <a:close/>
                </a:path>
              </a:pathLst>
            </a:custGeom>
            <a:solidFill>
              <a:schemeClr val="accent1"/>
            </a:solid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cxnSp>
        <p:nvCxnSpPr>
          <p:cNvPr id="17" name="Straight Connector 16"/>
          <p:cNvCxnSpPr/>
          <p:nvPr/>
        </p:nvCxnSpPr>
        <p:spPr>
          <a:xfrm>
            <a:off x="469900" y="4469792"/>
            <a:ext cx="5630446" cy="78"/>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47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May Become a Health Home Care Coordinator?</a:t>
            </a:r>
            <a:endParaRPr lang="en-US" dirty="0"/>
          </a:p>
        </p:txBody>
      </p:sp>
      <p:sp>
        <p:nvSpPr>
          <p:cNvPr id="3" name="Content Placeholder 2"/>
          <p:cNvSpPr>
            <a:spLocks noGrp="1"/>
          </p:cNvSpPr>
          <p:nvPr>
            <p:ph idx="1"/>
          </p:nvPr>
        </p:nvSpPr>
        <p:spPr/>
        <p:txBody>
          <a:bodyPr/>
          <a:lstStyle/>
          <a:p>
            <a:pPr marL="0" indent="0">
              <a:buNone/>
            </a:pPr>
            <a:endParaRPr lang="en-US" sz="2000" dirty="0" smtClean="0"/>
          </a:p>
          <a:p>
            <a:pPr marL="0" indent="0">
              <a:buNone/>
            </a:pPr>
            <a:r>
              <a:rPr lang="en-US" b="1" dirty="0" smtClean="0">
                <a:solidFill>
                  <a:schemeClr val="accent1"/>
                </a:solidFill>
              </a:rPr>
              <a:t>Care Coordinators may be employed by:</a:t>
            </a:r>
            <a:endParaRPr lang="en-US" sz="2800" dirty="0" smtClean="0"/>
          </a:p>
          <a:p>
            <a:pPr marL="685800" indent="-279400"/>
            <a:r>
              <a:rPr lang="en-US" sz="2800" dirty="0" smtClean="0"/>
              <a:t>Lead Entity or</a:t>
            </a:r>
          </a:p>
          <a:p>
            <a:pPr marL="685800" indent="-279400"/>
            <a:r>
              <a:rPr lang="en-US" sz="2800" dirty="0" smtClean="0"/>
              <a:t>Care Coordination Organization that has contracted with a Lead</a:t>
            </a:r>
          </a:p>
          <a:p>
            <a:pPr marL="0" indent="0">
              <a:buNone/>
            </a:pPr>
            <a:r>
              <a:rPr lang="en-US" b="1" dirty="0" smtClean="0">
                <a:solidFill>
                  <a:schemeClr val="accent1"/>
                </a:solidFill>
              </a:rPr>
              <a:t>Required education or licensure:</a:t>
            </a:r>
            <a:endParaRPr lang="en-US" sz="2800" dirty="0"/>
          </a:p>
          <a:p>
            <a:pPr marL="685800" indent="-279400"/>
            <a:r>
              <a:rPr lang="en-US" sz="2800" dirty="0" smtClean="0"/>
              <a:t>Registered nurse, licensed practical nurse, bachelor or master’s prepared social worker, licensed social worker, licensed mental health counselor, chemical dependency counselor, certified medical assistants with an Associate Degree, and Indian Health Services Certified Community Health Representative </a:t>
            </a:r>
            <a:endParaRPr lang="en-US" b="1" dirty="0" smtClean="0">
              <a:solidFill>
                <a:schemeClr val="accent1"/>
              </a:solidFill>
            </a:endParaRPr>
          </a:p>
          <a:p>
            <a:pPr marL="0" indent="0">
              <a:buNone/>
            </a:pPr>
            <a:r>
              <a:rPr lang="en-US" sz="2800" b="1" dirty="0">
                <a:solidFill>
                  <a:schemeClr val="accent1"/>
                </a:solidFill>
              </a:rPr>
              <a:t>	</a:t>
            </a:r>
            <a:endParaRPr lang="en-US" sz="28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463710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Day in Review</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Health Home fundamentals</a:t>
            </a:r>
          </a:p>
          <a:p>
            <a:pPr marL="0" indent="0">
              <a:spcAft>
                <a:spcPts val="1800"/>
              </a:spcAft>
              <a:buNone/>
            </a:pPr>
            <a:r>
              <a:rPr lang="en-US" dirty="0" smtClean="0"/>
              <a:t>Client outreach and engagement</a:t>
            </a:r>
          </a:p>
          <a:p>
            <a:pPr marL="0" indent="0">
              <a:spcAft>
                <a:spcPts val="1800"/>
              </a:spcAft>
              <a:buNone/>
            </a:pPr>
            <a:r>
              <a:rPr lang="en-US" dirty="0" smtClean="0"/>
              <a:t>PRISM</a:t>
            </a:r>
            <a:endParaRPr lang="en-US" dirty="0"/>
          </a:p>
          <a:p>
            <a:pPr marL="0" indent="0">
              <a:spcAft>
                <a:spcPts val="1800"/>
              </a:spcAft>
              <a:buNone/>
            </a:pPr>
            <a:r>
              <a:rPr lang="en-US" dirty="0"/>
              <a:t>The Patient Activation Measure</a:t>
            </a:r>
            <a:endParaRPr lang="en-US" dirty="0" smtClean="0"/>
          </a:p>
          <a:p>
            <a:pPr marL="0" indent="0">
              <a:spcAft>
                <a:spcPts val="1800"/>
              </a:spcAft>
              <a:buNone/>
            </a:pPr>
            <a:r>
              <a:rPr lang="en-US" dirty="0" smtClean="0"/>
              <a:t>Goal setting and action planning: moving toward the </a:t>
            </a:r>
            <a:br>
              <a:rPr lang="en-US" dirty="0" smtClean="0"/>
            </a:br>
            <a:r>
              <a:rPr lang="en-US" dirty="0" smtClean="0"/>
              <a:t>Health Action Plan</a:t>
            </a:r>
          </a:p>
          <a:p>
            <a:pPr marL="0" indent="0">
              <a:spcAft>
                <a:spcPts val="1800"/>
              </a:spcAft>
              <a:buNone/>
            </a:pPr>
            <a:endParaRPr lang="en-US" dirty="0"/>
          </a:p>
        </p:txBody>
      </p:sp>
      <p:cxnSp>
        <p:nvCxnSpPr>
          <p:cNvPr id="6" name="Straight Connector 5"/>
          <p:cNvCxnSpPr/>
          <p:nvPr/>
        </p:nvCxnSpPr>
        <p:spPr>
          <a:xfrm>
            <a:off x="457200" y="22282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05801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88774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7174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3873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fontScale="85000" lnSpcReduction="10000"/>
          </a:bodyPr>
          <a:lstStyle/>
          <a:p>
            <a:pPr marL="0" indent="0">
              <a:buNone/>
            </a:pPr>
            <a:r>
              <a:rPr lang="en-US" sz="3600" dirty="0" smtClean="0"/>
              <a:t>How is the role of a Care Coordinator different than those you have had in the past?</a:t>
            </a:r>
          </a:p>
          <a:p>
            <a:pPr marL="0" indent="0">
              <a:buNone/>
            </a:pPr>
            <a:r>
              <a:rPr lang="en-US" sz="3600" dirty="0" smtClean="0"/>
              <a:t>What benefits do you see for your clients who engage in the program?</a:t>
            </a:r>
          </a:p>
          <a:p>
            <a:pPr marL="0" indent="0">
              <a:buNone/>
            </a:pPr>
            <a:r>
              <a:rPr lang="en-US" sz="3600" dirty="0"/>
              <a:t>Do you have any questions about what we covered today?</a:t>
            </a:r>
          </a:p>
          <a:p>
            <a:pPr marL="0" indent="0">
              <a:buNone/>
            </a:pP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609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for Day Two</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676656" y="1330407"/>
            <a:ext cx="9820656" cy="1156762"/>
          </a:xfrm>
        </p:spPr>
        <p:txBody>
          <a:bodyPr>
            <a:normAutofit/>
          </a:bodyPr>
          <a:lstStyle/>
          <a:p>
            <a:pPr marL="0" indent="0">
              <a:buNone/>
            </a:pPr>
            <a:endParaRPr lang="en-US" sz="3600" dirty="0" smtClean="0"/>
          </a:p>
          <a:p>
            <a:pPr marL="0" indent="0">
              <a:buNone/>
            </a:pPr>
            <a:endParaRPr lang="en-US" sz="3600" dirty="0"/>
          </a:p>
        </p:txBody>
      </p:sp>
      <p:sp>
        <p:nvSpPr>
          <p:cNvPr id="3" name="TextBox 2"/>
          <p:cNvSpPr txBox="1"/>
          <p:nvPr/>
        </p:nvSpPr>
        <p:spPr>
          <a:xfrm>
            <a:off x="1721683" y="1330407"/>
            <a:ext cx="6280309" cy="6186309"/>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3200" dirty="0" smtClean="0"/>
              <a:t>Start time for training</a:t>
            </a:r>
          </a:p>
          <a:p>
            <a:pPr marL="285750" indent="-285750">
              <a:buClr>
                <a:schemeClr val="accent1"/>
              </a:buClr>
              <a:buFont typeface="Arial" panose="020B0604020202020204" pitchFamily="34" charset="0"/>
              <a:buChar char="•"/>
            </a:pPr>
            <a:r>
              <a:rPr lang="en-US" sz="3200" dirty="0" smtClean="0"/>
              <a:t>Location</a:t>
            </a:r>
          </a:p>
          <a:p>
            <a:pPr marL="285750" indent="-285750">
              <a:buClr>
                <a:schemeClr val="accent1"/>
              </a:buClr>
              <a:buFont typeface="Arial" panose="020B0604020202020204" pitchFamily="34" charset="0"/>
              <a:buChar char="•"/>
            </a:pPr>
            <a:r>
              <a:rPr lang="en-US" sz="3200" dirty="0" smtClean="0"/>
              <a:t>Topics to cover</a:t>
            </a:r>
            <a:endParaRPr lang="en-US" sz="3200" dirty="0"/>
          </a:p>
          <a:p>
            <a:pPr marL="742950" lvl="1" indent="-285750">
              <a:buClr>
                <a:schemeClr val="accent1"/>
              </a:buClr>
              <a:buFont typeface="Arial" panose="020B0604020202020204" pitchFamily="34" charset="0"/>
              <a:buChar char="•"/>
            </a:pPr>
            <a:r>
              <a:rPr lang="en-US" sz="3200" dirty="0" smtClean="0"/>
              <a:t>The Health Action Plan</a:t>
            </a:r>
            <a:endParaRPr lang="en-US" sz="3200" dirty="0"/>
          </a:p>
          <a:p>
            <a:pPr marL="742950" lvl="1" indent="-285750">
              <a:buClr>
                <a:schemeClr val="accent1"/>
              </a:buClr>
              <a:buFont typeface="Arial" panose="020B0604020202020204" pitchFamily="34" charset="0"/>
              <a:buChar char="•"/>
            </a:pPr>
            <a:r>
              <a:rPr lang="en-US" sz="3200" dirty="0" smtClean="0"/>
              <a:t>Comprehensive Care Transitions</a:t>
            </a:r>
            <a:endParaRPr lang="en-US" sz="3200" dirty="0"/>
          </a:p>
          <a:p>
            <a:pPr marL="742950" lvl="1" indent="-285750">
              <a:buClr>
                <a:schemeClr val="accent1"/>
              </a:buClr>
              <a:buFont typeface="Arial" panose="020B0604020202020204" pitchFamily="34" charset="0"/>
              <a:buChar char="•"/>
            </a:pPr>
            <a:r>
              <a:rPr lang="en-US" sz="3200" dirty="0" smtClean="0"/>
              <a:t>Documentation</a:t>
            </a:r>
          </a:p>
          <a:p>
            <a:pPr marL="742950" lvl="1" indent="-285750">
              <a:buClr>
                <a:schemeClr val="accent1"/>
              </a:buClr>
              <a:buFont typeface="Arial" panose="020B0604020202020204" pitchFamily="34" charset="0"/>
              <a:buChar char="•"/>
            </a:pPr>
            <a:r>
              <a:rPr lang="en-US" sz="3200" dirty="0" smtClean="0"/>
              <a:t>Quality Assurance</a:t>
            </a:r>
          </a:p>
          <a:p>
            <a:pPr marL="742950" lvl="1" indent="-285750">
              <a:buClr>
                <a:schemeClr val="accent1"/>
              </a:buClr>
              <a:buFont typeface="Arial" panose="020B0604020202020204" pitchFamily="34" charset="0"/>
              <a:buChar char="•"/>
            </a:pPr>
            <a:r>
              <a:rPr lang="en-US" sz="3200" dirty="0" smtClean="0"/>
              <a:t>Resources and websites</a:t>
            </a:r>
          </a:p>
          <a:p>
            <a:pPr marL="742950" lvl="1" indent="-285750">
              <a:buClr>
                <a:schemeClr val="accent1"/>
              </a:buClr>
              <a:buFont typeface="Arial" panose="020B0604020202020204" pitchFamily="34" charset="0"/>
              <a:buChar char="•"/>
            </a:pPr>
            <a:r>
              <a:rPr lang="en-US" sz="3200" dirty="0" smtClean="0"/>
              <a:t>Ongoing training requirements</a:t>
            </a:r>
          </a:p>
          <a:p>
            <a:pPr marL="1200150" lvl="2" indent="-285750">
              <a:buClr>
                <a:schemeClr val="accent1"/>
              </a:buClr>
              <a:buFont typeface="Arial" panose="020B0604020202020204" pitchFamily="34" charset="0"/>
              <a:buChar char="•"/>
            </a:pPr>
            <a:r>
              <a:rPr lang="en-US" sz="3200" dirty="0" smtClean="0"/>
              <a:t>Six required topics</a:t>
            </a:r>
          </a:p>
          <a:p>
            <a:pPr marL="742950" lvl="1" indent="-285750">
              <a:buClr>
                <a:schemeClr val="accent1"/>
              </a:buClr>
              <a:buFont typeface="Arial" panose="020B0604020202020204" pitchFamily="34" charset="0"/>
              <a:buChar char="•"/>
            </a:pPr>
            <a:endParaRPr lang="en-US" sz="3200" dirty="0" smtClean="0"/>
          </a:p>
          <a:p>
            <a:pPr lvl="1">
              <a:buClr>
                <a:schemeClr val="accent1"/>
              </a:buClr>
            </a:pPr>
            <a:endParaRPr lang="en-US" sz="3200" dirty="0"/>
          </a:p>
        </p:txBody>
      </p:sp>
    </p:spTree>
    <p:extLst>
      <p:ext uri="{BB962C8B-B14F-4D97-AF65-F5344CB8AC3E}">
        <p14:creationId xmlns:p14="http://schemas.microsoft.com/office/powerpoint/2010/main" val="2104036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to Day Two</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676656" y="1330407"/>
            <a:ext cx="9820656" cy="1156762"/>
          </a:xfrm>
        </p:spPr>
        <p:txBody>
          <a:bodyPr>
            <a:normAutofit/>
          </a:bodyPr>
          <a:lstStyle/>
          <a:p>
            <a:pPr marL="0" indent="0">
              <a:buNone/>
            </a:pPr>
            <a:r>
              <a:rPr lang="en-US" sz="3600" dirty="0"/>
              <a:t>Do you have any </a:t>
            </a:r>
            <a:r>
              <a:rPr lang="en-US" sz="3600" dirty="0" smtClean="0"/>
              <a:t>questions about what we covered on Day One?</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166" y="3016658"/>
            <a:ext cx="3207186" cy="2405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25874" y="3016658"/>
            <a:ext cx="6837064" cy="2831544"/>
          </a:xfrm>
          <a:prstGeom prst="rect">
            <a:avLst/>
          </a:prstGeom>
          <a:noFill/>
        </p:spPr>
        <p:txBody>
          <a:bodyPr wrap="none" rtlCol="0">
            <a:spAutoFit/>
          </a:bodyPr>
          <a:lstStyle/>
          <a:p>
            <a:pPr marL="285750" indent="-285750">
              <a:buClr>
                <a:schemeClr val="accent1"/>
              </a:buClr>
              <a:buFont typeface="Arial" panose="020B0604020202020204" pitchFamily="34" charset="0"/>
              <a:buChar char="•"/>
            </a:pPr>
            <a:r>
              <a:rPr lang="en-US" sz="3200" dirty="0"/>
              <a:t>HH Fundamentals</a:t>
            </a:r>
          </a:p>
          <a:p>
            <a:pPr marL="285750" indent="-285750">
              <a:buClr>
                <a:schemeClr val="accent1"/>
              </a:buClr>
              <a:buFont typeface="Arial" panose="020B0604020202020204" pitchFamily="34" charset="0"/>
              <a:buChar char="•"/>
            </a:pPr>
            <a:r>
              <a:rPr lang="en-US" sz="3200" dirty="0"/>
              <a:t>Outreach and engagement</a:t>
            </a:r>
          </a:p>
          <a:p>
            <a:pPr marL="285750" indent="-285750">
              <a:buClr>
                <a:schemeClr val="accent1"/>
              </a:buClr>
              <a:buFont typeface="Arial" panose="020B0604020202020204" pitchFamily="34" charset="0"/>
              <a:buChar char="•"/>
            </a:pPr>
            <a:r>
              <a:rPr lang="en-US" sz="3200" dirty="0"/>
              <a:t>PRISM</a:t>
            </a:r>
          </a:p>
          <a:p>
            <a:pPr marL="285750" indent="-285750">
              <a:buClr>
                <a:schemeClr val="accent1"/>
              </a:buClr>
              <a:buFont typeface="Arial" panose="020B0604020202020204" pitchFamily="34" charset="0"/>
              <a:buChar char="•"/>
            </a:pPr>
            <a:r>
              <a:rPr lang="en-US" sz="3200" dirty="0"/>
              <a:t>PAM</a:t>
            </a:r>
          </a:p>
          <a:p>
            <a:pPr marL="285750" indent="-285750">
              <a:buClr>
                <a:schemeClr val="accent1"/>
              </a:buClr>
              <a:buFont typeface="Arial" panose="020B0604020202020204" pitchFamily="34" charset="0"/>
              <a:buChar char="•"/>
            </a:pPr>
            <a:r>
              <a:rPr lang="en-US" sz="3200" dirty="0"/>
              <a:t>Moving toward health action planning</a:t>
            </a:r>
          </a:p>
          <a:p>
            <a:endParaRPr lang="en-US" dirty="0"/>
          </a:p>
        </p:txBody>
      </p:sp>
    </p:spTree>
    <p:extLst>
      <p:ext uri="{BB962C8B-B14F-4D97-AF65-F5344CB8AC3E}">
        <p14:creationId xmlns:p14="http://schemas.microsoft.com/office/powerpoint/2010/main" val="24472561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The Health </a:t>
            </a:r>
            <a:br>
              <a:rPr lang="en-US" dirty="0"/>
            </a:br>
            <a:r>
              <a:rPr lang="en-US" dirty="0"/>
              <a:t>Action Plan	 </a:t>
            </a:r>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grpSp>
        <p:nvGrpSpPr>
          <p:cNvPr id="7" name="Group 6"/>
          <p:cNvGrpSpPr/>
          <p:nvPr/>
        </p:nvGrpSpPr>
        <p:grpSpPr>
          <a:xfrm>
            <a:off x="4831151" y="1600200"/>
            <a:ext cx="6030524" cy="5272003"/>
            <a:chOff x="4094827" y="1721955"/>
            <a:chExt cx="4881705" cy="4267683"/>
          </a:xfrm>
        </p:grpSpPr>
        <p:sp>
          <p:nvSpPr>
            <p:cNvPr id="8" name="Rectangle 7"/>
            <p:cNvSpPr/>
            <p:nvPr/>
          </p:nvSpPr>
          <p:spPr>
            <a:xfrm>
              <a:off x="6345092" y="1721955"/>
              <a:ext cx="274320" cy="426768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entagon 8"/>
            <p:cNvSpPr/>
            <p:nvPr/>
          </p:nvSpPr>
          <p:spPr>
            <a:xfrm>
              <a:off x="6080932" y="1934351"/>
              <a:ext cx="1778000" cy="510903"/>
            </a:xfrm>
            <a:prstGeom prst="homePlate">
              <a:avLst/>
            </a:prstGeom>
            <a:solidFill>
              <a:srgbClr val="98B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endParaRPr lang="en-US" sz="2800" b="1" dirty="0"/>
            </a:p>
          </p:txBody>
        </p:sp>
        <p:sp>
          <p:nvSpPr>
            <p:cNvPr id="10" name="Pentagon 9"/>
            <p:cNvSpPr/>
            <p:nvPr/>
          </p:nvSpPr>
          <p:spPr>
            <a:xfrm flipH="1">
              <a:off x="5008879" y="2544612"/>
              <a:ext cx="1930744" cy="510903"/>
            </a:xfrm>
            <a:prstGeom prst="homePlate">
              <a:avLst/>
            </a:prstGeom>
            <a:solidFill>
              <a:srgbClr val="98B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endParaRPr lang="en-US" sz="2800" b="1" dirty="0"/>
            </a:p>
          </p:txBody>
        </p:sp>
        <p:sp>
          <p:nvSpPr>
            <p:cNvPr id="11" name="Pentagon 10"/>
            <p:cNvSpPr/>
            <p:nvPr/>
          </p:nvSpPr>
          <p:spPr>
            <a:xfrm>
              <a:off x="6080932" y="3154873"/>
              <a:ext cx="2895600" cy="510903"/>
            </a:xfrm>
            <a:prstGeom prst="homePlate">
              <a:avLst/>
            </a:prstGeom>
            <a:solidFill>
              <a:srgbClr val="98B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endParaRPr lang="en-US" sz="2800" b="1" dirty="0"/>
            </a:p>
          </p:txBody>
        </p:sp>
        <p:sp>
          <p:nvSpPr>
            <p:cNvPr id="12" name="Pentagon 11"/>
            <p:cNvSpPr/>
            <p:nvPr/>
          </p:nvSpPr>
          <p:spPr>
            <a:xfrm flipH="1">
              <a:off x="4094827" y="3765134"/>
              <a:ext cx="2844800" cy="510903"/>
            </a:xfrm>
            <a:prstGeom prst="homePlate">
              <a:avLst/>
            </a:prstGeom>
            <a:solidFill>
              <a:srgbClr val="98BEB8"/>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endParaRPr lang="en-US" sz="2800" b="1" dirty="0"/>
            </a:p>
          </p:txBody>
        </p:sp>
      </p:grpSp>
    </p:spTree>
    <p:extLst>
      <p:ext uri="{BB962C8B-B14F-4D97-AF65-F5344CB8AC3E}">
        <p14:creationId xmlns:p14="http://schemas.microsoft.com/office/powerpoint/2010/main" val="105570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Most People Desire Better Health and Quality of Life</a:t>
            </a:r>
            <a:endParaRPr lang="en-US" dirty="0"/>
          </a:p>
        </p:txBody>
      </p:sp>
      <p:sp>
        <p:nvSpPr>
          <p:cNvPr id="5" name="Content Placeholder 4"/>
          <p:cNvSpPr>
            <a:spLocks noGrp="1"/>
          </p:cNvSpPr>
          <p:nvPr>
            <p:ph idx="1"/>
          </p:nvPr>
        </p:nvSpPr>
        <p:spPr>
          <a:xfrm>
            <a:off x="469900" y="1990724"/>
            <a:ext cx="10512862" cy="3960813"/>
          </a:xfrm>
        </p:spPr>
        <p:txBody>
          <a:bodyPr/>
          <a:lstStyle/>
          <a:p>
            <a:pPr marL="0" indent="0">
              <a:spcAft>
                <a:spcPts val="1800"/>
              </a:spcAft>
              <a:buNone/>
            </a:pPr>
            <a:r>
              <a:rPr lang="en-US" dirty="0" smtClean="0"/>
              <a:t>Each client is in charge of  their own health </a:t>
            </a:r>
          </a:p>
          <a:p>
            <a:pPr marL="0" indent="0">
              <a:spcAft>
                <a:spcPts val="1800"/>
              </a:spcAft>
              <a:buNone/>
            </a:pPr>
            <a:r>
              <a:rPr lang="en-US" dirty="0" smtClean="0"/>
              <a:t>Their own Health Action Plan, and </a:t>
            </a:r>
          </a:p>
          <a:p>
            <a:pPr marL="0" indent="0">
              <a:spcAft>
                <a:spcPts val="1800"/>
              </a:spcAft>
              <a:buNone/>
            </a:pPr>
            <a:r>
              <a:rPr lang="en-US" dirty="0" smtClean="0"/>
              <a:t>Whether or not they make lifestyle changes</a:t>
            </a:r>
            <a:endParaRPr lang="en-US" dirty="0"/>
          </a:p>
        </p:txBody>
      </p:sp>
      <p:grpSp>
        <p:nvGrpSpPr>
          <p:cNvPr id="10" name="Group 9"/>
          <p:cNvGrpSpPr/>
          <p:nvPr/>
        </p:nvGrpSpPr>
        <p:grpSpPr>
          <a:xfrm>
            <a:off x="457200" y="2609279"/>
            <a:ext cx="10553700" cy="819721"/>
            <a:chOff x="457200" y="2609279"/>
            <a:chExt cx="10553700" cy="819721"/>
          </a:xfrm>
        </p:grpSpPr>
        <p:cxnSp>
          <p:nvCxnSpPr>
            <p:cNvPr id="8" name="Straight Connector 7"/>
            <p:cNvCxnSpPr/>
            <p:nvPr/>
          </p:nvCxnSpPr>
          <p:spPr>
            <a:xfrm>
              <a:off x="457200" y="260927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342900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900000">
            <a:off x="8268232" y="3860019"/>
            <a:ext cx="2617143" cy="2617143"/>
            <a:chOff x="5798048" y="2272942"/>
            <a:chExt cx="3016330" cy="3016330"/>
          </a:xfrm>
        </p:grpSpPr>
        <p:grpSp>
          <p:nvGrpSpPr>
            <p:cNvPr id="12" name="Group 11"/>
            <p:cNvGrpSpPr/>
            <p:nvPr/>
          </p:nvGrpSpPr>
          <p:grpSpPr>
            <a:xfrm>
              <a:off x="5798048" y="2272942"/>
              <a:ext cx="3016330" cy="3016330"/>
              <a:chOff x="6173968" y="2787651"/>
              <a:chExt cx="3016330" cy="3016330"/>
            </a:xfrm>
          </p:grpSpPr>
          <p:sp>
            <p:nvSpPr>
              <p:cNvPr id="15" name="Freeform 14"/>
              <p:cNvSpPr/>
              <p:nvPr/>
            </p:nvSpPr>
            <p:spPr>
              <a:xfrm flipH="1">
                <a:off x="6173968" y="2787651"/>
                <a:ext cx="3016330" cy="3016330"/>
              </a:xfrm>
              <a:custGeom>
                <a:avLst/>
                <a:gdLst>
                  <a:gd name="connsiteX0" fmla="*/ 2161330 w 3016330"/>
                  <a:gd name="connsiteY0" fmla="*/ 1584389 h 3016330"/>
                  <a:gd name="connsiteX1" fmla="*/ 2693267 w 3016330"/>
                  <a:gd name="connsiteY1" fmla="*/ 1745102 h 3016330"/>
                  <a:gd name="connsiteX2" fmla="*/ 2692253 w 3016330"/>
                  <a:gd name="connsiteY2" fmla="*/ 1751749 h 3016330"/>
                  <a:gd name="connsiteX3" fmla="*/ 1751749 w 3016330"/>
                  <a:gd name="connsiteY3" fmla="*/ 2692253 h 3016330"/>
                  <a:gd name="connsiteX4" fmla="*/ 1724376 w 3016330"/>
                  <a:gd name="connsiteY4" fmla="*/ 2696430 h 3016330"/>
                  <a:gd name="connsiteX5" fmla="*/ 1638373 w 3016330"/>
                  <a:gd name="connsiteY5" fmla="*/ 1933073 h 3016330"/>
                  <a:gd name="connsiteX6" fmla="*/ 1694006 w 3016330"/>
                  <a:gd name="connsiteY6" fmla="*/ 1922407 h 3016330"/>
                  <a:gd name="connsiteX7" fmla="*/ 2146925 w 3016330"/>
                  <a:gd name="connsiteY7" fmla="*/ 1601484 h 3016330"/>
                  <a:gd name="connsiteX8" fmla="*/ 866391 w 3016330"/>
                  <a:gd name="connsiteY8" fmla="*/ 1578036 h 3016330"/>
                  <a:gd name="connsiteX9" fmla="*/ 902223 w 3016330"/>
                  <a:gd name="connsiteY9" fmla="*/ 1618674 h 3016330"/>
                  <a:gd name="connsiteX10" fmla="*/ 1358337 w 3016330"/>
                  <a:gd name="connsiteY10" fmla="*/ 1928326 h 3016330"/>
                  <a:gd name="connsiteX11" fmla="*/ 1378155 w 3016330"/>
                  <a:gd name="connsiteY11" fmla="*/ 1931311 h 3016330"/>
                  <a:gd name="connsiteX12" fmla="*/ 1291954 w 3016330"/>
                  <a:gd name="connsiteY12" fmla="*/ 2696430 h 3016330"/>
                  <a:gd name="connsiteX13" fmla="*/ 1264582 w 3016330"/>
                  <a:gd name="connsiteY13" fmla="*/ 2692253 h 3016330"/>
                  <a:gd name="connsiteX14" fmla="*/ 324077 w 3016330"/>
                  <a:gd name="connsiteY14" fmla="*/ 1751749 h 3016330"/>
                  <a:gd name="connsiteX15" fmla="*/ 322638 w 3016330"/>
                  <a:gd name="connsiteY15" fmla="*/ 1742318 h 3016330"/>
                  <a:gd name="connsiteX16" fmla="*/ 1508165 w 3016330"/>
                  <a:gd name="connsiteY16" fmla="*/ 299522 h 3016330"/>
                  <a:gd name="connsiteX17" fmla="*/ 2692253 w 3016330"/>
                  <a:gd name="connsiteY17" fmla="*/ 1264581 h 3016330"/>
                  <a:gd name="connsiteX18" fmla="*/ 2696062 w 3016330"/>
                  <a:gd name="connsiteY18" fmla="*/ 1289539 h 3016330"/>
                  <a:gd name="connsiteX19" fmla="*/ 1970508 w 3016330"/>
                  <a:gd name="connsiteY19" fmla="*/ 1239378 h 3016330"/>
                  <a:gd name="connsiteX20" fmla="*/ 1915121 w 3016330"/>
                  <a:gd name="connsiteY20" fmla="*/ 1223383 h 3016330"/>
                  <a:gd name="connsiteX21" fmla="*/ 1562302 w 3016330"/>
                  <a:gd name="connsiteY21" fmla="*/ 1194905 h 3016330"/>
                  <a:gd name="connsiteX22" fmla="*/ 1516529 w 3016330"/>
                  <a:gd name="connsiteY22" fmla="*/ 1194203 h 3016330"/>
                  <a:gd name="connsiteX23" fmla="*/ 1516529 w 3016330"/>
                  <a:gd name="connsiteY23" fmla="*/ 1194198 h 3016330"/>
                  <a:gd name="connsiteX24" fmla="*/ 1516381 w 3016330"/>
                  <a:gd name="connsiteY24" fmla="*/ 1194200 h 3016330"/>
                  <a:gd name="connsiteX25" fmla="*/ 1516232 w 3016330"/>
                  <a:gd name="connsiteY25" fmla="*/ 1194198 h 3016330"/>
                  <a:gd name="connsiteX26" fmla="*/ 1516232 w 3016330"/>
                  <a:gd name="connsiteY26" fmla="*/ 1194203 h 3016330"/>
                  <a:gd name="connsiteX27" fmla="*/ 1470459 w 3016330"/>
                  <a:gd name="connsiteY27" fmla="*/ 1194905 h 3016330"/>
                  <a:gd name="connsiteX28" fmla="*/ 1117640 w 3016330"/>
                  <a:gd name="connsiteY28" fmla="*/ 1223383 h 3016330"/>
                  <a:gd name="connsiteX29" fmla="*/ 1070462 w 3016330"/>
                  <a:gd name="connsiteY29" fmla="*/ 1237007 h 3016330"/>
                  <a:gd name="connsiteX30" fmla="*/ 320371 w 3016330"/>
                  <a:gd name="connsiteY30" fmla="*/ 1288864 h 3016330"/>
                  <a:gd name="connsiteX31" fmla="*/ 324077 w 3016330"/>
                  <a:gd name="connsiteY31" fmla="*/ 1264581 h 3016330"/>
                  <a:gd name="connsiteX32" fmla="*/ 1508165 w 3016330"/>
                  <a:gd name="connsiteY32" fmla="*/ 299522 h 3016330"/>
                  <a:gd name="connsiteX33" fmla="*/ 1508165 w 3016330"/>
                  <a:gd name="connsiteY33" fmla="*/ 0 h 3016330"/>
                  <a:gd name="connsiteX34" fmla="*/ 0 w 3016330"/>
                  <a:gd name="connsiteY34" fmla="*/ 1508165 h 3016330"/>
                  <a:gd name="connsiteX35" fmla="*/ 1508165 w 3016330"/>
                  <a:gd name="connsiteY35" fmla="*/ 3016330 h 3016330"/>
                  <a:gd name="connsiteX36" fmla="*/ 3016330 w 3016330"/>
                  <a:gd name="connsiteY36" fmla="*/ 1508165 h 3016330"/>
                  <a:gd name="connsiteX37" fmla="*/ 1508165 w 3016330"/>
                  <a:gd name="connsiteY37" fmla="*/ 0 h 3016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016330" h="3016330">
                    <a:moveTo>
                      <a:pt x="2161330" y="1584389"/>
                    </a:moveTo>
                    <a:lnTo>
                      <a:pt x="2693267" y="1745102"/>
                    </a:lnTo>
                    <a:lnTo>
                      <a:pt x="2692253" y="1751749"/>
                    </a:lnTo>
                    <a:cubicBezTo>
                      <a:pt x="2595652" y="2223827"/>
                      <a:pt x="2223827" y="2595652"/>
                      <a:pt x="1751749" y="2692253"/>
                    </a:cubicBezTo>
                    <a:lnTo>
                      <a:pt x="1724376" y="2696430"/>
                    </a:lnTo>
                    <a:lnTo>
                      <a:pt x="1638373" y="1933073"/>
                    </a:lnTo>
                    <a:lnTo>
                      <a:pt x="1694006" y="1922407"/>
                    </a:lnTo>
                    <a:cubicBezTo>
                      <a:pt x="1834157" y="1875683"/>
                      <a:pt x="2036476" y="1720175"/>
                      <a:pt x="2146925" y="1601484"/>
                    </a:cubicBezTo>
                    <a:close/>
                    <a:moveTo>
                      <a:pt x="866391" y="1578036"/>
                    </a:moveTo>
                    <a:lnTo>
                      <a:pt x="902223" y="1618674"/>
                    </a:lnTo>
                    <a:cubicBezTo>
                      <a:pt x="1021072" y="1740542"/>
                      <a:pt x="1224457" y="1892292"/>
                      <a:pt x="1358337" y="1928326"/>
                    </a:cubicBezTo>
                    <a:lnTo>
                      <a:pt x="1378155" y="1931311"/>
                    </a:lnTo>
                    <a:lnTo>
                      <a:pt x="1291954" y="2696430"/>
                    </a:lnTo>
                    <a:lnTo>
                      <a:pt x="1264582" y="2692253"/>
                    </a:lnTo>
                    <a:cubicBezTo>
                      <a:pt x="792503" y="2595652"/>
                      <a:pt x="420679" y="2223827"/>
                      <a:pt x="324077" y="1751749"/>
                    </a:cubicBezTo>
                    <a:lnTo>
                      <a:pt x="322638" y="1742318"/>
                    </a:lnTo>
                    <a:close/>
                    <a:moveTo>
                      <a:pt x="1508165" y="299522"/>
                    </a:moveTo>
                    <a:cubicBezTo>
                      <a:pt x="2092241" y="299522"/>
                      <a:pt x="2579551" y="713823"/>
                      <a:pt x="2692253" y="1264581"/>
                    </a:cubicBezTo>
                    <a:lnTo>
                      <a:pt x="2696062" y="1289539"/>
                    </a:lnTo>
                    <a:lnTo>
                      <a:pt x="1970508" y="1239378"/>
                    </a:lnTo>
                    <a:lnTo>
                      <a:pt x="1915121" y="1223383"/>
                    </a:lnTo>
                    <a:cubicBezTo>
                      <a:pt x="1665641" y="1194690"/>
                      <a:pt x="1702029" y="1196706"/>
                      <a:pt x="1562302" y="1194905"/>
                    </a:cubicBezTo>
                    <a:lnTo>
                      <a:pt x="1516529" y="1194203"/>
                    </a:lnTo>
                    <a:lnTo>
                      <a:pt x="1516529" y="1194198"/>
                    </a:lnTo>
                    <a:lnTo>
                      <a:pt x="1516381" y="1194200"/>
                    </a:lnTo>
                    <a:lnTo>
                      <a:pt x="1516232" y="1194198"/>
                    </a:lnTo>
                    <a:lnTo>
                      <a:pt x="1516232" y="1194203"/>
                    </a:lnTo>
                    <a:lnTo>
                      <a:pt x="1470459" y="1194905"/>
                    </a:lnTo>
                    <a:cubicBezTo>
                      <a:pt x="1330732" y="1196706"/>
                      <a:pt x="1367120" y="1194690"/>
                      <a:pt x="1117640" y="1223383"/>
                    </a:cubicBezTo>
                    <a:lnTo>
                      <a:pt x="1070462" y="1237007"/>
                    </a:lnTo>
                    <a:lnTo>
                      <a:pt x="320371" y="1288864"/>
                    </a:lnTo>
                    <a:lnTo>
                      <a:pt x="324077" y="1264581"/>
                    </a:lnTo>
                    <a:cubicBezTo>
                      <a:pt x="436779" y="713823"/>
                      <a:pt x="924090" y="299522"/>
                      <a:pt x="1508165" y="299522"/>
                    </a:cubicBezTo>
                    <a:close/>
                    <a:moveTo>
                      <a:pt x="1508165" y="0"/>
                    </a:moveTo>
                    <a:cubicBezTo>
                      <a:pt x="675228" y="0"/>
                      <a:pt x="0" y="675228"/>
                      <a:pt x="0" y="1508165"/>
                    </a:cubicBezTo>
                    <a:cubicBezTo>
                      <a:pt x="0" y="2341102"/>
                      <a:pt x="675228" y="3016330"/>
                      <a:pt x="1508165" y="3016330"/>
                    </a:cubicBezTo>
                    <a:cubicBezTo>
                      <a:pt x="2341102" y="3016330"/>
                      <a:pt x="3016330" y="2341102"/>
                      <a:pt x="3016330" y="1508165"/>
                    </a:cubicBezTo>
                    <a:cubicBezTo>
                      <a:pt x="3016330" y="675228"/>
                      <a:pt x="2341102" y="0"/>
                      <a:pt x="1508165" y="0"/>
                    </a:cubicBezTo>
                    <a:close/>
                  </a:path>
                </a:pathLst>
              </a:custGeom>
              <a:solidFill>
                <a:srgbClr val="98B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7480998" y="4145863"/>
                <a:ext cx="402273" cy="4022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Freeform 12"/>
            <p:cNvSpPr/>
            <p:nvPr/>
          </p:nvSpPr>
          <p:spPr>
            <a:xfrm rot="19043762">
              <a:off x="6062553" y="2403591"/>
              <a:ext cx="918531" cy="792012"/>
            </a:xfrm>
            <a:custGeom>
              <a:avLst/>
              <a:gdLst>
                <a:gd name="connsiteX0" fmla="*/ 559569 w 1446951"/>
                <a:gd name="connsiteY0" fmla="*/ 0 h 1247648"/>
                <a:gd name="connsiteX1" fmla="*/ 736503 w 1446951"/>
                <a:gd name="connsiteY1" fmla="*/ 117280 h 1247648"/>
                <a:gd name="connsiteX2" fmla="*/ 742418 w 1446951"/>
                <a:gd name="connsiteY2" fmla="*/ 136334 h 1247648"/>
                <a:gd name="connsiteX3" fmla="*/ 748332 w 1446951"/>
                <a:gd name="connsiteY3" fmla="*/ 117280 h 1247648"/>
                <a:gd name="connsiteX4" fmla="*/ 925266 w 1446951"/>
                <a:gd name="connsiteY4" fmla="*/ 0 h 1247648"/>
                <a:gd name="connsiteX5" fmla="*/ 1102200 w 1446951"/>
                <a:gd name="connsiteY5" fmla="*/ 117280 h 1247648"/>
                <a:gd name="connsiteX6" fmla="*/ 1109695 w 1446951"/>
                <a:gd name="connsiteY6" fmla="*/ 154402 h 1247648"/>
                <a:gd name="connsiteX7" fmla="*/ 1119146 w 1446951"/>
                <a:gd name="connsiteY7" fmla="*/ 140385 h 1247648"/>
                <a:gd name="connsiteX8" fmla="*/ 1254927 w 1446951"/>
                <a:gd name="connsiteY8" fmla="*/ 84142 h 1247648"/>
                <a:gd name="connsiteX9" fmla="*/ 1446951 w 1446951"/>
                <a:gd name="connsiteY9" fmla="*/ 276166 h 1247648"/>
                <a:gd name="connsiteX10" fmla="*/ 1446951 w 1446951"/>
                <a:gd name="connsiteY10" fmla="*/ 844295 h 1247648"/>
                <a:gd name="connsiteX11" fmla="*/ 1254927 w 1446951"/>
                <a:gd name="connsiteY11" fmla="*/ 1036319 h 1247648"/>
                <a:gd name="connsiteX12" fmla="*/ 1119146 w 1446951"/>
                <a:gd name="connsiteY12" fmla="*/ 980077 h 1247648"/>
                <a:gd name="connsiteX13" fmla="*/ 1117290 w 1446951"/>
                <a:gd name="connsiteY13" fmla="*/ 977325 h 1247648"/>
                <a:gd name="connsiteX14" fmla="*/ 1117290 w 1446951"/>
                <a:gd name="connsiteY14" fmla="*/ 1055624 h 1247648"/>
                <a:gd name="connsiteX15" fmla="*/ 925266 w 1446951"/>
                <a:gd name="connsiteY15" fmla="*/ 1247648 h 1247648"/>
                <a:gd name="connsiteX16" fmla="*/ 748332 w 1446951"/>
                <a:gd name="connsiteY16" fmla="*/ 1130369 h 1247648"/>
                <a:gd name="connsiteX17" fmla="*/ 742418 w 1446951"/>
                <a:gd name="connsiteY17" fmla="*/ 1111315 h 1247648"/>
                <a:gd name="connsiteX18" fmla="*/ 736503 w 1446951"/>
                <a:gd name="connsiteY18" fmla="*/ 1130369 h 1247648"/>
                <a:gd name="connsiteX19" fmla="*/ 559569 w 1446951"/>
                <a:gd name="connsiteY19" fmla="*/ 1247648 h 1247648"/>
                <a:gd name="connsiteX20" fmla="*/ 367545 w 1446951"/>
                <a:gd name="connsiteY20" fmla="*/ 1055624 h 1247648"/>
                <a:gd name="connsiteX21" fmla="*/ 367545 w 1446951"/>
                <a:gd name="connsiteY21" fmla="*/ 921135 h 1247648"/>
                <a:gd name="connsiteX22" fmla="*/ 327806 w 1446951"/>
                <a:gd name="connsiteY22" fmla="*/ 980077 h 1247648"/>
                <a:gd name="connsiteX23" fmla="*/ 192024 w 1446951"/>
                <a:gd name="connsiteY23" fmla="*/ 1036319 h 1247648"/>
                <a:gd name="connsiteX24" fmla="*/ 0 w 1446951"/>
                <a:gd name="connsiteY24" fmla="*/ 844295 h 1247648"/>
                <a:gd name="connsiteX25" fmla="*/ 0 w 1446951"/>
                <a:gd name="connsiteY25" fmla="*/ 276166 h 1247648"/>
                <a:gd name="connsiteX26" fmla="*/ 192024 w 1446951"/>
                <a:gd name="connsiteY26" fmla="*/ 84142 h 1247648"/>
                <a:gd name="connsiteX27" fmla="*/ 327806 w 1446951"/>
                <a:gd name="connsiteY27" fmla="*/ 140385 h 1247648"/>
                <a:gd name="connsiteX28" fmla="*/ 367545 w 1446951"/>
                <a:gd name="connsiteY28" fmla="*/ 199326 h 1247648"/>
                <a:gd name="connsiteX29" fmla="*/ 367545 w 1446951"/>
                <a:gd name="connsiteY29" fmla="*/ 192024 h 1247648"/>
                <a:gd name="connsiteX30" fmla="*/ 559569 w 1446951"/>
                <a:gd name="connsiteY30" fmla="*/ 0 h 124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6951" h="1247648">
                  <a:moveTo>
                    <a:pt x="559569" y="0"/>
                  </a:moveTo>
                  <a:cubicBezTo>
                    <a:pt x="639108" y="0"/>
                    <a:pt x="707352" y="48359"/>
                    <a:pt x="736503" y="117280"/>
                  </a:cubicBezTo>
                  <a:lnTo>
                    <a:pt x="742418" y="136334"/>
                  </a:lnTo>
                  <a:lnTo>
                    <a:pt x="748332" y="117280"/>
                  </a:lnTo>
                  <a:cubicBezTo>
                    <a:pt x="777483" y="48359"/>
                    <a:pt x="845727" y="0"/>
                    <a:pt x="925266" y="0"/>
                  </a:cubicBezTo>
                  <a:cubicBezTo>
                    <a:pt x="1004805" y="0"/>
                    <a:pt x="1073049" y="48359"/>
                    <a:pt x="1102200" y="117280"/>
                  </a:cubicBezTo>
                  <a:lnTo>
                    <a:pt x="1109695" y="154402"/>
                  </a:lnTo>
                  <a:lnTo>
                    <a:pt x="1119146" y="140385"/>
                  </a:lnTo>
                  <a:cubicBezTo>
                    <a:pt x="1153895" y="105635"/>
                    <a:pt x="1201901" y="84142"/>
                    <a:pt x="1254927" y="84142"/>
                  </a:cubicBezTo>
                  <a:cubicBezTo>
                    <a:pt x="1360979" y="84142"/>
                    <a:pt x="1446951" y="170114"/>
                    <a:pt x="1446951" y="276166"/>
                  </a:cubicBezTo>
                  <a:lnTo>
                    <a:pt x="1446951" y="844295"/>
                  </a:lnTo>
                  <a:cubicBezTo>
                    <a:pt x="1446951" y="950347"/>
                    <a:pt x="1360979" y="1036319"/>
                    <a:pt x="1254927" y="1036319"/>
                  </a:cubicBezTo>
                  <a:cubicBezTo>
                    <a:pt x="1201901" y="1036319"/>
                    <a:pt x="1153895" y="1014826"/>
                    <a:pt x="1119146" y="980077"/>
                  </a:cubicBezTo>
                  <a:lnTo>
                    <a:pt x="1117290" y="977325"/>
                  </a:lnTo>
                  <a:lnTo>
                    <a:pt x="1117290" y="1055624"/>
                  </a:lnTo>
                  <a:cubicBezTo>
                    <a:pt x="1117290" y="1161676"/>
                    <a:pt x="1031318" y="1247648"/>
                    <a:pt x="925266" y="1247648"/>
                  </a:cubicBezTo>
                  <a:cubicBezTo>
                    <a:pt x="845727" y="1247648"/>
                    <a:pt x="777483" y="1199289"/>
                    <a:pt x="748332" y="1130369"/>
                  </a:cubicBezTo>
                  <a:lnTo>
                    <a:pt x="742418" y="1111315"/>
                  </a:lnTo>
                  <a:lnTo>
                    <a:pt x="736503" y="1130369"/>
                  </a:lnTo>
                  <a:cubicBezTo>
                    <a:pt x="707352" y="1199289"/>
                    <a:pt x="639108" y="1247648"/>
                    <a:pt x="559569" y="1247648"/>
                  </a:cubicBezTo>
                  <a:cubicBezTo>
                    <a:pt x="453517" y="1247648"/>
                    <a:pt x="367545" y="1161676"/>
                    <a:pt x="367545" y="1055624"/>
                  </a:cubicBezTo>
                  <a:lnTo>
                    <a:pt x="367545" y="921135"/>
                  </a:lnTo>
                  <a:lnTo>
                    <a:pt x="327806" y="980077"/>
                  </a:lnTo>
                  <a:cubicBezTo>
                    <a:pt x="293056" y="1014826"/>
                    <a:pt x="245050" y="1036319"/>
                    <a:pt x="192024" y="1036319"/>
                  </a:cubicBezTo>
                  <a:cubicBezTo>
                    <a:pt x="85972" y="1036319"/>
                    <a:pt x="0" y="950347"/>
                    <a:pt x="0" y="844295"/>
                  </a:cubicBezTo>
                  <a:lnTo>
                    <a:pt x="0" y="276166"/>
                  </a:lnTo>
                  <a:cubicBezTo>
                    <a:pt x="0" y="170114"/>
                    <a:pt x="85972" y="84142"/>
                    <a:pt x="192024" y="84142"/>
                  </a:cubicBezTo>
                  <a:cubicBezTo>
                    <a:pt x="245050" y="84142"/>
                    <a:pt x="293056" y="105635"/>
                    <a:pt x="327806" y="140385"/>
                  </a:cubicBezTo>
                  <a:lnTo>
                    <a:pt x="367545" y="199326"/>
                  </a:lnTo>
                  <a:lnTo>
                    <a:pt x="367545" y="192024"/>
                  </a:lnTo>
                  <a:cubicBezTo>
                    <a:pt x="367545" y="85972"/>
                    <a:pt x="453517" y="0"/>
                    <a:pt x="5595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rot="3600000" flipH="1">
              <a:off x="7899392" y="2639409"/>
              <a:ext cx="918531" cy="792012"/>
            </a:xfrm>
            <a:custGeom>
              <a:avLst/>
              <a:gdLst>
                <a:gd name="connsiteX0" fmla="*/ 559569 w 1446951"/>
                <a:gd name="connsiteY0" fmla="*/ 0 h 1247648"/>
                <a:gd name="connsiteX1" fmla="*/ 736503 w 1446951"/>
                <a:gd name="connsiteY1" fmla="*/ 117280 h 1247648"/>
                <a:gd name="connsiteX2" fmla="*/ 742418 w 1446951"/>
                <a:gd name="connsiteY2" fmla="*/ 136334 h 1247648"/>
                <a:gd name="connsiteX3" fmla="*/ 748332 w 1446951"/>
                <a:gd name="connsiteY3" fmla="*/ 117280 h 1247648"/>
                <a:gd name="connsiteX4" fmla="*/ 925266 w 1446951"/>
                <a:gd name="connsiteY4" fmla="*/ 0 h 1247648"/>
                <a:gd name="connsiteX5" fmla="*/ 1102200 w 1446951"/>
                <a:gd name="connsiteY5" fmla="*/ 117280 h 1247648"/>
                <a:gd name="connsiteX6" fmla="*/ 1109695 w 1446951"/>
                <a:gd name="connsiteY6" fmla="*/ 154402 h 1247648"/>
                <a:gd name="connsiteX7" fmla="*/ 1119146 w 1446951"/>
                <a:gd name="connsiteY7" fmla="*/ 140385 h 1247648"/>
                <a:gd name="connsiteX8" fmla="*/ 1254927 w 1446951"/>
                <a:gd name="connsiteY8" fmla="*/ 84142 h 1247648"/>
                <a:gd name="connsiteX9" fmla="*/ 1446951 w 1446951"/>
                <a:gd name="connsiteY9" fmla="*/ 276166 h 1247648"/>
                <a:gd name="connsiteX10" fmla="*/ 1446951 w 1446951"/>
                <a:gd name="connsiteY10" fmla="*/ 844295 h 1247648"/>
                <a:gd name="connsiteX11" fmla="*/ 1254927 w 1446951"/>
                <a:gd name="connsiteY11" fmla="*/ 1036319 h 1247648"/>
                <a:gd name="connsiteX12" fmla="*/ 1119146 w 1446951"/>
                <a:gd name="connsiteY12" fmla="*/ 980077 h 1247648"/>
                <a:gd name="connsiteX13" fmla="*/ 1117290 w 1446951"/>
                <a:gd name="connsiteY13" fmla="*/ 977325 h 1247648"/>
                <a:gd name="connsiteX14" fmla="*/ 1117290 w 1446951"/>
                <a:gd name="connsiteY14" fmla="*/ 1055624 h 1247648"/>
                <a:gd name="connsiteX15" fmla="*/ 925266 w 1446951"/>
                <a:gd name="connsiteY15" fmla="*/ 1247648 h 1247648"/>
                <a:gd name="connsiteX16" fmla="*/ 748332 w 1446951"/>
                <a:gd name="connsiteY16" fmla="*/ 1130369 h 1247648"/>
                <a:gd name="connsiteX17" fmla="*/ 742418 w 1446951"/>
                <a:gd name="connsiteY17" fmla="*/ 1111315 h 1247648"/>
                <a:gd name="connsiteX18" fmla="*/ 736503 w 1446951"/>
                <a:gd name="connsiteY18" fmla="*/ 1130369 h 1247648"/>
                <a:gd name="connsiteX19" fmla="*/ 559569 w 1446951"/>
                <a:gd name="connsiteY19" fmla="*/ 1247648 h 1247648"/>
                <a:gd name="connsiteX20" fmla="*/ 367545 w 1446951"/>
                <a:gd name="connsiteY20" fmla="*/ 1055624 h 1247648"/>
                <a:gd name="connsiteX21" fmla="*/ 367545 w 1446951"/>
                <a:gd name="connsiteY21" fmla="*/ 921135 h 1247648"/>
                <a:gd name="connsiteX22" fmla="*/ 327806 w 1446951"/>
                <a:gd name="connsiteY22" fmla="*/ 980077 h 1247648"/>
                <a:gd name="connsiteX23" fmla="*/ 192024 w 1446951"/>
                <a:gd name="connsiteY23" fmla="*/ 1036319 h 1247648"/>
                <a:gd name="connsiteX24" fmla="*/ 0 w 1446951"/>
                <a:gd name="connsiteY24" fmla="*/ 844295 h 1247648"/>
                <a:gd name="connsiteX25" fmla="*/ 0 w 1446951"/>
                <a:gd name="connsiteY25" fmla="*/ 276166 h 1247648"/>
                <a:gd name="connsiteX26" fmla="*/ 192024 w 1446951"/>
                <a:gd name="connsiteY26" fmla="*/ 84142 h 1247648"/>
                <a:gd name="connsiteX27" fmla="*/ 327806 w 1446951"/>
                <a:gd name="connsiteY27" fmla="*/ 140385 h 1247648"/>
                <a:gd name="connsiteX28" fmla="*/ 367545 w 1446951"/>
                <a:gd name="connsiteY28" fmla="*/ 199326 h 1247648"/>
                <a:gd name="connsiteX29" fmla="*/ 367545 w 1446951"/>
                <a:gd name="connsiteY29" fmla="*/ 192024 h 1247648"/>
                <a:gd name="connsiteX30" fmla="*/ 559569 w 1446951"/>
                <a:gd name="connsiteY30" fmla="*/ 0 h 124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446951" h="1247648">
                  <a:moveTo>
                    <a:pt x="559569" y="0"/>
                  </a:moveTo>
                  <a:cubicBezTo>
                    <a:pt x="639108" y="0"/>
                    <a:pt x="707352" y="48359"/>
                    <a:pt x="736503" y="117280"/>
                  </a:cubicBezTo>
                  <a:lnTo>
                    <a:pt x="742418" y="136334"/>
                  </a:lnTo>
                  <a:lnTo>
                    <a:pt x="748332" y="117280"/>
                  </a:lnTo>
                  <a:cubicBezTo>
                    <a:pt x="777483" y="48359"/>
                    <a:pt x="845727" y="0"/>
                    <a:pt x="925266" y="0"/>
                  </a:cubicBezTo>
                  <a:cubicBezTo>
                    <a:pt x="1004805" y="0"/>
                    <a:pt x="1073049" y="48359"/>
                    <a:pt x="1102200" y="117280"/>
                  </a:cubicBezTo>
                  <a:lnTo>
                    <a:pt x="1109695" y="154402"/>
                  </a:lnTo>
                  <a:lnTo>
                    <a:pt x="1119146" y="140385"/>
                  </a:lnTo>
                  <a:cubicBezTo>
                    <a:pt x="1153895" y="105635"/>
                    <a:pt x="1201901" y="84142"/>
                    <a:pt x="1254927" y="84142"/>
                  </a:cubicBezTo>
                  <a:cubicBezTo>
                    <a:pt x="1360979" y="84142"/>
                    <a:pt x="1446951" y="170114"/>
                    <a:pt x="1446951" y="276166"/>
                  </a:cubicBezTo>
                  <a:lnTo>
                    <a:pt x="1446951" y="844295"/>
                  </a:lnTo>
                  <a:cubicBezTo>
                    <a:pt x="1446951" y="950347"/>
                    <a:pt x="1360979" y="1036319"/>
                    <a:pt x="1254927" y="1036319"/>
                  </a:cubicBezTo>
                  <a:cubicBezTo>
                    <a:pt x="1201901" y="1036319"/>
                    <a:pt x="1153895" y="1014826"/>
                    <a:pt x="1119146" y="980077"/>
                  </a:cubicBezTo>
                  <a:lnTo>
                    <a:pt x="1117290" y="977325"/>
                  </a:lnTo>
                  <a:lnTo>
                    <a:pt x="1117290" y="1055624"/>
                  </a:lnTo>
                  <a:cubicBezTo>
                    <a:pt x="1117290" y="1161676"/>
                    <a:pt x="1031318" y="1247648"/>
                    <a:pt x="925266" y="1247648"/>
                  </a:cubicBezTo>
                  <a:cubicBezTo>
                    <a:pt x="845727" y="1247648"/>
                    <a:pt x="777483" y="1199289"/>
                    <a:pt x="748332" y="1130369"/>
                  </a:cubicBezTo>
                  <a:lnTo>
                    <a:pt x="742418" y="1111315"/>
                  </a:lnTo>
                  <a:lnTo>
                    <a:pt x="736503" y="1130369"/>
                  </a:lnTo>
                  <a:cubicBezTo>
                    <a:pt x="707352" y="1199289"/>
                    <a:pt x="639108" y="1247648"/>
                    <a:pt x="559569" y="1247648"/>
                  </a:cubicBezTo>
                  <a:cubicBezTo>
                    <a:pt x="453517" y="1247648"/>
                    <a:pt x="367545" y="1161676"/>
                    <a:pt x="367545" y="1055624"/>
                  </a:cubicBezTo>
                  <a:lnTo>
                    <a:pt x="367545" y="921135"/>
                  </a:lnTo>
                  <a:lnTo>
                    <a:pt x="327806" y="980077"/>
                  </a:lnTo>
                  <a:cubicBezTo>
                    <a:pt x="293056" y="1014826"/>
                    <a:pt x="245050" y="1036319"/>
                    <a:pt x="192024" y="1036319"/>
                  </a:cubicBezTo>
                  <a:cubicBezTo>
                    <a:pt x="85972" y="1036319"/>
                    <a:pt x="0" y="950347"/>
                    <a:pt x="0" y="844295"/>
                  </a:cubicBezTo>
                  <a:lnTo>
                    <a:pt x="0" y="276166"/>
                  </a:lnTo>
                  <a:cubicBezTo>
                    <a:pt x="0" y="170114"/>
                    <a:pt x="85972" y="84142"/>
                    <a:pt x="192024" y="84142"/>
                  </a:cubicBezTo>
                  <a:cubicBezTo>
                    <a:pt x="245050" y="84142"/>
                    <a:pt x="293056" y="105635"/>
                    <a:pt x="327806" y="140385"/>
                  </a:cubicBezTo>
                  <a:lnTo>
                    <a:pt x="367545" y="199326"/>
                  </a:lnTo>
                  <a:lnTo>
                    <a:pt x="367545" y="192024"/>
                  </a:lnTo>
                  <a:cubicBezTo>
                    <a:pt x="367545" y="85972"/>
                    <a:pt x="453517" y="0"/>
                    <a:pt x="55956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08711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Identify a Long Term Goal</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Use a </a:t>
            </a:r>
            <a:r>
              <a:rPr lang="en-US" b="1" dirty="0" smtClean="0">
                <a:solidFill>
                  <a:schemeClr val="accent1"/>
                </a:solidFill>
              </a:rPr>
              <a:t>person-centered</a:t>
            </a:r>
            <a:r>
              <a:rPr lang="en-US" dirty="0" smtClean="0"/>
              <a:t> approach to help the client identify:</a:t>
            </a:r>
          </a:p>
          <a:p>
            <a:pPr>
              <a:spcAft>
                <a:spcPts val="1800"/>
              </a:spcAft>
            </a:pPr>
            <a:r>
              <a:rPr lang="en-US" dirty="0" smtClean="0"/>
              <a:t>What would they like to happen as a result of their </a:t>
            </a:r>
            <a:br>
              <a:rPr lang="en-US" dirty="0" smtClean="0"/>
            </a:br>
            <a:r>
              <a:rPr lang="en-US" dirty="0" smtClean="0"/>
              <a:t>health changes? </a:t>
            </a:r>
          </a:p>
          <a:p>
            <a:pPr>
              <a:spcAft>
                <a:spcPts val="1800"/>
              </a:spcAft>
            </a:pPr>
            <a:r>
              <a:rPr lang="en-US" dirty="0" smtClean="0"/>
              <a:t>What would they like be able to do that they can’t </a:t>
            </a:r>
            <a:br>
              <a:rPr lang="en-US" dirty="0" smtClean="0"/>
            </a:br>
            <a:r>
              <a:rPr lang="en-US" dirty="0" smtClean="0"/>
              <a:t>currently do?</a:t>
            </a:r>
          </a:p>
          <a:p>
            <a:pPr>
              <a:spcAft>
                <a:spcPts val="1800"/>
              </a:spcAft>
            </a:pPr>
            <a:r>
              <a:rPr lang="en-US" dirty="0" smtClean="0"/>
              <a:t>What their level of activation is and how it will help or hinder their ability to achieve their goal/s?</a:t>
            </a:r>
          </a:p>
        </p:txBody>
      </p:sp>
    </p:spTree>
    <p:extLst>
      <p:ext uri="{BB962C8B-B14F-4D97-AF65-F5344CB8AC3E}">
        <p14:creationId xmlns:p14="http://schemas.microsoft.com/office/powerpoint/2010/main" val="1373371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Identify a Long Term Goal (cont.)</a:t>
            </a:r>
            <a:endParaRPr lang="en-US" dirty="0"/>
          </a:p>
        </p:txBody>
      </p:sp>
      <p:sp>
        <p:nvSpPr>
          <p:cNvPr id="3" name="Content Placeholder 2"/>
          <p:cNvSpPr>
            <a:spLocks noGrp="1"/>
          </p:cNvSpPr>
          <p:nvPr>
            <p:ph idx="1"/>
          </p:nvPr>
        </p:nvSpPr>
        <p:spPr/>
        <p:txBody>
          <a:bodyPr/>
          <a:lstStyle/>
          <a:p>
            <a:pPr marL="0" indent="0">
              <a:buNone/>
            </a:pPr>
            <a:r>
              <a:rPr lang="en-US" dirty="0" smtClean="0"/>
              <a:t>Long term goals may relate more to social goals but by achieving them the client may:</a:t>
            </a:r>
          </a:p>
          <a:p>
            <a:r>
              <a:rPr lang="en-US" dirty="0" smtClean="0"/>
              <a:t>Reduce medical costs</a:t>
            </a:r>
          </a:p>
          <a:p>
            <a:r>
              <a:rPr lang="en-US" dirty="0" smtClean="0"/>
              <a:t>Slow the progression of chronic disease </a:t>
            </a:r>
          </a:p>
          <a:p>
            <a:r>
              <a:rPr lang="en-US" dirty="0" smtClean="0"/>
              <a:t>Delay the onset of another chronic disease</a:t>
            </a:r>
          </a:p>
          <a:p>
            <a:r>
              <a:rPr lang="en-US" dirty="0" smtClean="0"/>
              <a:t>Reduce avoidable ED visits and hospital admissions </a:t>
            </a:r>
            <a:br>
              <a:rPr lang="en-US" dirty="0" smtClean="0"/>
            </a:br>
            <a:r>
              <a:rPr lang="en-US" dirty="0" smtClean="0"/>
              <a:t>and readmissions </a:t>
            </a:r>
          </a:p>
          <a:p>
            <a:endParaRPr lang="en-US" dirty="0"/>
          </a:p>
        </p:txBody>
      </p:sp>
    </p:spTree>
    <p:extLst>
      <p:ext uri="{BB962C8B-B14F-4D97-AF65-F5344CB8AC3E}">
        <p14:creationId xmlns:p14="http://schemas.microsoft.com/office/powerpoint/2010/main" val="1913670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75" y="2497839"/>
            <a:ext cx="11515411" cy="2202445"/>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a:t>Health Action Plan: Page 1</a:t>
            </a:r>
            <a:br>
              <a:rPr lang="en-US" dirty="0"/>
            </a:br>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3" name="TextBox 2"/>
          <p:cNvSpPr txBox="1"/>
          <p:nvPr/>
        </p:nvSpPr>
        <p:spPr>
          <a:xfrm rot="10800000" flipV="1">
            <a:off x="469899" y="1890902"/>
            <a:ext cx="2622435" cy="3416320"/>
          </a:xfrm>
          <a:prstGeom prst="rect">
            <a:avLst/>
          </a:prstGeom>
          <a:solidFill>
            <a:schemeClr val="bg1"/>
          </a:solidFill>
          <a:ln w="15875">
            <a:solidFill>
              <a:srgbClr val="C00000"/>
            </a:solidFill>
          </a:ln>
        </p:spPr>
        <p:txBody>
          <a:bodyPr wrap="square" rtlCol="0">
            <a:spAutoFit/>
          </a:bodyPr>
          <a:lstStyle/>
          <a:p>
            <a:r>
              <a:rPr lang="en-US" sz="2400" dirty="0" smtClean="0"/>
              <a:t>Note: most Lead Organizations have a data platform that is used to capture the HAP. These platforms can print the HAP but it may not look like the paper form.</a:t>
            </a:r>
            <a:endParaRPr lang="en-US" sz="2400" dirty="0"/>
          </a:p>
        </p:txBody>
      </p:sp>
      <p:pic>
        <p:nvPicPr>
          <p:cNvPr id="4" name="Picture 3"/>
          <p:cNvPicPr>
            <a:picLocks noChangeAspect="1"/>
          </p:cNvPicPr>
          <p:nvPr/>
        </p:nvPicPr>
        <p:blipFill>
          <a:blip r:embed="rId3"/>
          <a:stretch>
            <a:fillRect/>
          </a:stretch>
        </p:blipFill>
        <p:spPr>
          <a:xfrm>
            <a:off x="3452110" y="1377985"/>
            <a:ext cx="7530652" cy="4442151"/>
          </a:xfrm>
          <a:prstGeom prst="rect">
            <a:avLst/>
          </a:prstGeom>
          <a:ln w="15875">
            <a:solidFill>
              <a:schemeClr val="accent4"/>
            </a:solidFill>
          </a:ln>
        </p:spPr>
      </p:pic>
    </p:spTree>
    <p:extLst>
      <p:ext uri="{BB962C8B-B14F-4D97-AF65-F5344CB8AC3E}">
        <p14:creationId xmlns:p14="http://schemas.microsoft.com/office/powerpoint/2010/main" val="4095578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Instructions</a:t>
            </a:r>
            <a:endParaRPr lang="en-US" dirty="0"/>
          </a:p>
        </p:txBody>
      </p:sp>
      <p:sp>
        <p:nvSpPr>
          <p:cNvPr id="3" name="Rectangle 2"/>
          <p:cNvSpPr/>
          <p:nvPr/>
        </p:nvSpPr>
        <p:spPr>
          <a:xfrm>
            <a:off x="-1" y="2062676"/>
            <a:ext cx="11515411" cy="364387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3891799" y="1088771"/>
            <a:ext cx="4371975" cy="5600700"/>
          </a:xfrm>
          <a:prstGeom prst="rect">
            <a:avLst/>
          </a:prstGeom>
          <a:ln w="15875">
            <a:solidFill>
              <a:schemeClr val="accent4"/>
            </a:solidFill>
          </a:ln>
        </p:spPr>
      </p:pic>
    </p:spTree>
    <p:extLst>
      <p:ext uri="{BB962C8B-B14F-4D97-AF65-F5344CB8AC3E}">
        <p14:creationId xmlns:p14="http://schemas.microsoft.com/office/powerpoint/2010/main" val="2967913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May Be Covered By Health Homes?</a:t>
            </a:r>
            <a:endParaRPr lang="en-US" dirty="0"/>
          </a:p>
        </p:txBody>
      </p:sp>
      <p:sp>
        <p:nvSpPr>
          <p:cNvPr id="3" name="Content Placeholder 2"/>
          <p:cNvSpPr>
            <a:spLocks noGrp="1"/>
          </p:cNvSpPr>
          <p:nvPr>
            <p:ph idx="1"/>
          </p:nvPr>
        </p:nvSpPr>
        <p:spPr/>
        <p:txBody>
          <a:bodyPr/>
          <a:lstStyle/>
          <a:p>
            <a:pPr marL="406400" indent="-406400">
              <a:buFont typeface="+mj-lt"/>
              <a:buAutoNum type="arabicPeriod"/>
            </a:pPr>
            <a:r>
              <a:rPr lang="en-US" b="1" dirty="0" smtClean="0">
                <a:solidFill>
                  <a:schemeClr val="accent1"/>
                </a:solidFill>
              </a:rPr>
              <a:t>Dual Eligible</a:t>
            </a:r>
            <a:endParaRPr lang="en-US" sz="2800" dirty="0" smtClean="0"/>
          </a:p>
          <a:p>
            <a:pPr marL="685800" indent="-279400"/>
            <a:r>
              <a:rPr lang="en-US" sz="2800" dirty="0" smtClean="0"/>
              <a:t>Eligible for Medicare and Medicaid</a:t>
            </a:r>
          </a:p>
          <a:p>
            <a:pPr marL="914400" lvl="1" indent="-228600"/>
            <a:r>
              <a:rPr lang="en-US" sz="2000" dirty="0" smtClean="0"/>
              <a:t>Uses Fee-For-Service (FFS) traditional Medicare/Medicaid providers </a:t>
            </a:r>
          </a:p>
          <a:p>
            <a:pPr marL="406400" indent="-406400">
              <a:buFont typeface="+mj-lt"/>
              <a:buAutoNum type="arabicPeriod" startAt="2"/>
            </a:pPr>
            <a:r>
              <a:rPr lang="en-US" b="1" dirty="0" smtClean="0">
                <a:solidFill>
                  <a:schemeClr val="accent1"/>
                </a:solidFill>
              </a:rPr>
              <a:t>Apple Health</a:t>
            </a:r>
            <a:endParaRPr lang="en-US" sz="2800" dirty="0" smtClean="0"/>
          </a:p>
          <a:p>
            <a:pPr marL="685800" indent="-279400"/>
            <a:r>
              <a:rPr lang="en-US" sz="2800" dirty="0" smtClean="0"/>
              <a:t>Managed Care Organizations (MCO) plans </a:t>
            </a:r>
          </a:p>
          <a:p>
            <a:pPr marL="406400" indent="-406400">
              <a:buFont typeface="+mj-lt"/>
              <a:buAutoNum type="arabicPeriod" startAt="3"/>
            </a:pPr>
            <a:r>
              <a:rPr lang="en-US" b="1" dirty="0" smtClean="0">
                <a:solidFill>
                  <a:schemeClr val="accent1"/>
                </a:solidFill>
              </a:rPr>
              <a:t>Fee-for-Service:</a:t>
            </a:r>
            <a:r>
              <a:rPr lang="en-US" b="1" dirty="0" smtClean="0"/>
              <a:t> </a:t>
            </a:r>
            <a:r>
              <a:rPr lang="en-US" sz="2800" dirty="0" smtClean="0"/>
              <a:t>traditional Medicaid coverage for those </a:t>
            </a:r>
            <a:br>
              <a:rPr lang="en-US" sz="2800" dirty="0" smtClean="0"/>
            </a:br>
            <a:r>
              <a:rPr lang="en-US" sz="2800" dirty="0" smtClean="0"/>
              <a:t>not dually eligible</a:t>
            </a:r>
          </a:p>
          <a:p>
            <a:endParaRPr lang="en-US" dirty="0" smtClean="0"/>
          </a:p>
          <a:p>
            <a:endParaRPr lang="en-US" dirty="0" smtClean="0"/>
          </a:p>
          <a:p>
            <a:endParaRPr lang="en-US" dirty="0"/>
          </a:p>
        </p:txBody>
      </p:sp>
    </p:spTree>
    <p:extLst>
      <p:ext uri="{BB962C8B-B14F-4D97-AF65-F5344CB8AC3E}">
        <p14:creationId xmlns:p14="http://schemas.microsoft.com/office/powerpoint/2010/main" val="26274664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Training on the HAP</a:t>
            </a:r>
            <a:endParaRPr lang="en-US" dirty="0"/>
          </a:p>
        </p:txBody>
      </p:sp>
      <p:sp>
        <p:nvSpPr>
          <p:cNvPr id="3" name="Content Placeholder 2"/>
          <p:cNvSpPr>
            <a:spLocks noGrp="1"/>
          </p:cNvSpPr>
          <p:nvPr>
            <p:ph idx="1"/>
          </p:nvPr>
        </p:nvSpPr>
        <p:spPr/>
        <p:txBody>
          <a:bodyPr/>
          <a:lstStyle/>
          <a:p>
            <a:r>
              <a:rPr lang="en-US" dirty="0" smtClean="0"/>
              <a:t>Your Lead/s will provide operational training on how to  use their software programs</a:t>
            </a:r>
          </a:p>
          <a:p>
            <a:r>
              <a:rPr lang="en-US" dirty="0" smtClean="0"/>
              <a:t>Don’t hesitate to ask for technical assistance</a:t>
            </a:r>
          </a:p>
          <a:p>
            <a:r>
              <a:rPr lang="en-US" dirty="0" smtClean="0"/>
              <a:t>Meetings are sponsored by the Leads to supplement this training</a:t>
            </a:r>
          </a:p>
          <a:p>
            <a:r>
              <a:rPr lang="en-US" dirty="0" smtClean="0"/>
              <a:t>DSHS sponsors monthly webinars and a quarterly newsletter with information related to the program and your work</a:t>
            </a:r>
            <a:endParaRPr lang="en-US" dirty="0"/>
          </a:p>
        </p:txBody>
      </p:sp>
    </p:spTree>
    <p:extLst>
      <p:ext uri="{BB962C8B-B14F-4D97-AF65-F5344CB8AC3E}">
        <p14:creationId xmlns:p14="http://schemas.microsoft.com/office/powerpoint/2010/main" val="597419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and Instructions</a:t>
            </a:r>
            <a:endParaRPr lang="en-US" dirty="0"/>
          </a:p>
        </p:txBody>
      </p:sp>
      <p:sp>
        <p:nvSpPr>
          <p:cNvPr id="5" name="Content Placeholder 4"/>
          <p:cNvSpPr>
            <a:spLocks noGrp="1"/>
          </p:cNvSpPr>
          <p:nvPr>
            <p:ph idx="1"/>
          </p:nvPr>
        </p:nvSpPr>
        <p:spPr>
          <a:xfrm>
            <a:off x="469900" y="1246910"/>
            <a:ext cx="10512862" cy="4704628"/>
          </a:xfrm>
        </p:spPr>
        <p:txBody>
          <a:bodyPr/>
          <a:lstStyle/>
          <a:p>
            <a:pPr marL="0" indent="0">
              <a:buNone/>
            </a:pPr>
            <a:r>
              <a:rPr lang="en-US" sz="2800" dirty="0" smtClean="0"/>
              <a:t>The revised HAP and Instructions are located at the HCA Website: </a:t>
            </a:r>
          </a:p>
          <a:p>
            <a:pPr marL="0" indent="0">
              <a:buNone/>
            </a:pPr>
            <a:r>
              <a:rPr lang="en-US" sz="2800" u="sng" dirty="0">
                <a:hlinkClick r:id="rId3"/>
              </a:rPr>
              <a:t>https://</a:t>
            </a:r>
            <a:r>
              <a:rPr lang="en-US" sz="2800" u="sng" dirty="0" smtClean="0">
                <a:hlinkClick r:id="rId3"/>
              </a:rPr>
              <a:t>www.hca.wa.gov/billers-providers/programs-and-services/resources-0</a:t>
            </a:r>
            <a:endParaRPr lang="en-US" sz="2800" u="sng" dirty="0" smtClean="0"/>
          </a:p>
          <a:p>
            <a:pPr marL="0" indent="0">
              <a:buNone/>
            </a:pPr>
            <a:endParaRPr lang="en-US" sz="2800" u="sng" dirty="0"/>
          </a:p>
          <a:p>
            <a:pPr marL="0" indent="0">
              <a:buNone/>
            </a:pPr>
            <a:endParaRPr lang="en-US" sz="2800" dirty="0" smtClean="0"/>
          </a:p>
          <a:p>
            <a:pPr marL="0" indent="0">
              <a:buNone/>
            </a:pPr>
            <a:endParaRPr lang="en-US" sz="2800" dirty="0" smtClean="0"/>
          </a:p>
          <a:p>
            <a:pPr marL="0" indent="0">
              <a:buNone/>
            </a:pPr>
            <a:endParaRPr lang="en-US" sz="2800" dirty="0"/>
          </a:p>
        </p:txBody>
      </p:sp>
      <p:sp>
        <p:nvSpPr>
          <p:cNvPr id="3" name="Rectangle 2"/>
          <p:cNvSpPr/>
          <p:nvPr/>
        </p:nvSpPr>
        <p:spPr>
          <a:xfrm>
            <a:off x="0" y="3305690"/>
            <a:ext cx="11515411" cy="2645848"/>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p:nvPicPr>
        <p:blipFill>
          <a:blip r:embed="rId4"/>
          <a:stretch>
            <a:fillRect/>
          </a:stretch>
        </p:blipFill>
        <p:spPr>
          <a:xfrm>
            <a:off x="3929453" y="2481942"/>
            <a:ext cx="7185851" cy="4265705"/>
          </a:xfrm>
          <a:prstGeom prst="rect">
            <a:avLst/>
          </a:prstGeom>
          <a:ln w="15875">
            <a:solidFill>
              <a:schemeClr val="accent4"/>
            </a:solidFill>
          </a:ln>
        </p:spPr>
      </p:pic>
      <p:sp>
        <p:nvSpPr>
          <p:cNvPr id="8" name="Down Arrow 7"/>
          <p:cNvSpPr/>
          <p:nvPr/>
        </p:nvSpPr>
        <p:spPr>
          <a:xfrm rot="3692291">
            <a:off x="8497579" y="3978116"/>
            <a:ext cx="315766" cy="1706929"/>
          </a:xfrm>
          <a:prstGeom prst="downArrow">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22762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Each HAP spans a 12 month enrollment period consisting </a:t>
            </a:r>
            <a:br>
              <a:rPr lang="en-US" dirty="0" smtClean="0"/>
            </a:br>
            <a:r>
              <a:rPr lang="en-US" dirty="0" smtClean="0"/>
              <a:t>of three separate four month updates or activity periods </a:t>
            </a:r>
          </a:p>
          <a:p>
            <a:pPr marL="0" indent="0">
              <a:spcAft>
                <a:spcPts val="1800"/>
              </a:spcAft>
              <a:buNone/>
            </a:pPr>
            <a:r>
              <a:rPr lang="en-US" dirty="0" smtClean="0"/>
              <a:t>All other documentation goes in the client record or file</a:t>
            </a:r>
          </a:p>
        </p:txBody>
      </p:sp>
      <p:cxnSp>
        <p:nvCxnSpPr>
          <p:cNvPr id="7" name="Straight Connector 6"/>
          <p:cNvCxnSpPr/>
          <p:nvPr/>
        </p:nvCxnSpPr>
        <p:spPr>
          <a:xfrm>
            <a:off x="429062" y="260875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2893948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The Health Action Plan is updated and modified at each monthly contact by the Care Coordinator and when necessary to support a care transition or when the client opts-out of the Health Home program.</a:t>
            </a:r>
          </a:p>
          <a:p>
            <a:pPr marL="0" indent="0">
              <a:buNone/>
            </a:pPr>
            <a:r>
              <a:rPr lang="en-US" dirty="0" smtClean="0"/>
              <a:t>The Health Action Plan is updated and modified as needed according to:</a:t>
            </a:r>
          </a:p>
          <a:p>
            <a:pPr>
              <a:spcBef>
                <a:spcPts val="600"/>
              </a:spcBef>
            </a:pPr>
            <a:r>
              <a:rPr lang="en-US" sz="2800" dirty="0" smtClean="0"/>
              <a:t>A change in the client’s condition</a:t>
            </a:r>
          </a:p>
          <a:p>
            <a:pPr>
              <a:spcBef>
                <a:spcPts val="600"/>
              </a:spcBef>
            </a:pPr>
            <a:r>
              <a:rPr lang="en-US" sz="2800" dirty="0" smtClean="0"/>
              <a:t>New immediate goals to be addressed </a:t>
            </a:r>
          </a:p>
          <a:p>
            <a:pPr>
              <a:spcBef>
                <a:spcPts val="600"/>
              </a:spcBef>
            </a:pPr>
            <a:r>
              <a:rPr lang="en-US" sz="2800" dirty="0" smtClean="0"/>
              <a:t>Completion of a short term goal and action steps</a:t>
            </a:r>
            <a:endParaRPr lang="en-US" dirty="0"/>
          </a:p>
        </p:txBody>
      </p:sp>
      <p:cxnSp>
        <p:nvCxnSpPr>
          <p:cNvPr id="6" name="Straight Connector 5"/>
          <p:cNvCxnSpPr/>
          <p:nvPr/>
        </p:nvCxnSpPr>
        <p:spPr>
          <a:xfrm>
            <a:off x="457200" y="350935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631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What is an Activity Period?</a:t>
            </a:r>
            <a:endParaRPr lang="en-US" dirty="0"/>
          </a:p>
        </p:txBody>
      </p:sp>
    </p:spTree>
    <p:extLst>
      <p:ext uri="{BB962C8B-B14F-4D97-AF65-F5344CB8AC3E}">
        <p14:creationId xmlns:p14="http://schemas.microsoft.com/office/powerpoint/2010/main" val="812958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Periods</a:t>
            </a:r>
            <a:endParaRPr lang="en-US" dirty="0"/>
          </a:p>
        </p:txBody>
      </p:sp>
      <p:graphicFrame>
        <p:nvGraphicFramePr>
          <p:cNvPr id="4" name="Content Placeholder 3"/>
          <p:cNvGraphicFramePr>
            <a:graphicFrameLocks noGrp="1"/>
          </p:cNvGraphicFramePr>
          <p:nvPr>
            <p:ph idx="1"/>
            <p:extLst/>
          </p:nvPr>
        </p:nvGraphicFramePr>
        <p:xfrm>
          <a:off x="469900" y="1246910"/>
          <a:ext cx="10512425" cy="3678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1427236" y="4325127"/>
            <a:ext cx="9555307"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There are three activity periods in a yearly (12 month) cycle</a:t>
            </a:r>
          </a:p>
          <a:p>
            <a:pPr marL="285750" indent="-285750">
              <a:buFont typeface="Arial" panose="020B0604020202020204" pitchFamily="34" charset="0"/>
              <a:buChar char="•"/>
            </a:pPr>
            <a:r>
              <a:rPr lang="en-US" sz="2400" dirty="0" smtClean="0"/>
              <a:t>Each activity period or trimester is four months</a:t>
            </a:r>
          </a:p>
          <a:p>
            <a:pPr marL="285750" indent="-285750">
              <a:buFont typeface="Arial" panose="020B0604020202020204" pitchFamily="34" charset="0"/>
              <a:buChar char="•"/>
            </a:pPr>
            <a:r>
              <a:rPr lang="en-US" sz="2400" dirty="0" smtClean="0"/>
              <a:t>There are 120 to 123 days within an activity period</a:t>
            </a:r>
          </a:p>
          <a:p>
            <a:pPr marL="742950" lvl="1" indent="-285750">
              <a:buFont typeface="Arial" panose="020B0604020202020204" pitchFamily="34" charset="0"/>
              <a:buChar char="•"/>
            </a:pPr>
            <a:r>
              <a:rPr lang="en-US" sz="2400" dirty="0" smtClean="0"/>
              <a:t>Number of days in a month varies from 28 or 29 days for February and 30 to 31 days for other months</a:t>
            </a:r>
            <a:endParaRPr lang="en-US" sz="2400" dirty="0"/>
          </a:p>
        </p:txBody>
      </p:sp>
      <p:sp>
        <p:nvSpPr>
          <p:cNvPr id="5" name="Rectangle 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8474038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Periods Example </a:t>
            </a:r>
            <a:endParaRPr lang="en-US" dirty="0"/>
          </a:p>
        </p:txBody>
      </p:sp>
      <p:sp>
        <p:nvSpPr>
          <p:cNvPr id="8" name="TextBox 7"/>
          <p:cNvSpPr txBox="1"/>
          <p:nvPr/>
        </p:nvSpPr>
        <p:spPr>
          <a:xfrm flipH="1">
            <a:off x="2840179" y="4722708"/>
            <a:ext cx="7781591" cy="369332"/>
          </a:xfrm>
          <a:prstGeom prst="rect">
            <a:avLst/>
          </a:prstGeom>
          <a:noFill/>
        </p:spPr>
        <p:txBody>
          <a:bodyPr wrap="square" rtlCol="0">
            <a:spAutoFit/>
          </a:bodyPr>
          <a:lstStyle/>
          <a:p>
            <a:r>
              <a:rPr lang="en-US" b="1" dirty="0" smtClean="0">
                <a:solidFill>
                  <a:schemeClr val="accent3">
                    <a:lumMod val="75000"/>
                  </a:schemeClr>
                </a:solidFill>
              </a:rPr>
              <a:t>June  July  August  September    </a:t>
            </a:r>
            <a:r>
              <a:rPr lang="en-US" b="1" dirty="0" smtClean="0">
                <a:solidFill>
                  <a:schemeClr val="accent4">
                    <a:lumMod val="75000"/>
                  </a:schemeClr>
                </a:solidFill>
              </a:rPr>
              <a:t> </a:t>
            </a:r>
            <a:endParaRPr lang="en-US" b="1" dirty="0">
              <a:solidFill>
                <a:schemeClr val="accent4">
                  <a:lumMod val="7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570984413"/>
              </p:ext>
            </p:extLst>
          </p:nvPr>
        </p:nvGraphicFramePr>
        <p:xfrm>
          <a:off x="180109" y="1600199"/>
          <a:ext cx="11048723" cy="26531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flipH="1">
            <a:off x="180109" y="4091434"/>
            <a:ext cx="10621773" cy="369332"/>
          </a:xfrm>
          <a:prstGeom prst="rect">
            <a:avLst/>
          </a:prstGeom>
          <a:noFill/>
        </p:spPr>
        <p:txBody>
          <a:bodyPr wrap="square" rtlCol="0">
            <a:spAutoFit/>
          </a:bodyPr>
          <a:lstStyle/>
          <a:p>
            <a:r>
              <a:rPr lang="en-US" b="1" dirty="0" smtClean="0">
                <a:solidFill>
                  <a:schemeClr val="accent2">
                    <a:lumMod val="75000"/>
                  </a:schemeClr>
                </a:solidFill>
              </a:rPr>
              <a:t>February  March  April  May    </a:t>
            </a:r>
            <a:endParaRPr lang="en-US" b="1" dirty="0">
              <a:solidFill>
                <a:schemeClr val="accent4">
                  <a:lumMod val="75000"/>
                </a:schemeClr>
              </a:solidFill>
            </a:endParaRPr>
          </a:p>
        </p:txBody>
      </p:sp>
      <p:sp>
        <p:nvSpPr>
          <p:cNvPr id="13" name="TextBox 12"/>
          <p:cNvSpPr txBox="1"/>
          <p:nvPr/>
        </p:nvSpPr>
        <p:spPr>
          <a:xfrm flipH="1">
            <a:off x="5144252" y="5468025"/>
            <a:ext cx="5079953" cy="369332"/>
          </a:xfrm>
          <a:prstGeom prst="rect">
            <a:avLst/>
          </a:prstGeom>
          <a:noFill/>
        </p:spPr>
        <p:txBody>
          <a:bodyPr wrap="square" rtlCol="0">
            <a:spAutoFit/>
          </a:bodyPr>
          <a:lstStyle/>
          <a:p>
            <a:r>
              <a:rPr lang="en-US" b="1" dirty="0" smtClean="0">
                <a:solidFill>
                  <a:schemeClr val="accent4">
                    <a:lumMod val="75000"/>
                  </a:schemeClr>
                </a:solidFill>
              </a:rPr>
              <a:t>October   November   December   January </a:t>
            </a:r>
            <a:endParaRPr lang="en-US" b="1" dirty="0">
              <a:solidFill>
                <a:schemeClr val="accent4">
                  <a:lumMod val="75000"/>
                </a:schemeClr>
              </a:solidFill>
            </a:endParaRPr>
          </a:p>
        </p:txBody>
      </p:sp>
      <p:sp>
        <p:nvSpPr>
          <p:cNvPr id="7" name="TextBox 6"/>
          <p:cNvSpPr txBox="1"/>
          <p:nvPr/>
        </p:nvSpPr>
        <p:spPr>
          <a:xfrm flipH="1">
            <a:off x="7308331" y="6213341"/>
            <a:ext cx="5079953" cy="369332"/>
          </a:xfrm>
          <a:prstGeom prst="rect">
            <a:avLst/>
          </a:prstGeom>
          <a:noFill/>
        </p:spPr>
        <p:txBody>
          <a:bodyPr wrap="square" rtlCol="0">
            <a:spAutoFit/>
          </a:bodyPr>
          <a:lstStyle/>
          <a:p>
            <a:r>
              <a:rPr lang="en-US" b="1" dirty="0" smtClean="0">
                <a:solidFill>
                  <a:schemeClr val="accent4">
                    <a:lumMod val="50000"/>
                  </a:schemeClr>
                </a:solidFill>
              </a:rPr>
              <a:t>Start date of next HAP is February 1, 2019 </a:t>
            </a:r>
            <a:endParaRPr lang="en-US" b="1" dirty="0">
              <a:solidFill>
                <a:schemeClr val="accent4">
                  <a:lumMod val="50000"/>
                </a:schemeClr>
              </a:solidFill>
            </a:endParaRPr>
          </a:p>
        </p:txBody>
      </p:sp>
    </p:spTree>
    <p:extLst>
      <p:ext uri="{BB962C8B-B14F-4D97-AF65-F5344CB8AC3E}">
        <p14:creationId xmlns:p14="http://schemas.microsoft.com/office/powerpoint/2010/main" val="2000628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7" grpId="0"/>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or Group Activity</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2443824" y="2276669"/>
            <a:ext cx="5602896" cy="3674869"/>
          </a:xfrm>
        </p:spPr>
        <p:txBody>
          <a:bodyPr>
            <a:normAutofit/>
          </a:bodyPr>
          <a:lstStyle/>
          <a:p>
            <a:pPr marL="0" indent="0">
              <a:buNone/>
            </a:pPr>
            <a:endParaRPr lang="en-US" sz="3600" dirty="0" smtClean="0"/>
          </a:p>
          <a:p>
            <a:pPr marL="0" indent="0">
              <a:buNone/>
            </a:pPr>
            <a:r>
              <a:rPr lang="en-US" sz="3600" dirty="0" smtClean="0"/>
              <a:t>Activity Periods Worksheet</a:t>
            </a:r>
            <a:endParaRPr lang="en-US" sz="3600" dirty="0"/>
          </a:p>
          <a:p>
            <a:pPr marL="0" indent="0">
              <a:buNone/>
            </a:pPr>
            <a:endParaRPr lang="en-US" sz="3600" dirty="0"/>
          </a:p>
        </p:txBody>
      </p:sp>
      <p:grpSp>
        <p:nvGrpSpPr>
          <p:cNvPr id="10" name="Group 9"/>
          <p:cNvGrpSpPr/>
          <p:nvPr/>
        </p:nvGrpSpPr>
        <p:grpSpPr>
          <a:xfrm>
            <a:off x="9669544" y="415926"/>
            <a:ext cx="932180" cy="932180"/>
            <a:chOff x="7264400" y="782320"/>
            <a:chExt cx="932180" cy="932180"/>
          </a:xfrm>
        </p:grpSpPr>
        <p:sp>
          <p:nvSpPr>
            <p:cNvPr id="11" name="Oval 10"/>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prstClr val="white"/>
                </a:solidFill>
              </a:endParaRPr>
            </a:p>
          </p:txBody>
        </p:sp>
        <p:sp>
          <p:nvSpPr>
            <p:cNvPr id="12" name="Freeform 11"/>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aphicFrame>
        <p:nvGraphicFramePr>
          <p:cNvPr id="14" name="Content Placeholder 3"/>
          <p:cNvGraphicFramePr>
            <a:graphicFrameLocks/>
          </p:cNvGraphicFramePr>
          <p:nvPr>
            <p:extLst>
              <p:ext uri="{D42A27DB-BD31-4B8C-83A1-F6EECF244321}">
                <p14:modId xmlns:p14="http://schemas.microsoft.com/office/powerpoint/2010/main" val="1122616728"/>
              </p:ext>
            </p:extLst>
          </p:nvPr>
        </p:nvGraphicFramePr>
        <p:xfrm>
          <a:off x="1637560" y="4218333"/>
          <a:ext cx="8025181" cy="2086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639306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 Activity Periods</a:t>
            </a:r>
            <a:endParaRPr lang="en-US" dirty="0"/>
          </a:p>
        </p:txBody>
      </p:sp>
      <p:sp>
        <p:nvSpPr>
          <p:cNvPr id="8" name="TextBox 7"/>
          <p:cNvSpPr txBox="1"/>
          <p:nvPr/>
        </p:nvSpPr>
        <p:spPr>
          <a:xfrm flipH="1">
            <a:off x="469900" y="6126480"/>
            <a:ext cx="10621773" cy="369332"/>
          </a:xfrm>
          <a:prstGeom prst="rect">
            <a:avLst/>
          </a:prstGeom>
          <a:noFill/>
        </p:spPr>
        <p:txBody>
          <a:bodyPr wrap="square" rtlCol="0">
            <a:spAutoFit/>
          </a:bodyPr>
          <a:lstStyle/>
          <a:p>
            <a:r>
              <a:rPr lang="en-US" b="1" dirty="0" smtClean="0">
                <a:solidFill>
                  <a:schemeClr val="bg1">
                    <a:lumMod val="65000"/>
                  </a:schemeClr>
                </a:solidFill>
              </a:rPr>
              <a:t>January   February   March   April   May   June   July   August   September   October   November   December </a:t>
            </a:r>
            <a:endParaRPr lang="en-US" b="1" dirty="0">
              <a:solidFill>
                <a:schemeClr val="bg1">
                  <a:lumMod val="6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74630737"/>
              </p:ext>
            </p:extLst>
          </p:nvPr>
        </p:nvGraphicFramePr>
        <p:xfrm>
          <a:off x="469900" y="1600200"/>
          <a:ext cx="10758932" cy="24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69900" y="3911970"/>
            <a:ext cx="7255769" cy="1938992"/>
          </a:xfrm>
          <a:prstGeom prst="rect">
            <a:avLst/>
          </a:prstGeom>
          <a:noFill/>
        </p:spPr>
        <p:txBody>
          <a:bodyPr wrap="none" rtlCol="0">
            <a:spAutoFit/>
          </a:bodyPr>
          <a:lstStyle/>
          <a:p>
            <a:r>
              <a:rPr lang="en-US" sz="2400" dirty="0" smtClean="0"/>
              <a:t>If the client opts in May 1, 2018:</a:t>
            </a:r>
          </a:p>
          <a:p>
            <a:pPr marL="800100" lvl="1" indent="-342900">
              <a:buAutoNum type="arabicPeriod"/>
            </a:pPr>
            <a:r>
              <a:rPr lang="en-US" sz="2400" dirty="0" smtClean="0"/>
              <a:t>What are the dates for the first activity period?</a:t>
            </a:r>
          </a:p>
          <a:p>
            <a:pPr marL="800100" lvl="1" indent="-342900">
              <a:buAutoNum type="arabicPeriod"/>
            </a:pPr>
            <a:r>
              <a:rPr lang="en-US" sz="2400" dirty="0" smtClean="0"/>
              <a:t>What are the dates for the second activity period?</a:t>
            </a:r>
          </a:p>
          <a:p>
            <a:pPr marL="800100" lvl="1" indent="-342900">
              <a:buAutoNum type="arabicPeriod"/>
            </a:pPr>
            <a:r>
              <a:rPr lang="en-US" sz="2400" dirty="0" smtClean="0"/>
              <a:t>What are the dates for the third activity period?</a:t>
            </a:r>
          </a:p>
          <a:p>
            <a:pPr marL="800100" lvl="1" indent="-342900">
              <a:buAutoNum type="arabicPeriod"/>
            </a:pPr>
            <a:r>
              <a:rPr lang="en-US" sz="2400" dirty="0" smtClean="0"/>
              <a:t>What is the start date for the next HAP year cycle?</a:t>
            </a:r>
          </a:p>
        </p:txBody>
      </p:sp>
    </p:spTree>
    <p:extLst>
      <p:ext uri="{BB962C8B-B14F-4D97-AF65-F5344CB8AC3E}">
        <p14:creationId xmlns:p14="http://schemas.microsoft.com/office/powerpoint/2010/main" val="1312557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 Activity Periods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631977635"/>
              </p:ext>
            </p:extLst>
          </p:nvPr>
        </p:nvGraphicFramePr>
        <p:xfrm>
          <a:off x="469900" y="1600200"/>
          <a:ext cx="10758932" cy="24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46770" y="3678114"/>
            <a:ext cx="2469459" cy="400110"/>
          </a:xfrm>
          <a:prstGeom prst="rect">
            <a:avLst/>
          </a:prstGeom>
          <a:noFill/>
        </p:spPr>
        <p:txBody>
          <a:bodyPr wrap="none" rtlCol="0">
            <a:spAutoFit/>
          </a:bodyPr>
          <a:lstStyle/>
          <a:p>
            <a:r>
              <a:rPr lang="en-US" sz="2000" b="1" dirty="0" smtClean="0"/>
              <a:t>May 1 thru August 31</a:t>
            </a:r>
            <a:endParaRPr lang="en-US" sz="2000" b="1" dirty="0"/>
          </a:p>
        </p:txBody>
      </p:sp>
      <p:sp>
        <p:nvSpPr>
          <p:cNvPr id="6" name="TextBox 5"/>
          <p:cNvSpPr txBox="1"/>
          <p:nvPr/>
        </p:nvSpPr>
        <p:spPr>
          <a:xfrm>
            <a:off x="3240201" y="4272470"/>
            <a:ext cx="3585277" cy="400110"/>
          </a:xfrm>
          <a:prstGeom prst="rect">
            <a:avLst/>
          </a:prstGeom>
          <a:noFill/>
        </p:spPr>
        <p:txBody>
          <a:bodyPr wrap="none" rtlCol="0">
            <a:spAutoFit/>
          </a:bodyPr>
          <a:lstStyle/>
          <a:p>
            <a:r>
              <a:rPr lang="en-US" sz="2000" b="1" dirty="0" smtClean="0"/>
              <a:t>September 1 thru December 31 </a:t>
            </a:r>
            <a:endParaRPr lang="en-US" sz="2000" b="1" dirty="0"/>
          </a:p>
        </p:txBody>
      </p:sp>
      <p:sp>
        <p:nvSpPr>
          <p:cNvPr id="7" name="TextBox 6"/>
          <p:cNvSpPr txBox="1"/>
          <p:nvPr/>
        </p:nvSpPr>
        <p:spPr>
          <a:xfrm>
            <a:off x="6066263" y="4837391"/>
            <a:ext cx="3241144" cy="400110"/>
          </a:xfrm>
          <a:prstGeom prst="rect">
            <a:avLst/>
          </a:prstGeom>
          <a:noFill/>
        </p:spPr>
        <p:txBody>
          <a:bodyPr wrap="none" rtlCol="0">
            <a:spAutoFit/>
          </a:bodyPr>
          <a:lstStyle/>
          <a:p>
            <a:r>
              <a:rPr lang="en-US" sz="2000" b="1" dirty="0" smtClean="0"/>
              <a:t>January 1, 2019 thru April 30</a:t>
            </a:r>
            <a:endParaRPr lang="en-US" sz="2000" b="1" dirty="0"/>
          </a:p>
        </p:txBody>
      </p:sp>
      <p:sp>
        <p:nvSpPr>
          <p:cNvPr id="9" name="TextBox 8"/>
          <p:cNvSpPr txBox="1"/>
          <p:nvPr/>
        </p:nvSpPr>
        <p:spPr>
          <a:xfrm>
            <a:off x="9318736" y="5237501"/>
            <a:ext cx="1483291" cy="400110"/>
          </a:xfrm>
          <a:prstGeom prst="rect">
            <a:avLst/>
          </a:prstGeom>
          <a:noFill/>
        </p:spPr>
        <p:txBody>
          <a:bodyPr wrap="none" rtlCol="0">
            <a:spAutoFit/>
          </a:bodyPr>
          <a:lstStyle/>
          <a:p>
            <a:r>
              <a:rPr lang="en-US" sz="2000" b="1" dirty="0" smtClean="0"/>
              <a:t>May 1, 2019</a:t>
            </a:r>
            <a:endParaRPr lang="en-US" sz="2000" b="1" dirty="0"/>
          </a:p>
        </p:txBody>
      </p:sp>
      <p:sp>
        <p:nvSpPr>
          <p:cNvPr id="8" name="TextBox 7"/>
          <p:cNvSpPr txBox="1"/>
          <p:nvPr/>
        </p:nvSpPr>
        <p:spPr>
          <a:xfrm flipH="1">
            <a:off x="538479" y="6156138"/>
            <a:ext cx="10621773" cy="369332"/>
          </a:xfrm>
          <a:prstGeom prst="rect">
            <a:avLst/>
          </a:prstGeom>
          <a:noFill/>
        </p:spPr>
        <p:txBody>
          <a:bodyPr wrap="square" rtlCol="0">
            <a:spAutoFit/>
          </a:bodyPr>
          <a:lstStyle/>
          <a:p>
            <a:r>
              <a:rPr lang="en-US" b="1" dirty="0" smtClean="0">
                <a:solidFill>
                  <a:schemeClr val="bg1">
                    <a:lumMod val="65000"/>
                  </a:schemeClr>
                </a:solidFill>
              </a:rPr>
              <a:t>January   February   March   April   May   June   July   August   September   October   November   December </a:t>
            </a:r>
            <a:endParaRPr lang="en-US" b="1" dirty="0">
              <a:solidFill>
                <a:schemeClr val="bg1">
                  <a:lumMod val="65000"/>
                </a:schemeClr>
              </a:solidFill>
            </a:endParaRPr>
          </a:p>
        </p:txBody>
      </p:sp>
    </p:spTree>
    <p:extLst>
      <p:ext uri="{BB962C8B-B14F-4D97-AF65-F5344CB8AC3E}">
        <p14:creationId xmlns:p14="http://schemas.microsoft.com/office/powerpoint/2010/main" val="26058658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3924" y="441325"/>
            <a:ext cx="10058837" cy="4351338"/>
          </a:xfrm>
        </p:spPr>
        <p:txBody>
          <a:bodyPr/>
          <a:lstStyle/>
          <a:p>
            <a:pPr marL="0" indent="0">
              <a:buNone/>
            </a:pPr>
            <a:r>
              <a:rPr lang="en-US" dirty="0" smtClean="0"/>
              <a:t>I diagnosed ‘abdominal pain’ when the real problem was hunger, I confused social issues with medical problems </a:t>
            </a:r>
            <a:br>
              <a:rPr lang="en-US" dirty="0" smtClean="0"/>
            </a:br>
            <a:r>
              <a:rPr lang="en-US" dirty="0" smtClean="0"/>
              <a:t>in other patients, too. I mislabeled the hopelessness of </a:t>
            </a:r>
            <a:br>
              <a:rPr lang="en-US" dirty="0" smtClean="0"/>
            </a:br>
            <a:r>
              <a:rPr lang="en-US" dirty="0" smtClean="0"/>
              <a:t>long-term unemployment as depression and the poverty that causes patients to miss pills or appointments as noncompliance. In one older patient, I mistook the inability </a:t>
            </a:r>
            <a:br>
              <a:rPr lang="en-US" dirty="0" smtClean="0"/>
            </a:br>
            <a:r>
              <a:rPr lang="en-US" dirty="0" smtClean="0"/>
              <a:t>to read for dementia. My medical training had not prepared me for this ambush of social circumstance. Real-life obstacles had an enormous impact on my patients’ lives, but because I had neither the skills nor the resources for treating them, I ignored the social context of disease altogether.</a:t>
            </a:r>
          </a:p>
          <a:p>
            <a:pPr marL="400050" lvl="1" indent="0" algn="r">
              <a:buNone/>
            </a:pPr>
            <a:r>
              <a:rPr lang="en-US" i="1" dirty="0" smtClean="0"/>
              <a:t>—Laura Gottlieb, MD</a:t>
            </a:r>
          </a:p>
          <a:p>
            <a:pPr marL="400050" lvl="1" indent="0" algn="r">
              <a:buNone/>
            </a:pPr>
            <a:r>
              <a:rPr lang="en-US" i="1" dirty="0" smtClean="0"/>
              <a:t>University of California San Francisco</a:t>
            </a:r>
          </a:p>
        </p:txBody>
      </p:sp>
      <p:sp>
        <p:nvSpPr>
          <p:cNvPr id="6" name="Freeform 40"/>
          <p:cNvSpPr>
            <a:spLocks noEditPoints="1"/>
          </p:cNvSpPr>
          <p:nvPr/>
        </p:nvSpPr>
        <p:spPr bwMode="auto">
          <a:xfrm>
            <a:off x="469900" y="488180"/>
            <a:ext cx="381251" cy="298140"/>
          </a:xfrm>
          <a:custGeom>
            <a:avLst/>
            <a:gdLst>
              <a:gd name="T0" fmla="*/ 147 w 366"/>
              <a:gd name="T1" fmla="*/ 0 h 284"/>
              <a:gd name="T2" fmla="*/ 147 w 366"/>
              <a:gd name="T3" fmla="*/ 21 h 284"/>
              <a:gd name="T4" fmla="*/ 78 w 366"/>
              <a:gd name="T5" fmla="*/ 72 h 284"/>
              <a:gd name="T6" fmla="*/ 53 w 366"/>
              <a:gd name="T7" fmla="*/ 144 h 284"/>
              <a:gd name="T8" fmla="*/ 55 w 366"/>
              <a:gd name="T9" fmla="*/ 156 h 284"/>
              <a:gd name="T10" fmla="*/ 59 w 366"/>
              <a:gd name="T11" fmla="*/ 158 h 284"/>
              <a:gd name="T12" fmla="*/ 66 w 366"/>
              <a:gd name="T13" fmla="*/ 155 h 284"/>
              <a:gd name="T14" fmla="*/ 100 w 366"/>
              <a:gd name="T15" fmla="*/ 146 h 284"/>
              <a:gd name="T16" fmla="*/ 143 w 366"/>
              <a:gd name="T17" fmla="*/ 165 h 284"/>
              <a:gd name="T18" fmla="*/ 162 w 366"/>
              <a:gd name="T19" fmla="*/ 212 h 284"/>
              <a:gd name="T20" fmla="*/ 140 w 366"/>
              <a:gd name="T21" fmla="*/ 262 h 284"/>
              <a:gd name="T22" fmla="*/ 88 w 366"/>
              <a:gd name="T23" fmla="*/ 284 h 284"/>
              <a:gd name="T24" fmla="*/ 26 w 366"/>
              <a:gd name="T25" fmla="*/ 255 h 284"/>
              <a:gd name="T26" fmla="*/ 0 w 366"/>
              <a:gd name="T27" fmla="*/ 176 h 284"/>
              <a:gd name="T28" fmla="*/ 36 w 366"/>
              <a:gd name="T29" fmla="*/ 73 h 284"/>
              <a:gd name="T30" fmla="*/ 147 w 366"/>
              <a:gd name="T31" fmla="*/ 0 h 284"/>
              <a:gd name="T32" fmla="*/ 352 w 366"/>
              <a:gd name="T33" fmla="*/ 0 h 284"/>
              <a:gd name="T34" fmla="*/ 352 w 366"/>
              <a:gd name="T35" fmla="*/ 21 h 284"/>
              <a:gd name="T36" fmla="*/ 282 w 366"/>
              <a:gd name="T37" fmla="*/ 72 h 284"/>
              <a:gd name="T38" fmla="*/ 257 w 366"/>
              <a:gd name="T39" fmla="*/ 144 h 284"/>
              <a:gd name="T40" fmla="*/ 260 w 366"/>
              <a:gd name="T41" fmla="*/ 156 h 284"/>
              <a:gd name="T42" fmla="*/ 264 w 366"/>
              <a:gd name="T43" fmla="*/ 158 h 284"/>
              <a:gd name="T44" fmla="*/ 270 w 366"/>
              <a:gd name="T45" fmla="*/ 155 h 284"/>
              <a:gd name="T46" fmla="*/ 304 w 366"/>
              <a:gd name="T47" fmla="*/ 146 h 284"/>
              <a:gd name="T48" fmla="*/ 347 w 366"/>
              <a:gd name="T49" fmla="*/ 165 h 284"/>
              <a:gd name="T50" fmla="*/ 366 w 366"/>
              <a:gd name="T51" fmla="*/ 212 h 284"/>
              <a:gd name="T52" fmla="*/ 345 w 366"/>
              <a:gd name="T53" fmla="*/ 262 h 284"/>
              <a:gd name="T54" fmla="*/ 293 w 366"/>
              <a:gd name="T55" fmla="*/ 284 h 284"/>
              <a:gd name="T56" fmla="*/ 231 w 366"/>
              <a:gd name="T57" fmla="*/ 255 h 284"/>
              <a:gd name="T58" fmla="*/ 205 w 366"/>
              <a:gd name="T59" fmla="*/ 176 h 284"/>
              <a:gd name="T60" fmla="*/ 240 w 366"/>
              <a:gd name="T61" fmla="*/ 73 h 284"/>
              <a:gd name="T62" fmla="*/ 352 w 366"/>
              <a:gd name="T63"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284">
                <a:moveTo>
                  <a:pt x="147" y="0"/>
                </a:moveTo>
                <a:cubicBezTo>
                  <a:pt x="147" y="21"/>
                  <a:pt x="147" y="21"/>
                  <a:pt x="147" y="21"/>
                </a:cubicBezTo>
                <a:cubicBezTo>
                  <a:pt x="118" y="32"/>
                  <a:pt x="95" y="49"/>
                  <a:pt x="78" y="72"/>
                </a:cubicBezTo>
                <a:cubicBezTo>
                  <a:pt x="61" y="95"/>
                  <a:pt x="53" y="119"/>
                  <a:pt x="53" y="144"/>
                </a:cubicBezTo>
                <a:cubicBezTo>
                  <a:pt x="53" y="149"/>
                  <a:pt x="54" y="153"/>
                  <a:pt x="55" y="156"/>
                </a:cubicBezTo>
                <a:cubicBezTo>
                  <a:pt x="56" y="157"/>
                  <a:pt x="58" y="158"/>
                  <a:pt x="59" y="158"/>
                </a:cubicBezTo>
                <a:cubicBezTo>
                  <a:pt x="61" y="158"/>
                  <a:pt x="63" y="157"/>
                  <a:pt x="66" y="155"/>
                </a:cubicBezTo>
                <a:cubicBezTo>
                  <a:pt x="75" y="149"/>
                  <a:pt x="86" y="146"/>
                  <a:pt x="100" y="146"/>
                </a:cubicBezTo>
                <a:cubicBezTo>
                  <a:pt x="116" y="146"/>
                  <a:pt x="130" y="152"/>
                  <a:pt x="143" y="165"/>
                </a:cubicBezTo>
                <a:cubicBezTo>
                  <a:pt x="155" y="179"/>
                  <a:pt x="162" y="194"/>
                  <a:pt x="162" y="212"/>
                </a:cubicBezTo>
                <a:cubicBezTo>
                  <a:pt x="162" y="231"/>
                  <a:pt x="154" y="248"/>
                  <a:pt x="140" y="262"/>
                </a:cubicBezTo>
                <a:cubicBezTo>
                  <a:pt x="126" y="277"/>
                  <a:pt x="108" y="284"/>
                  <a:pt x="88" y="284"/>
                </a:cubicBezTo>
                <a:cubicBezTo>
                  <a:pt x="64" y="284"/>
                  <a:pt x="44" y="274"/>
                  <a:pt x="26" y="255"/>
                </a:cubicBezTo>
                <a:cubicBezTo>
                  <a:pt x="9" y="235"/>
                  <a:pt x="0" y="209"/>
                  <a:pt x="0" y="176"/>
                </a:cubicBezTo>
                <a:cubicBezTo>
                  <a:pt x="0" y="138"/>
                  <a:pt x="12" y="104"/>
                  <a:pt x="36" y="73"/>
                </a:cubicBezTo>
                <a:cubicBezTo>
                  <a:pt x="59" y="43"/>
                  <a:pt x="96" y="19"/>
                  <a:pt x="147" y="0"/>
                </a:cubicBezTo>
                <a:close/>
                <a:moveTo>
                  <a:pt x="352" y="0"/>
                </a:moveTo>
                <a:cubicBezTo>
                  <a:pt x="352" y="21"/>
                  <a:pt x="352" y="21"/>
                  <a:pt x="352" y="21"/>
                </a:cubicBezTo>
                <a:cubicBezTo>
                  <a:pt x="322" y="32"/>
                  <a:pt x="299" y="49"/>
                  <a:pt x="282" y="72"/>
                </a:cubicBezTo>
                <a:cubicBezTo>
                  <a:pt x="266" y="95"/>
                  <a:pt x="257" y="119"/>
                  <a:pt x="257" y="144"/>
                </a:cubicBezTo>
                <a:cubicBezTo>
                  <a:pt x="257" y="149"/>
                  <a:pt x="258" y="153"/>
                  <a:pt x="260" y="156"/>
                </a:cubicBezTo>
                <a:cubicBezTo>
                  <a:pt x="261" y="157"/>
                  <a:pt x="262" y="158"/>
                  <a:pt x="264" y="158"/>
                </a:cubicBezTo>
                <a:cubicBezTo>
                  <a:pt x="265" y="158"/>
                  <a:pt x="267" y="157"/>
                  <a:pt x="270" y="155"/>
                </a:cubicBezTo>
                <a:cubicBezTo>
                  <a:pt x="279" y="149"/>
                  <a:pt x="291" y="146"/>
                  <a:pt x="304" y="146"/>
                </a:cubicBezTo>
                <a:cubicBezTo>
                  <a:pt x="321" y="146"/>
                  <a:pt x="335" y="152"/>
                  <a:pt x="347" y="165"/>
                </a:cubicBezTo>
                <a:cubicBezTo>
                  <a:pt x="360" y="179"/>
                  <a:pt x="366" y="194"/>
                  <a:pt x="366" y="212"/>
                </a:cubicBezTo>
                <a:cubicBezTo>
                  <a:pt x="366" y="231"/>
                  <a:pt x="359" y="248"/>
                  <a:pt x="345" y="262"/>
                </a:cubicBezTo>
                <a:cubicBezTo>
                  <a:pt x="330" y="277"/>
                  <a:pt x="313" y="284"/>
                  <a:pt x="293" y="284"/>
                </a:cubicBezTo>
                <a:cubicBezTo>
                  <a:pt x="269" y="284"/>
                  <a:pt x="248" y="274"/>
                  <a:pt x="231" y="255"/>
                </a:cubicBezTo>
                <a:cubicBezTo>
                  <a:pt x="214" y="235"/>
                  <a:pt x="205" y="209"/>
                  <a:pt x="205" y="176"/>
                </a:cubicBezTo>
                <a:cubicBezTo>
                  <a:pt x="205" y="138"/>
                  <a:pt x="217" y="104"/>
                  <a:pt x="240" y="73"/>
                </a:cubicBezTo>
                <a:cubicBezTo>
                  <a:pt x="264" y="43"/>
                  <a:pt x="301" y="19"/>
                  <a:pt x="352" y="0"/>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7" name="Freeform 41"/>
          <p:cNvSpPr>
            <a:spLocks noChangeAspect="1" noEditPoints="1"/>
          </p:cNvSpPr>
          <p:nvPr/>
        </p:nvSpPr>
        <p:spPr bwMode="auto">
          <a:xfrm>
            <a:off x="10136464" y="4876157"/>
            <a:ext cx="385869" cy="301752"/>
          </a:xfrm>
          <a:custGeom>
            <a:avLst/>
            <a:gdLst>
              <a:gd name="T0" fmla="*/ 15 w 366"/>
              <a:gd name="T1" fmla="*/ 284 h 284"/>
              <a:gd name="T2" fmla="*/ 15 w 366"/>
              <a:gd name="T3" fmla="*/ 263 h 284"/>
              <a:gd name="T4" fmla="*/ 84 w 366"/>
              <a:gd name="T5" fmla="*/ 212 h 284"/>
              <a:gd name="T6" fmla="*/ 109 w 366"/>
              <a:gd name="T7" fmla="*/ 140 h 284"/>
              <a:gd name="T8" fmla="*/ 106 w 366"/>
              <a:gd name="T9" fmla="*/ 128 h 284"/>
              <a:gd name="T10" fmla="*/ 103 w 366"/>
              <a:gd name="T11" fmla="*/ 126 h 284"/>
              <a:gd name="T12" fmla="*/ 96 w 366"/>
              <a:gd name="T13" fmla="*/ 129 h 284"/>
              <a:gd name="T14" fmla="*/ 62 w 366"/>
              <a:gd name="T15" fmla="*/ 139 h 284"/>
              <a:gd name="T16" fmla="*/ 19 w 366"/>
              <a:gd name="T17" fmla="*/ 119 h 284"/>
              <a:gd name="T18" fmla="*/ 0 w 366"/>
              <a:gd name="T19" fmla="*/ 72 h 284"/>
              <a:gd name="T20" fmla="*/ 22 w 366"/>
              <a:gd name="T21" fmla="*/ 22 h 284"/>
              <a:gd name="T22" fmla="*/ 74 w 366"/>
              <a:gd name="T23" fmla="*/ 0 h 284"/>
              <a:gd name="T24" fmla="*/ 135 w 366"/>
              <a:gd name="T25" fmla="*/ 29 h 284"/>
              <a:gd name="T26" fmla="*/ 161 w 366"/>
              <a:gd name="T27" fmla="*/ 108 h 284"/>
              <a:gd name="T28" fmla="*/ 126 w 366"/>
              <a:gd name="T29" fmla="*/ 211 h 284"/>
              <a:gd name="T30" fmla="*/ 15 w 366"/>
              <a:gd name="T31" fmla="*/ 284 h 284"/>
              <a:gd name="T32" fmla="*/ 219 w 366"/>
              <a:gd name="T33" fmla="*/ 284 h 284"/>
              <a:gd name="T34" fmla="*/ 219 w 366"/>
              <a:gd name="T35" fmla="*/ 263 h 284"/>
              <a:gd name="T36" fmla="*/ 288 w 366"/>
              <a:gd name="T37" fmla="*/ 212 h 284"/>
              <a:gd name="T38" fmla="*/ 313 w 366"/>
              <a:gd name="T39" fmla="*/ 140 h 284"/>
              <a:gd name="T40" fmla="*/ 311 w 366"/>
              <a:gd name="T41" fmla="*/ 128 h 284"/>
              <a:gd name="T42" fmla="*/ 307 w 366"/>
              <a:gd name="T43" fmla="*/ 126 h 284"/>
              <a:gd name="T44" fmla="*/ 300 w 366"/>
              <a:gd name="T45" fmla="*/ 129 h 284"/>
              <a:gd name="T46" fmla="*/ 266 w 366"/>
              <a:gd name="T47" fmla="*/ 139 h 284"/>
              <a:gd name="T48" fmla="*/ 223 w 366"/>
              <a:gd name="T49" fmla="*/ 119 h 284"/>
              <a:gd name="T50" fmla="*/ 205 w 366"/>
              <a:gd name="T51" fmla="*/ 72 h 284"/>
              <a:gd name="T52" fmla="*/ 226 w 366"/>
              <a:gd name="T53" fmla="*/ 22 h 284"/>
              <a:gd name="T54" fmla="*/ 278 w 366"/>
              <a:gd name="T55" fmla="*/ 0 h 284"/>
              <a:gd name="T56" fmla="*/ 340 w 366"/>
              <a:gd name="T57" fmla="*/ 29 h 284"/>
              <a:gd name="T58" fmla="*/ 366 w 366"/>
              <a:gd name="T59" fmla="*/ 108 h 284"/>
              <a:gd name="T60" fmla="*/ 331 w 366"/>
              <a:gd name="T61" fmla="*/ 211 h 284"/>
              <a:gd name="T62" fmla="*/ 219 w 366"/>
              <a:gd name="T6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6" h="284">
                <a:moveTo>
                  <a:pt x="15" y="284"/>
                </a:moveTo>
                <a:cubicBezTo>
                  <a:pt x="15" y="263"/>
                  <a:pt x="15" y="263"/>
                  <a:pt x="15" y="263"/>
                </a:cubicBezTo>
                <a:cubicBezTo>
                  <a:pt x="44" y="252"/>
                  <a:pt x="67" y="235"/>
                  <a:pt x="84" y="212"/>
                </a:cubicBezTo>
                <a:cubicBezTo>
                  <a:pt x="100" y="189"/>
                  <a:pt x="109" y="165"/>
                  <a:pt x="109" y="140"/>
                </a:cubicBezTo>
                <a:cubicBezTo>
                  <a:pt x="109" y="135"/>
                  <a:pt x="108" y="131"/>
                  <a:pt x="106" y="128"/>
                </a:cubicBezTo>
                <a:cubicBezTo>
                  <a:pt x="105" y="126"/>
                  <a:pt x="104" y="126"/>
                  <a:pt x="103" y="126"/>
                </a:cubicBezTo>
                <a:cubicBezTo>
                  <a:pt x="101" y="126"/>
                  <a:pt x="99" y="127"/>
                  <a:pt x="96" y="129"/>
                </a:cubicBezTo>
                <a:cubicBezTo>
                  <a:pt x="87" y="136"/>
                  <a:pt x="76" y="139"/>
                  <a:pt x="62" y="139"/>
                </a:cubicBezTo>
                <a:cubicBezTo>
                  <a:pt x="46" y="139"/>
                  <a:pt x="31" y="132"/>
                  <a:pt x="19" y="119"/>
                </a:cubicBezTo>
                <a:cubicBezTo>
                  <a:pt x="6" y="106"/>
                  <a:pt x="0" y="90"/>
                  <a:pt x="0" y="72"/>
                </a:cubicBezTo>
                <a:cubicBezTo>
                  <a:pt x="0" y="53"/>
                  <a:pt x="7" y="36"/>
                  <a:pt x="22" y="22"/>
                </a:cubicBezTo>
                <a:cubicBezTo>
                  <a:pt x="36" y="7"/>
                  <a:pt x="53" y="0"/>
                  <a:pt x="74" y="0"/>
                </a:cubicBezTo>
                <a:cubicBezTo>
                  <a:pt x="97" y="0"/>
                  <a:pt x="118" y="10"/>
                  <a:pt x="135" y="29"/>
                </a:cubicBezTo>
                <a:cubicBezTo>
                  <a:pt x="153" y="49"/>
                  <a:pt x="161" y="75"/>
                  <a:pt x="161" y="108"/>
                </a:cubicBezTo>
                <a:cubicBezTo>
                  <a:pt x="161" y="146"/>
                  <a:pt x="150" y="180"/>
                  <a:pt x="126" y="211"/>
                </a:cubicBezTo>
                <a:cubicBezTo>
                  <a:pt x="103" y="241"/>
                  <a:pt x="66" y="265"/>
                  <a:pt x="15" y="284"/>
                </a:cubicBezTo>
                <a:close/>
                <a:moveTo>
                  <a:pt x="219" y="284"/>
                </a:moveTo>
                <a:cubicBezTo>
                  <a:pt x="219" y="263"/>
                  <a:pt x="219" y="263"/>
                  <a:pt x="219" y="263"/>
                </a:cubicBezTo>
                <a:cubicBezTo>
                  <a:pt x="248" y="252"/>
                  <a:pt x="271" y="235"/>
                  <a:pt x="288" y="212"/>
                </a:cubicBezTo>
                <a:cubicBezTo>
                  <a:pt x="305" y="189"/>
                  <a:pt x="313" y="165"/>
                  <a:pt x="313" y="140"/>
                </a:cubicBezTo>
                <a:cubicBezTo>
                  <a:pt x="313" y="135"/>
                  <a:pt x="312" y="131"/>
                  <a:pt x="311" y="128"/>
                </a:cubicBezTo>
                <a:cubicBezTo>
                  <a:pt x="310" y="126"/>
                  <a:pt x="309" y="126"/>
                  <a:pt x="307" y="126"/>
                </a:cubicBezTo>
                <a:cubicBezTo>
                  <a:pt x="306" y="126"/>
                  <a:pt x="304" y="127"/>
                  <a:pt x="300" y="129"/>
                </a:cubicBezTo>
                <a:cubicBezTo>
                  <a:pt x="291" y="136"/>
                  <a:pt x="280" y="139"/>
                  <a:pt x="266" y="139"/>
                </a:cubicBezTo>
                <a:cubicBezTo>
                  <a:pt x="250" y="139"/>
                  <a:pt x="236" y="132"/>
                  <a:pt x="223" y="119"/>
                </a:cubicBezTo>
                <a:cubicBezTo>
                  <a:pt x="211" y="106"/>
                  <a:pt x="205" y="90"/>
                  <a:pt x="205" y="72"/>
                </a:cubicBezTo>
                <a:cubicBezTo>
                  <a:pt x="205" y="53"/>
                  <a:pt x="212" y="36"/>
                  <a:pt x="226" y="22"/>
                </a:cubicBezTo>
                <a:cubicBezTo>
                  <a:pt x="240" y="7"/>
                  <a:pt x="258" y="0"/>
                  <a:pt x="278" y="0"/>
                </a:cubicBezTo>
                <a:cubicBezTo>
                  <a:pt x="302" y="0"/>
                  <a:pt x="322" y="10"/>
                  <a:pt x="340" y="29"/>
                </a:cubicBezTo>
                <a:cubicBezTo>
                  <a:pt x="357" y="49"/>
                  <a:pt x="366" y="75"/>
                  <a:pt x="366" y="108"/>
                </a:cubicBezTo>
                <a:cubicBezTo>
                  <a:pt x="366" y="146"/>
                  <a:pt x="354" y="180"/>
                  <a:pt x="331" y="211"/>
                </a:cubicBezTo>
                <a:cubicBezTo>
                  <a:pt x="307" y="241"/>
                  <a:pt x="270" y="265"/>
                  <a:pt x="219" y="28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480042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Eligibility for Health Home Services </a:t>
            </a:r>
            <a:endParaRPr lang="en-US" dirty="0"/>
          </a:p>
        </p:txBody>
      </p:sp>
      <p:sp>
        <p:nvSpPr>
          <p:cNvPr id="3" name="Content Placeholder 2"/>
          <p:cNvSpPr>
            <a:spLocks noGrp="1"/>
          </p:cNvSpPr>
          <p:nvPr>
            <p:ph idx="1"/>
          </p:nvPr>
        </p:nvSpPr>
        <p:spPr/>
        <p:txBody>
          <a:bodyPr/>
          <a:lstStyle/>
          <a:p>
            <a:r>
              <a:rPr lang="en-US" dirty="0" smtClean="0"/>
              <a:t>Must have one chronic condition and</a:t>
            </a:r>
          </a:p>
          <a:p>
            <a:r>
              <a:rPr lang="en-US" dirty="0" smtClean="0"/>
              <a:t>Must have a PRISM score of 1.5 or </a:t>
            </a:r>
            <a:r>
              <a:rPr lang="en-US" dirty="0"/>
              <a:t>higher </a:t>
            </a:r>
            <a:endParaRPr lang="en-US" dirty="0" smtClean="0"/>
          </a:p>
          <a:p>
            <a:pPr lvl="1"/>
            <a:r>
              <a:rPr lang="en-US" dirty="0" smtClean="0"/>
              <a:t>Indicates a  </a:t>
            </a:r>
            <a:r>
              <a:rPr lang="en-US" dirty="0"/>
              <a:t>risk for a second chronic condition</a:t>
            </a:r>
          </a:p>
          <a:p>
            <a:endParaRPr lang="en-US" dirty="0" smtClean="0"/>
          </a:p>
          <a:p>
            <a:pPr lvl="1"/>
            <a:endParaRPr lang="en-US" dirty="0" smtClean="0"/>
          </a:p>
          <a:p>
            <a:endParaRPr lang="en-US" dirty="0"/>
          </a:p>
          <a:p>
            <a:endParaRPr lang="en-US" dirty="0" smtClean="0"/>
          </a:p>
          <a:p>
            <a:pPr marL="0" indent="0">
              <a:buNone/>
            </a:pPr>
            <a:r>
              <a:rPr lang="en-US" dirty="0" smtClean="0"/>
              <a:t>Note: includes all ages</a:t>
            </a:r>
            <a:endParaRPr lang="en-US" dirty="0"/>
          </a:p>
        </p:txBody>
      </p:sp>
    </p:spTree>
    <p:extLst>
      <p:ext uri="{BB962C8B-B14F-4D97-AF65-F5344CB8AC3E}">
        <p14:creationId xmlns:p14="http://schemas.microsoft.com/office/powerpoint/2010/main" val="41675836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 Activity Periods</a:t>
            </a:r>
            <a:endParaRPr lang="en-US" dirty="0"/>
          </a:p>
        </p:txBody>
      </p:sp>
      <p:sp>
        <p:nvSpPr>
          <p:cNvPr id="8" name="TextBox 7"/>
          <p:cNvSpPr txBox="1"/>
          <p:nvPr/>
        </p:nvSpPr>
        <p:spPr>
          <a:xfrm flipH="1">
            <a:off x="607059" y="6205328"/>
            <a:ext cx="10621773" cy="369332"/>
          </a:xfrm>
          <a:prstGeom prst="rect">
            <a:avLst/>
          </a:prstGeom>
          <a:noFill/>
        </p:spPr>
        <p:txBody>
          <a:bodyPr wrap="square" rtlCol="0">
            <a:spAutoFit/>
          </a:bodyPr>
          <a:lstStyle/>
          <a:p>
            <a:r>
              <a:rPr lang="en-US" b="1" dirty="0" smtClean="0">
                <a:solidFill>
                  <a:schemeClr val="bg1">
                    <a:lumMod val="65000"/>
                  </a:schemeClr>
                </a:solidFill>
              </a:rPr>
              <a:t>January   February   March   April   May   June   July   August   September   October   November   December </a:t>
            </a:r>
            <a:endParaRPr lang="en-US" b="1" dirty="0">
              <a:solidFill>
                <a:schemeClr val="bg1">
                  <a:lumMod val="65000"/>
                </a:schemeClr>
              </a:solidFill>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42525613"/>
              </p:ext>
            </p:extLst>
          </p:nvPr>
        </p:nvGraphicFramePr>
        <p:xfrm>
          <a:off x="469900" y="1600200"/>
          <a:ext cx="10758932" cy="24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69900" y="3911970"/>
            <a:ext cx="7255769" cy="1938992"/>
          </a:xfrm>
          <a:prstGeom prst="rect">
            <a:avLst/>
          </a:prstGeom>
          <a:noFill/>
        </p:spPr>
        <p:txBody>
          <a:bodyPr wrap="none" rtlCol="0">
            <a:spAutoFit/>
          </a:bodyPr>
          <a:lstStyle/>
          <a:p>
            <a:r>
              <a:rPr lang="en-US" sz="2400" dirty="0" smtClean="0"/>
              <a:t>If the client opts in July 13, 2018:</a:t>
            </a:r>
          </a:p>
          <a:p>
            <a:pPr marL="800100" lvl="1" indent="-342900">
              <a:buAutoNum type="arabicPeriod"/>
            </a:pPr>
            <a:r>
              <a:rPr lang="en-US" sz="2400" dirty="0" smtClean="0"/>
              <a:t>What are the dates for the first activity period?</a:t>
            </a:r>
          </a:p>
          <a:p>
            <a:pPr marL="800100" lvl="1" indent="-342900">
              <a:buAutoNum type="arabicPeriod"/>
            </a:pPr>
            <a:r>
              <a:rPr lang="en-US" sz="2400" dirty="0" smtClean="0"/>
              <a:t>What are the dates for the second activity period?</a:t>
            </a:r>
          </a:p>
          <a:p>
            <a:pPr marL="800100" lvl="1" indent="-342900">
              <a:buAutoNum type="arabicPeriod"/>
            </a:pPr>
            <a:r>
              <a:rPr lang="en-US" sz="2400" dirty="0" smtClean="0"/>
              <a:t>What are the dates for the third activity period?</a:t>
            </a:r>
          </a:p>
          <a:p>
            <a:pPr marL="800100" lvl="1" indent="-342900">
              <a:buAutoNum type="arabicPeriod"/>
            </a:pPr>
            <a:r>
              <a:rPr lang="en-US" sz="2400" dirty="0" smtClean="0"/>
              <a:t>What is the start date for the next HAP year cycle?</a:t>
            </a:r>
          </a:p>
        </p:txBody>
      </p:sp>
    </p:spTree>
    <p:extLst>
      <p:ext uri="{BB962C8B-B14F-4D97-AF65-F5344CB8AC3E}">
        <p14:creationId xmlns:p14="http://schemas.microsoft.com/office/powerpoint/2010/main" val="13447858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 Activity Periods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075286611"/>
              </p:ext>
            </p:extLst>
          </p:nvPr>
        </p:nvGraphicFramePr>
        <p:xfrm>
          <a:off x="469900" y="1600200"/>
          <a:ext cx="10758932" cy="24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4573" y="3678114"/>
            <a:ext cx="2919454" cy="400110"/>
          </a:xfrm>
          <a:prstGeom prst="rect">
            <a:avLst/>
          </a:prstGeom>
          <a:noFill/>
        </p:spPr>
        <p:txBody>
          <a:bodyPr wrap="none" rtlCol="0">
            <a:spAutoFit/>
          </a:bodyPr>
          <a:lstStyle/>
          <a:p>
            <a:r>
              <a:rPr lang="en-US" sz="2000" b="1" dirty="0" smtClean="0"/>
              <a:t>July 13 thru November 12</a:t>
            </a:r>
            <a:endParaRPr lang="en-US" sz="2000" b="1" dirty="0"/>
          </a:p>
        </p:txBody>
      </p:sp>
      <p:sp>
        <p:nvSpPr>
          <p:cNvPr id="6" name="TextBox 5"/>
          <p:cNvSpPr txBox="1"/>
          <p:nvPr/>
        </p:nvSpPr>
        <p:spPr>
          <a:xfrm>
            <a:off x="2900726" y="4355421"/>
            <a:ext cx="3839128" cy="400110"/>
          </a:xfrm>
          <a:prstGeom prst="rect">
            <a:avLst/>
          </a:prstGeom>
          <a:noFill/>
        </p:spPr>
        <p:txBody>
          <a:bodyPr wrap="none" rtlCol="0">
            <a:spAutoFit/>
          </a:bodyPr>
          <a:lstStyle/>
          <a:p>
            <a:r>
              <a:rPr lang="en-US" sz="2000" b="1" dirty="0" smtClean="0"/>
              <a:t>November 13 thru March 12, 2019</a:t>
            </a:r>
            <a:endParaRPr lang="en-US" sz="2000" b="1" dirty="0"/>
          </a:p>
        </p:txBody>
      </p:sp>
      <p:sp>
        <p:nvSpPr>
          <p:cNvPr id="7" name="TextBox 6"/>
          <p:cNvSpPr txBox="1"/>
          <p:nvPr/>
        </p:nvSpPr>
        <p:spPr>
          <a:xfrm>
            <a:off x="6193302" y="5104774"/>
            <a:ext cx="2481320" cy="400110"/>
          </a:xfrm>
          <a:prstGeom prst="rect">
            <a:avLst/>
          </a:prstGeom>
          <a:noFill/>
        </p:spPr>
        <p:txBody>
          <a:bodyPr wrap="none" rtlCol="0">
            <a:spAutoFit/>
          </a:bodyPr>
          <a:lstStyle/>
          <a:p>
            <a:r>
              <a:rPr lang="en-US" sz="2000" b="1" dirty="0" smtClean="0"/>
              <a:t>March 13 thru July 12</a:t>
            </a:r>
            <a:endParaRPr lang="en-US" sz="2000" b="1" dirty="0"/>
          </a:p>
        </p:txBody>
      </p:sp>
      <p:sp>
        <p:nvSpPr>
          <p:cNvPr id="9" name="TextBox 8"/>
          <p:cNvSpPr txBox="1"/>
          <p:nvPr/>
        </p:nvSpPr>
        <p:spPr>
          <a:xfrm>
            <a:off x="9197507" y="5504884"/>
            <a:ext cx="2031325" cy="400110"/>
          </a:xfrm>
          <a:prstGeom prst="rect">
            <a:avLst/>
          </a:prstGeom>
          <a:noFill/>
        </p:spPr>
        <p:txBody>
          <a:bodyPr wrap="none" rtlCol="0">
            <a:spAutoFit/>
          </a:bodyPr>
          <a:lstStyle/>
          <a:p>
            <a:r>
              <a:rPr lang="en-US" sz="2000" b="1" dirty="0" smtClean="0"/>
              <a:t>July 13, 2019	</a:t>
            </a:r>
            <a:endParaRPr lang="en-US" sz="2000" b="1" dirty="0"/>
          </a:p>
        </p:txBody>
      </p:sp>
      <p:sp>
        <p:nvSpPr>
          <p:cNvPr id="8" name="TextBox 7"/>
          <p:cNvSpPr txBox="1"/>
          <p:nvPr/>
        </p:nvSpPr>
        <p:spPr>
          <a:xfrm flipH="1">
            <a:off x="607059" y="6156138"/>
            <a:ext cx="10621773" cy="369332"/>
          </a:xfrm>
          <a:prstGeom prst="rect">
            <a:avLst/>
          </a:prstGeom>
          <a:noFill/>
        </p:spPr>
        <p:txBody>
          <a:bodyPr wrap="square" rtlCol="0">
            <a:spAutoFit/>
          </a:bodyPr>
          <a:lstStyle/>
          <a:p>
            <a:r>
              <a:rPr lang="en-US" b="1" dirty="0" smtClean="0">
                <a:solidFill>
                  <a:schemeClr val="bg1">
                    <a:lumMod val="65000"/>
                  </a:schemeClr>
                </a:solidFill>
              </a:rPr>
              <a:t>January   February   March   April   May   June   July   August   September   October   November   December </a:t>
            </a:r>
            <a:endParaRPr lang="en-US" b="1" dirty="0">
              <a:solidFill>
                <a:schemeClr val="bg1">
                  <a:lumMod val="65000"/>
                </a:schemeClr>
              </a:solidFill>
            </a:endParaRPr>
          </a:p>
        </p:txBody>
      </p:sp>
    </p:spTree>
    <p:extLst>
      <p:ext uri="{BB962C8B-B14F-4D97-AF65-F5344CB8AC3E}">
        <p14:creationId xmlns:p14="http://schemas.microsoft.com/office/powerpoint/2010/main" val="3006839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Worksheet 3: Activity Periods</a:t>
            </a:r>
            <a:endParaRPr lang="en-US"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364366170"/>
              </p:ext>
            </p:extLst>
          </p:nvPr>
        </p:nvGraphicFramePr>
        <p:xfrm>
          <a:off x="469900" y="1600200"/>
          <a:ext cx="10758932" cy="2478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524949" y="1600200"/>
            <a:ext cx="10703883" cy="5078313"/>
          </a:xfrm>
          <a:prstGeom prst="rect">
            <a:avLst/>
          </a:prstGeom>
          <a:noFill/>
        </p:spPr>
        <p:txBody>
          <a:bodyPr wrap="square" rtlCol="0">
            <a:spAutoFit/>
          </a:bodyPr>
          <a:lstStyle/>
          <a:p>
            <a:r>
              <a:rPr lang="en-US" sz="2400" dirty="0" smtClean="0"/>
              <a:t>       </a:t>
            </a:r>
          </a:p>
          <a:p>
            <a:pPr marL="457200" lvl="0" indent="-457200">
              <a:buFont typeface="+mj-lt"/>
              <a:buAutoNum type="arabicPeriod"/>
            </a:pPr>
            <a:r>
              <a:rPr lang="en-US" sz="2400" dirty="0" smtClean="0"/>
              <a:t>What </a:t>
            </a:r>
            <a:r>
              <a:rPr lang="en-US" sz="2400" dirty="0"/>
              <a:t>is the end date of the HAP if the client notifies the Care Coordinator that he no longer wants to participate in the program during a phone call on May 10, 2018?  </a:t>
            </a:r>
          </a:p>
          <a:p>
            <a:pPr lvl="0"/>
            <a:r>
              <a:rPr lang="en-US" sz="2400" dirty="0" smtClean="0">
                <a:solidFill>
                  <a:srgbClr val="C00000"/>
                </a:solidFill>
              </a:rPr>
              <a:t>                                                          </a:t>
            </a:r>
            <a:r>
              <a:rPr lang="en-US" sz="2800" dirty="0" smtClean="0">
                <a:solidFill>
                  <a:srgbClr val="C00000"/>
                </a:solidFill>
              </a:rPr>
              <a:t>May 10, 2018</a:t>
            </a:r>
          </a:p>
          <a:p>
            <a:pPr marL="457200" lvl="0" indent="-457200">
              <a:buFont typeface="+mj-lt"/>
              <a:buAutoNum type="arabicPeriod"/>
            </a:pPr>
            <a:endParaRPr lang="en-US" sz="2400" dirty="0"/>
          </a:p>
          <a:p>
            <a:pPr marL="457200" lvl="0" indent="-457200">
              <a:buFont typeface="+mj-lt"/>
              <a:buAutoNum type="arabicPeriod" startAt="2"/>
            </a:pPr>
            <a:r>
              <a:rPr lang="en-US" sz="2400" dirty="0" smtClean="0"/>
              <a:t>The </a:t>
            </a:r>
            <a:r>
              <a:rPr lang="en-US" sz="2400" dirty="0"/>
              <a:t>Care Coordinator made several calls to the client and sent a letter with no response from the client and the Lead approves closure of the HAP. The letter was mailed to the client on August 13, 2018 and the final call was made on August 17, 2018. What is the end date for the HAP</a:t>
            </a:r>
            <a:r>
              <a:rPr lang="en-US" sz="2400" dirty="0" smtClean="0"/>
              <a:t>?</a:t>
            </a:r>
          </a:p>
          <a:p>
            <a:pPr lvl="4"/>
            <a:r>
              <a:rPr lang="en-US" sz="2800" dirty="0" smtClean="0">
                <a:solidFill>
                  <a:srgbClr val="C00000"/>
                </a:solidFill>
              </a:rPr>
              <a:t>                        </a:t>
            </a:r>
          </a:p>
          <a:p>
            <a:pPr lvl="4"/>
            <a:r>
              <a:rPr lang="en-US" sz="2800" dirty="0">
                <a:solidFill>
                  <a:srgbClr val="C00000"/>
                </a:solidFill>
              </a:rPr>
              <a:t> </a:t>
            </a:r>
            <a:r>
              <a:rPr lang="en-US" sz="2800" dirty="0" smtClean="0">
                <a:solidFill>
                  <a:srgbClr val="C00000"/>
                </a:solidFill>
              </a:rPr>
              <a:t>                        August 17, 2018</a:t>
            </a:r>
            <a:endParaRPr lang="en-US" sz="2800" dirty="0">
              <a:solidFill>
                <a:srgbClr val="C00000"/>
              </a:solidFill>
            </a:endParaRPr>
          </a:p>
          <a:p>
            <a:endParaRPr lang="en-US" sz="2400" dirty="0"/>
          </a:p>
        </p:txBody>
      </p:sp>
    </p:spTree>
    <p:extLst>
      <p:ext uri="{BB962C8B-B14F-4D97-AF65-F5344CB8AC3E}">
        <p14:creationId xmlns:p14="http://schemas.microsoft.com/office/powerpoint/2010/main" val="1577504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spcAft>
                <a:spcPts val="1400"/>
              </a:spcAft>
              <a:buNone/>
            </a:pPr>
            <a:r>
              <a:rPr lang="en-US" sz="2800" dirty="0" smtClean="0"/>
              <a:t>Demographic data fields for name, gender, date of birth and ProviderOne ID</a:t>
            </a:r>
          </a:p>
          <a:p>
            <a:pPr marL="0" indent="0">
              <a:spcAft>
                <a:spcPts val="1400"/>
              </a:spcAft>
              <a:buNone/>
            </a:pPr>
            <a:r>
              <a:rPr lang="en-US" sz="2800" dirty="0" smtClean="0"/>
              <a:t>Date the HAP begins</a:t>
            </a:r>
          </a:p>
          <a:p>
            <a:pPr marL="0" indent="0">
              <a:buNone/>
            </a:pPr>
            <a:r>
              <a:rPr lang="en-US" sz="2800" dirty="0" smtClean="0"/>
              <a:t>Date the client Opts-in</a:t>
            </a:r>
          </a:p>
          <a:p>
            <a:pPr marL="174625" indent="-174625">
              <a:spcBef>
                <a:spcPts val="600"/>
              </a:spcBef>
            </a:pPr>
            <a:r>
              <a:rPr lang="en-US" sz="2000" dirty="0" smtClean="0"/>
              <a:t>This is the date the client agrees to participate in the program and begins development of the HAP.</a:t>
            </a:r>
          </a:p>
          <a:p>
            <a:pPr marL="174625" indent="-174625">
              <a:spcBef>
                <a:spcPts val="600"/>
              </a:spcBef>
            </a:pPr>
            <a:r>
              <a:rPr lang="en-US" sz="2000" dirty="0" smtClean="0"/>
              <a:t>This date becomes the client’s anniversary date. It triggers the start of a new HAP for the next HAP reporting year.</a:t>
            </a:r>
          </a:p>
          <a:p>
            <a:endParaRPr lang="en-US" sz="2800" dirty="0"/>
          </a:p>
        </p:txBody>
      </p:sp>
      <p:cxnSp>
        <p:nvCxnSpPr>
          <p:cNvPr id="6" name="Straight Connector 5"/>
          <p:cNvCxnSpPr/>
          <p:nvPr/>
        </p:nvCxnSpPr>
        <p:spPr>
          <a:xfrm>
            <a:off x="457200" y="328562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253659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6" y="5022963"/>
            <a:ext cx="8229600" cy="1040030"/>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5495599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buNone/>
            </a:pPr>
            <a:r>
              <a:rPr lang="en-US" dirty="0" smtClean="0"/>
              <a:t>Date the HAP ends:</a:t>
            </a:r>
          </a:p>
          <a:p>
            <a:pPr>
              <a:spcBef>
                <a:spcPts val="600"/>
              </a:spcBef>
            </a:pPr>
            <a:r>
              <a:rPr lang="en-US" sz="2800" dirty="0"/>
              <a:t>At the end of a one year cycle (do not prepopulate this field)</a:t>
            </a:r>
          </a:p>
          <a:p>
            <a:pPr>
              <a:spcBef>
                <a:spcPts val="600"/>
              </a:spcBef>
            </a:pPr>
            <a:r>
              <a:rPr lang="en-US" sz="2800" dirty="0"/>
              <a:t>The day the client opts out of the program</a:t>
            </a:r>
          </a:p>
          <a:p>
            <a:pPr>
              <a:spcBef>
                <a:spcPts val="600"/>
              </a:spcBef>
            </a:pPr>
            <a:r>
              <a:rPr lang="en-US" sz="2800" dirty="0"/>
              <a:t>The date the HAP ends for other reasons as listed in the Reason for Closure of the HAP data field (check the appropriate box if one of the reasons apply)</a:t>
            </a:r>
          </a:p>
          <a:p>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6" y="5022963"/>
            <a:ext cx="8229600" cy="1040030"/>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4158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spcAft>
                <a:spcPts val="1400"/>
              </a:spcAft>
              <a:buNone/>
            </a:pPr>
            <a:r>
              <a:rPr lang="en-US" sz="2800" dirty="0" smtClean="0"/>
              <a:t>If a client is transferring for one of the reasons listed, then do not enter </a:t>
            </a:r>
            <a:br>
              <a:rPr lang="en-US" sz="2800" dirty="0" smtClean="0"/>
            </a:br>
            <a:r>
              <a:rPr lang="en-US" sz="2800" dirty="0" smtClean="0"/>
              <a:t>a HAP end date as the HAP is still active until the end of the one year cycle even though it may be transferred.</a:t>
            </a:r>
          </a:p>
          <a:p>
            <a:pPr marL="0" indent="0">
              <a:buNone/>
            </a:pPr>
            <a:r>
              <a:rPr lang="en-US" sz="2800" dirty="0" smtClean="0"/>
              <a:t>Reasons for transfer of the HAP include:</a:t>
            </a:r>
          </a:p>
          <a:p>
            <a:pPr>
              <a:spcBef>
                <a:spcPts val="0"/>
              </a:spcBef>
            </a:pPr>
            <a:r>
              <a:rPr lang="en-US" sz="2400" dirty="0" smtClean="0"/>
              <a:t>Client choice to change CCO or Lead Organization</a:t>
            </a:r>
          </a:p>
          <a:p>
            <a:pPr>
              <a:spcBef>
                <a:spcPts val="0"/>
              </a:spcBef>
            </a:pPr>
            <a:r>
              <a:rPr lang="en-US" sz="2400" dirty="0" smtClean="0"/>
              <a:t>Eligibility changed:</a:t>
            </a:r>
          </a:p>
          <a:p>
            <a:pPr lvl="1">
              <a:spcBef>
                <a:spcPts val="0"/>
              </a:spcBef>
            </a:pPr>
            <a:r>
              <a:rPr lang="en-US" sz="2000" dirty="0" smtClean="0"/>
              <a:t>Client was enrolled with a Managed Care Organization (MCO) and transferred </a:t>
            </a:r>
            <a:br>
              <a:rPr lang="en-US" sz="2000" dirty="0" smtClean="0"/>
            </a:br>
            <a:r>
              <a:rPr lang="en-US" sz="2000" dirty="0" smtClean="0"/>
              <a:t>to a Fee-for-Service (FFS) Health Plan</a:t>
            </a:r>
          </a:p>
          <a:p>
            <a:pPr lvl="1">
              <a:spcBef>
                <a:spcPts val="0"/>
              </a:spcBef>
            </a:pPr>
            <a:r>
              <a:rPr lang="en-US" sz="2000" dirty="0" smtClean="0"/>
              <a:t>Was enrolled with as FFS and transferred to an MCO Health Plan</a:t>
            </a:r>
          </a:p>
          <a:p>
            <a:pPr>
              <a:spcBef>
                <a:spcPts val="0"/>
              </a:spcBef>
            </a:pP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656" y="5022963"/>
            <a:ext cx="8229600" cy="1040030"/>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57200" y="292570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717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buNone/>
            </a:pPr>
            <a:r>
              <a:rPr lang="en-US" dirty="0" smtClean="0"/>
              <a:t>Options for gender include: </a:t>
            </a:r>
          </a:p>
          <a:p>
            <a:pPr marL="0" indent="0">
              <a:buNone/>
            </a:pPr>
            <a:endParaRPr lang="en-US" dirty="0" smtClean="0"/>
          </a:p>
          <a:p>
            <a:pPr marL="0" indent="0">
              <a:buNone/>
            </a:pPr>
            <a:endParaRPr lang="en-US" dirty="0" smtClean="0"/>
          </a:p>
          <a:p>
            <a:pPr marL="0" indent="0">
              <a:buNone/>
            </a:pPr>
            <a:endParaRPr lang="en-US" dirty="0" smtClean="0"/>
          </a:p>
          <a:p>
            <a:pPr marL="0" indent="0">
              <a:buNone/>
            </a:pPr>
            <a:r>
              <a:rPr lang="en-US" dirty="0" smtClean="0"/>
              <a:t>Because clients have a right to change Lead Organizations </a:t>
            </a:r>
            <a:br>
              <a:rPr lang="en-US" dirty="0" smtClean="0"/>
            </a:br>
            <a:r>
              <a:rPr lang="en-US" dirty="0" smtClean="0"/>
              <a:t>or Care Coordination Organizations the names and phone numbers are provided </a:t>
            </a:r>
          </a:p>
          <a:p>
            <a:pPr marL="0" indent="0">
              <a:buNone/>
            </a:pPr>
            <a:r>
              <a:rPr lang="en-US" dirty="0" smtClean="0"/>
              <a:t> </a:t>
            </a:r>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6520"/>
            <a:ext cx="8229600" cy="1116731"/>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429062" y="365722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700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Instructions (cont.)</a:t>
            </a:r>
            <a:endParaRPr lang="en-US" dirty="0"/>
          </a:p>
        </p:txBody>
      </p:sp>
      <p:sp>
        <p:nvSpPr>
          <p:cNvPr id="3" name="Content Placeholder 2"/>
          <p:cNvSpPr>
            <a:spLocks noGrp="1"/>
          </p:cNvSpPr>
          <p:nvPr>
            <p:ph idx="1"/>
          </p:nvPr>
        </p:nvSpPr>
        <p:spPr>
          <a:xfrm>
            <a:off x="469900" y="2383278"/>
            <a:ext cx="10512862" cy="3568260"/>
          </a:xfrm>
        </p:spPr>
        <p:txBody>
          <a:bodyPr/>
          <a:lstStyle/>
          <a:p>
            <a:pPr marL="0" indent="0">
              <a:spcAft>
                <a:spcPts val="1800"/>
              </a:spcAft>
              <a:buNone/>
            </a:pPr>
            <a:r>
              <a:rPr lang="en-US" dirty="0" smtClean="0"/>
              <a:t>Write a brief statement about the client</a:t>
            </a:r>
          </a:p>
          <a:p>
            <a:pPr marL="0" indent="0">
              <a:spcAft>
                <a:spcPts val="1800"/>
              </a:spcAft>
              <a:buNone/>
            </a:pPr>
            <a:r>
              <a:rPr lang="en-US" dirty="0" smtClean="0"/>
              <a:t>Develop a long term goal that is person-centered, based on what the client wants to achieve</a:t>
            </a:r>
          </a:p>
          <a:p>
            <a:pPr marL="0" indent="0">
              <a:spcAft>
                <a:spcPts val="1800"/>
              </a:spcAft>
              <a:buNone/>
            </a:pPr>
            <a:r>
              <a:rPr lang="en-US" dirty="0" smtClean="0"/>
              <a:t>Enter the diagnosis or diagnoses that are pertinent to the </a:t>
            </a:r>
            <a:br>
              <a:rPr lang="en-US" dirty="0" smtClean="0"/>
            </a:br>
            <a:r>
              <a:rPr lang="en-US" dirty="0" smtClean="0"/>
              <a:t>long term goal</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7" y="1614791"/>
            <a:ext cx="10525565" cy="598044"/>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57200" y="300352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27784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405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the Client Identify Long Term and Short Term Goals</a:t>
            </a:r>
            <a:endParaRPr lang="en-US" dirty="0"/>
          </a:p>
        </p:txBody>
      </p:sp>
      <p:sp>
        <p:nvSpPr>
          <p:cNvPr id="3" name="Content Placeholder 2"/>
          <p:cNvSpPr>
            <a:spLocks noGrp="1"/>
          </p:cNvSpPr>
          <p:nvPr>
            <p:ph idx="1"/>
          </p:nvPr>
        </p:nvSpPr>
        <p:spPr>
          <a:xfrm>
            <a:off x="469900" y="1990724"/>
            <a:ext cx="10512862" cy="3960813"/>
          </a:xfrm>
        </p:spPr>
        <p:txBody>
          <a:bodyPr/>
          <a:lstStyle/>
          <a:p>
            <a:pPr marL="0" indent="0">
              <a:spcAft>
                <a:spcPts val="1800"/>
              </a:spcAft>
              <a:buNone/>
            </a:pPr>
            <a:r>
              <a:rPr lang="en-US" dirty="0" smtClean="0"/>
              <a:t>“Physically, what can you do best?”</a:t>
            </a:r>
          </a:p>
          <a:p>
            <a:pPr marL="0" indent="0">
              <a:spcAft>
                <a:spcPts val="1800"/>
              </a:spcAft>
              <a:buNone/>
            </a:pPr>
            <a:r>
              <a:rPr lang="en-US" dirty="0" smtClean="0"/>
              <a:t>“When are you strongest?”</a:t>
            </a:r>
          </a:p>
          <a:p>
            <a:pPr marL="0" indent="0">
              <a:spcAft>
                <a:spcPts val="1800"/>
              </a:spcAft>
              <a:buNone/>
            </a:pPr>
            <a:r>
              <a:rPr lang="en-US" dirty="0" smtClean="0"/>
              <a:t>“Who do you contact when you aren’t feeling well?”</a:t>
            </a:r>
          </a:p>
          <a:p>
            <a:pPr marL="0" indent="0">
              <a:spcAft>
                <a:spcPts val="1800"/>
              </a:spcAft>
              <a:buNone/>
            </a:pPr>
            <a:r>
              <a:rPr lang="en-US" dirty="0" smtClean="0"/>
              <a:t>“Which health concerns have the biggest impact on your life?”</a:t>
            </a:r>
          </a:p>
          <a:p>
            <a:pPr marL="0" indent="0">
              <a:spcAft>
                <a:spcPts val="1800"/>
              </a:spcAft>
              <a:buNone/>
            </a:pPr>
            <a:r>
              <a:rPr lang="en-US" dirty="0" smtClean="0"/>
              <a:t>“What are some ways you may increase your wellness?”</a:t>
            </a:r>
          </a:p>
          <a:p>
            <a:pPr marL="0" indent="0">
              <a:spcAft>
                <a:spcPts val="1800"/>
              </a:spcAft>
              <a:buNone/>
            </a:pPr>
            <a:endParaRPr lang="en-US" dirty="0"/>
          </a:p>
        </p:txBody>
      </p:sp>
      <p:cxnSp>
        <p:nvCxnSpPr>
          <p:cNvPr id="4" name="Straight Connector 3"/>
          <p:cNvCxnSpPr/>
          <p:nvPr/>
        </p:nvCxnSpPr>
        <p:spPr>
          <a:xfrm>
            <a:off x="457200" y="260469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344042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27615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511188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09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Required screenings: </a:t>
            </a:r>
            <a:r>
              <a:rPr lang="en-US" sz="2800" dirty="0"/>
              <a:t>e</a:t>
            </a:r>
            <a:r>
              <a:rPr lang="en-US" sz="2800" dirty="0" smtClean="0"/>
              <a:t>nter the dates and scores of the screening on the HAP</a:t>
            </a:r>
          </a:p>
          <a:p>
            <a:pPr lvl="0">
              <a:spcBef>
                <a:spcPts val="600"/>
              </a:spcBef>
            </a:pPr>
            <a:r>
              <a:rPr lang="en-US" sz="2800" dirty="0" smtClean="0"/>
              <a:t>PHQ-9 – Patient Health Questionnaire (Depression Screening) or</a:t>
            </a:r>
          </a:p>
          <a:p>
            <a:pPr lvl="0">
              <a:spcBef>
                <a:spcPts val="600"/>
              </a:spcBef>
            </a:pPr>
            <a:r>
              <a:rPr lang="en-US" sz="2800" dirty="0" smtClean="0"/>
              <a:t>Pediatric Symptom Checklist – 17 (PSC-17) ages 4-17</a:t>
            </a:r>
          </a:p>
          <a:p>
            <a:pPr lvl="0">
              <a:spcBef>
                <a:spcPts val="600"/>
              </a:spcBef>
            </a:pPr>
            <a:r>
              <a:rPr lang="en-US" sz="2800" dirty="0" smtClean="0"/>
              <a:t>BMI – Body Mass Index</a:t>
            </a:r>
          </a:p>
          <a:p>
            <a:pPr lvl="0">
              <a:spcBef>
                <a:spcPts val="600"/>
              </a:spcBef>
            </a:pPr>
            <a:r>
              <a:rPr lang="en-US" sz="2800" dirty="0" smtClean="0"/>
              <a:t>Katz Activities of Daily Living</a:t>
            </a:r>
          </a:p>
          <a:p>
            <a:pPr lvl="0">
              <a:spcBef>
                <a:spcPts val="600"/>
              </a:spcBef>
            </a:pPr>
            <a:r>
              <a:rPr lang="en-US" sz="2800" dirty="0" smtClean="0"/>
              <a:t>Patient Activation Measure</a:t>
            </a:r>
          </a:p>
          <a:p>
            <a:pPr lvl="1">
              <a:spcBef>
                <a:spcPts val="600"/>
              </a:spcBef>
            </a:pPr>
            <a:r>
              <a:rPr lang="en-US" sz="2000" dirty="0" smtClean="0"/>
              <a:t>Patient Activation Measure (PAM) or</a:t>
            </a:r>
          </a:p>
          <a:p>
            <a:pPr lvl="1">
              <a:spcBef>
                <a:spcPts val="600"/>
              </a:spcBef>
            </a:pPr>
            <a:r>
              <a:rPr lang="en-US" sz="2000" dirty="0" smtClean="0"/>
              <a:t>Caregiver Activation Measure (CAM) or </a:t>
            </a:r>
          </a:p>
          <a:p>
            <a:pPr lvl="1">
              <a:spcBef>
                <a:spcPts val="600"/>
              </a:spcBef>
            </a:pPr>
            <a:r>
              <a:rPr lang="en-US" sz="2000" dirty="0" smtClean="0"/>
              <a:t>Parent Patient Activation Measure (PPAM)</a:t>
            </a:r>
          </a:p>
          <a:p>
            <a:endParaRPr lang="en-US" dirty="0"/>
          </a:p>
        </p:txBody>
      </p:sp>
    </p:spTree>
    <p:extLst>
      <p:ext uri="{BB962C8B-B14F-4D97-AF65-F5344CB8AC3E}">
        <p14:creationId xmlns:p14="http://schemas.microsoft.com/office/powerpoint/2010/main" val="5656664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Home Services </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Health Home services are designed to:</a:t>
            </a:r>
          </a:p>
          <a:p>
            <a:pPr marL="406400" indent="-406400">
              <a:buClr>
                <a:schemeClr val="accent2"/>
              </a:buClr>
              <a:buFont typeface="Wingdings" panose="05000000000000000000" pitchFamily="2" charset="2"/>
              <a:buChar char="ü"/>
            </a:pPr>
            <a:r>
              <a:rPr lang="en-US" dirty="0" smtClean="0"/>
              <a:t>Conduct screenings to identify health risks and </a:t>
            </a:r>
            <a:br>
              <a:rPr lang="en-US" dirty="0" smtClean="0"/>
            </a:br>
            <a:r>
              <a:rPr lang="en-US" dirty="0" smtClean="0"/>
              <a:t>referral needs  </a:t>
            </a:r>
          </a:p>
          <a:p>
            <a:pPr marL="406400" indent="-406400">
              <a:buClr>
                <a:schemeClr val="accent2"/>
              </a:buClr>
              <a:buFont typeface="Wingdings" panose="05000000000000000000" pitchFamily="2" charset="2"/>
              <a:buChar char="ü"/>
            </a:pPr>
            <a:r>
              <a:rPr lang="en-US" dirty="0" smtClean="0"/>
              <a:t>Set person-centered goals that will improve </a:t>
            </a:r>
            <a:br>
              <a:rPr lang="en-US" dirty="0" smtClean="0"/>
            </a:br>
            <a:r>
              <a:rPr lang="en-US" dirty="0" smtClean="0"/>
              <a:t>client’s health and service access</a:t>
            </a:r>
          </a:p>
          <a:p>
            <a:pPr marL="406400" indent="-406400">
              <a:buClr>
                <a:schemeClr val="accent2"/>
              </a:buClr>
              <a:buFont typeface="Wingdings" panose="05000000000000000000" pitchFamily="2" charset="2"/>
              <a:buChar char="ü"/>
            </a:pPr>
            <a:r>
              <a:rPr lang="en-US" dirty="0" smtClean="0"/>
              <a:t>Improve management of health conditions through </a:t>
            </a:r>
            <a:br>
              <a:rPr lang="en-US" dirty="0" smtClean="0"/>
            </a:br>
            <a:r>
              <a:rPr lang="en-US" dirty="0" smtClean="0"/>
              <a:t>health action planning, education, and coaching </a:t>
            </a:r>
          </a:p>
        </p:txBody>
      </p:sp>
    </p:spTree>
    <p:extLst>
      <p:ext uri="{BB962C8B-B14F-4D97-AF65-F5344CB8AC3E}">
        <p14:creationId xmlns:p14="http://schemas.microsoft.com/office/powerpoint/2010/main" val="14691733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a:xfrm>
            <a:off x="469900" y="1600200"/>
            <a:ext cx="10726636" cy="4351338"/>
          </a:xfrm>
        </p:spPr>
        <p:txBody>
          <a:bodyPr/>
          <a:lstStyle/>
          <a:p>
            <a:pPr marL="0" indent="0">
              <a:spcBef>
                <a:spcPts val="1200"/>
              </a:spcBef>
              <a:spcAft>
                <a:spcPts val="1200"/>
              </a:spcAft>
              <a:buNone/>
            </a:pPr>
            <a:r>
              <a:rPr lang="en-US" sz="2800" dirty="0" smtClean="0"/>
              <a:t>Enter the date the screening was completed or offered but declined</a:t>
            </a:r>
          </a:p>
          <a:p>
            <a:pPr marL="0" indent="0">
              <a:spcBef>
                <a:spcPts val="1200"/>
              </a:spcBef>
              <a:spcAft>
                <a:spcPts val="1200"/>
              </a:spcAft>
              <a:buNone/>
            </a:pPr>
            <a:r>
              <a:rPr lang="en-US" sz="2800" dirty="0" smtClean="0"/>
              <a:t>Enter the activation score and level of activation for each type of activation measure completed</a:t>
            </a:r>
          </a:p>
          <a:p>
            <a:pPr marL="0" indent="0">
              <a:spcBef>
                <a:spcPts val="1200"/>
              </a:spcBef>
              <a:spcAft>
                <a:spcPts val="1200"/>
              </a:spcAft>
              <a:buNone/>
            </a:pPr>
            <a:r>
              <a:rPr lang="en-US" sz="2800" dirty="0" smtClean="0"/>
              <a:t>If the client, caregiver or family decline or are unable to complete the screening enter the date and the reason the screening was not completed</a:t>
            </a:r>
          </a:p>
          <a:p>
            <a:pPr marL="0" indent="0">
              <a:spcBef>
                <a:spcPts val="1200"/>
              </a:spcBef>
              <a:spcAft>
                <a:spcPts val="1200"/>
              </a:spcAft>
              <a:buNone/>
            </a:pPr>
            <a:r>
              <a:rPr lang="en-US" sz="2800" dirty="0" smtClean="0"/>
              <a:t>Screening must be completed at least once during each four month activity period or more often as clinically indicated</a:t>
            </a:r>
          </a:p>
          <a:p>
            <a:pPr marL="0" indent="0">
              <a:spcBef>
                <a:spcPts val="1200"/>
              </a:spcBef>
              <a:spcAft>
                <a:spcPts val="1200"/>
              </a:spcAft>
              <a:buNone/>
            </a:pPr>
            <a:endParaRPr lang="en-US" sz="2800" dirty="0" smtClean="0"/>
          </a:p>
          <a:p>
            <a:pPr marL="0" indent="0">
              <a:spcBef>
                <a:spcPts val="1200"/>
              </a:spcBef>
              <a:spcAft>
                <a:spcPts val="1200"/>
              </a:spcAft>
              <a:buNone/>
            </a:pPr>
            <a:endParaRPr lang="en-US" sz="2800" dirty="0" smtClean="0"/>
          </a:p>
          <a:p>
            <a:pPr marL="0" indent="0">
              <a:spcBef>
                <a:spcPts val="1200"/>
              </a:spcBef>
              <a:spcAft>
                <a:spcPts val="1200"/>
              </a:spcAft>
              <a:buNone/>
            </a:pPr>
            <a:endParaRPr lang="en-US" sz="28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1112" y="5312491"/>
            <a:ext cx="8229600" cy="1355406"/>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57200" y="21280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9062" y="321291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9062" y="426270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103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Activation Measures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The PAM is required for clients</a:t>
            </a:r>
          </a:p>
          <a:p>
            <a:r>
              <a:rPr lang="en-US" sz="2800" dirty="0" smtClean="0"/>
              <a:t>Note the date, the activation score and activation level </a:t>
            </a:r>
            <a:br>
              <a:rPr lang="en-US" sz="2800" dirty="0" smtClean="0"/>
            </a:br>
            <a:r>
              <a:rPr lang="en-US" sz="2800" dirty="0" smtClean="0"/>
              <a:t>on the HAP</a:t>
            </a:r>
          </a:p>
          <a:p>
            <a:r>
              <a:rPr lang="en-US" sz="2800" dirty="0" smtClean="0"/>
              <a:t>If the client cannot complete the PAM </a:t>
            </a:r>
          </a:p>
          <a:p>
            <a:pPr lvl="1"/>
            <a:r>
              <a:rPr lang="en-US" dirty="0" smtClean="0"/>
              <a:t>Note the date the screening was offered and note the reason the PAM </a:t>
            </a:r>
            <a:br>
              <a:rPr lang="en-US" dirty="0" smtClean="0"/>
            </a:br>
            <a:r>
              <a:rPr lang="en-US" dirty="0" smtClean="0"/>
              <a:t>was not completed on the HAP OR</a:t>
            </a:r>
          </a:p>
          <a:p>
            <a:pPr lvl="1"/>
            <a:r>
              <a:rPr lang="en-US" dirty="0" smtClean="0"/>
              <a:t>Complete the CAM or PPAM (see next slides)</a:t>
            </a:r>
          </a:p>
          <a:p>
            <a:pPr lvl="1"/>
            <a:r>
              <a:rPr lang="en-US" dirty="0" smtClean="0"/>
              <a:t>The PAM dates may not be the same as the start date of the HAP or updates </a:t>
            </a:r>
            <a:br>
              <a:rPr lang="en-US" dirty="0" smtClean="0"/>
            </a:br>
            <a:r>
              <a:rPr lang="en-US" dirty="0" smtClean="0"/>
              <a:t>for each four month activity period</a:t>
            </a:r>
          </a:p>
          <a:p>
            <a:endParaRPr lang="en-US" dirty="0"/>
          </a:p>
        </p:txBody>
      </p:sp>
    </p:spTree>
    <p:extLst>
      <p:ext uri="{BB962C8B-B14F-4D97-AF65-F5344CB8AC3E}">
        <p14:creationId xmlns:p14="http://schemas.microsoft.com/office/powerpoint/2010/main" val="10639566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Activation Measure</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The CAM may be administered when the client is unable </a:t>
            </a:r>
            <a:br>
              <a:rPr lang="en-US" b="1" dirty="0" smtClean="0">
                <a:solidFill>
                  <a:schemeClr val="accent1"/>
                </a:solidFill>
              </a:rPr>
            </a:br>
            <a:r>
              <a:rPr lang="en-US" b="1" dirty="0" smtClean="0">
                <a:solidFill>
                  <a:schemeClr val="accent1"/>
                </a:solidFill>
              </a:rPr>
              <a:t>or unwilling to complete the PAM</a:t>
            </a:r>
          </a:p>
          <a:p>
            <a:r>
              <a:rPr lang="en-US" sz="2800" dirty="0" smtClean="0"/>
              <a:t>Caregivers may be informal or formal caregivers, or paid </a:t>
            </a:r>
            <a:br>
              <a:rPr lang="en-US" sz="2800" dirty="0" smtClean="0"/>
            </a:br>
            <a:r>
              <a:rPr lang="en-US" sz="2800" dirty="0" smtClean="0"/>
              <a:t>or unpaid caregivers</a:t>
            </a:r>
          </a:p>
          <a:p>
            <a:r>
              <a:rPr lang="en-US" sz="2800" dirty="0"/>
              <a:t>Document in the case record the name and relationship </a:t>
            </a:r>
            <a:br>
              <a:rPr lang="en-US" sz="2800" dirty="0"/>
            </a:br>
            <a:r>
              <a:rPr lang="en-US" sz="2800" dirty="0"/>
              <a:t>of the person who completed the </a:t>
            </a:r>
            <a:r>
              <a:rPr lang="en-US" sz="2800" dirty="0" smtClean="0"/>
              <a:t>CAM</a:t>
            </a:r>
          </a:p>
          <a:p>
            <a:r>
              <a:rPr lang="en-US" sz="2800" dirty="0" smtClean="0"/>
              <a:t>Note the date the CAM was completed, the activation score, and activation level on the HAP </a:t>
            </a:r>
          </a:p>
          <a:p>
            <a:endParaRPr lang="en-US" dirty="0"/>
          </a:p>
        </p:txBody>
      </p:sp>
    </p:spTree>
    <p:extLst>
      <p:ext uri="{BB962C8B-B14F-4D97-AF65-F5344CB8AC3E}">
        <p14:creationId xmlns:p14="http://schemas.microsoft.com/office/powerpoint/2010/main" val="23546152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 Patient Activation Measure</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The PPAM must be administered to the parent or guardian </a:t>
            </a:r>
            <a:br>
              <a:rPr lang="en-US" b="1" dirty="0" smtClean="0">
                <a:solidFill>
                  <a:schemeClr val="accent1"/>
                </a:solidFill>
              </a:rPr>
            </a:br>
            <a:r>
              <a:rPr lang="en-US" b="1" dirty="0" smtClean="0">
                <a:solidFill>
                  <a:schemeClr val="accent1"/>
                </a:solidFill>
              </a:rPr>
              <a:t>of children under the age of 18 years</a:t>
            </a:r>
          </a:p>
          <a:p>
            <a:r>
              <a:rPr lang="en-US" sz="2800" dirty="0" smtClean="0"/>
              <a:t>Parents include: biological, adoptive, or foster</a:t>
            </a:r>
          </a:p>
          <a:p>
            <a:r>
              <a:rPr lang="en-US" sz="2800" dirty="0" smtClean="0"/>
              <a:t>Note the date the PPAM was completed, the activation score and activation level on the HAP</a:t>
            </a:r>
          </a:p>
          <a:p>
            <a:r>
              <a:rPr lang="en-US" sz="2800" dirty="0" smtClean="0"/>
              <a:t>Document in the case record the name and relationship of the person who completed the PPAM</a:t>
            </a:r>
          </a:p>
          <a:p>
            <a:r>
              <a:rPr lang="en-US" sz="2800" dirty="0" smtClean="0"/>
              <a:t>If the parent or guardian declines to complete the PPAM note the date the assessment was offered and the reason the parent/guardian did not complete the screening</a:t>
            </a:r>
          </a:p>
          <a:p>
            <a:endParaRPr lang="en-US" dirty="0"/>
          </a:p>
        </p:txBody>
      </p:sp>
    </p:spTree>
    <p:extLst>
      <p:ext uri="{BB962C8B-B14F-4D97-AF65-F5344CB8AC3E}">
        <p14:creationId xmlns:p14="http://schemas.microsoft.com/office/powerpoint/2010/main" val="245820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Katz ADL</a:t>
            </a:r>
            <a:endParaRPr lang="en-US" dirty="0"/>
          </a:p>
        </p:txBody>
      </p:sp>
      <p:sp>
        <p:nvSpPr>
          <p:cNvPr id="3" name="Content Placeholder 2"/>
          <p:cNvSpPr>
            <a:spLocks noGrp="1"/>
          </p:cNvSpPr>
          <p:nvPr>
            <p:ph idx="1"/>
          </p:nvPr>
        </p:nvSpPr>
        <p:spPr/>
        <p:txBody>
          <a:bodyPr/>
          <a:lstStyle/>
          <a:p>
            <a:pPr marL="0" indent="0">
              <a:buNone/>
            </a:pPr>
            <a:r>
              <a:rPr lang="en-US" dirty="0" smtClean="0"/>
              <a:t>Score one point for each of the six ADLs that client reports that they can perform independently without assistance</a:t>
            </a:r>
          </a:p>
          <a:p>
            <a:pPr marL="0" indent="0">
              <a:buNone/>
            </a:pPr>
            <a:r>
              <a:rPr lang="en-US" dirty="0" smtClean="0"/>
              <a:t>If a client indicates that they are dependent and could use assistance with two or more ADLs consider a discussion about applying for LTSS</a:t>
            </a:r>
          </a:p>
          <a:p>
            <a:pPr marL="0" indent="0">
              <a:buNone/>
            </a:pPr>
            <a:r>
              <a:rPr lang="en-US" dirty="0" smtClean="0"/>
              <a:t>Referring the client to the DSHS Developmental Disabilities Administration or Home and Community Services Office in your area is an appropriate service for you to offer</a:t>
            </a:r>
            <a:endParaRPr lang="en-US" dirty="0"/>
          </a:p>
        </p:txBody>
      </p:sp>
      <p:cxnSp>
        <p:nvCxnSpPr>
          <p:cNvPr id="4" name="Straight Connector 3"/>
          <p:cNvCxnSpPr/>
          <p:nvPr/>
        </p:nvCxnSpPr>
        <p:spPr>
          <a:xfrm>
            <a:off x="469900" y="257692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69900" y="409261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3862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2062676"/>
            <a:ext cx="11515411" cy="364387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Katz Activities of Daily </a:t>
            </a:r>
            <a:br>
              <a:rPr lang="en-US" dirty="0" smtClean="0"/>
            </a:br>
            <a:r>
              <a:rPr lang="en-US" dirty="0" smtClean="0"/>
              <a:t>Living (ADLs)</a:t>
            </a:r>
            <a:endParaRPr lang="en-US" dirty="0"/>
          </a:p>
        </p:txBody>
      </p:sp>
      <p:sp>
        <p:nvSpPr>
          <p:cNvPr id="3" name="Content Placeholder 2"/>
          <p:cNvSpPr>
            <a:spLocks noGrp="1"/>
          </p:cNvSpPr>
          <p:nvPr>
            <p:ph idx="1"/>
          </p:nvPr>
        </p:nvSpPr>
        <p:spPr>
          <a:xfrm>
            <a:off x="469900" y="3934612"/>
            <a:ext cx="5483428" cy="2016925"/>
          </a:xfrm>
          <a:ln>
            <a:noFill/>
          </a:ln>
        </p:spPr>
        <p:txBody>
          <a:bodyPr/>
          <a:lstStyle/>
          <a:p>
            <a:pPr marL="0" indent="0">
              <a:buNone/>
            </a:pPr>
            <a:r>
              <a:rPr lang="en-US" dirty="0" smtClean="0"/>
              <a:t>Link to 29 minute training video:</a:t>
            </a:r>
          </a:p>
          <a:p>
            <a:pPr marL="0" indent="0">
              <a:buNone/>
            </a:pPr>
            <a:r>
              <a:rPr lang="en-US" dirty="0" smtClean="0">
                <a:hlinkClick r:id="rId3"/>
              </a:rPr>
              <a:t>https://consultgeri.org/try-this/general-assessment/issue-2</a:t>
            </a:r>
            <a:endParaRPr lang="en-US" dirty="0" smtClean="0"/>
          </a:p>
          <a:p>
            <a:pPr marL="0" indent="0">
              <a:buNone/>
            </a:pPr>
            <a:endParaRPr lang="en-US" dirty="0" smtClean="0"/>
          </a:p>
          <a:p>
            <a:pPr marL="0" indent="0">
              <a:buNone/>
            </a:pPr>
            <a:endParaRPr lang="en-US" dirty="0" smtClean="0"/>
          </a:p>
          <a:p>
            <a:pPr marL="0" indent="0">
              <a:buNone/>
            </a:pPr>
            <a:endParaRPr lang="en-US" dirty="0"/>
          </a:p>
        </p:txBody>
      </p:sp>
      <p:grpSp>
        <p:nvGrpSpPr>
          <p:cNvPr id="5" name="Group 4"/>
          <p:cNvGrpSpPr/>
          <p:nvPr/>
        </p:nvGrpSpPr>
        <p:grpSpPr>
          <a:xfrm>
            <a:off x="2152734" y="2231178"/>
            <a:ext cx="1796966" cy="1553972"/>
            <a:chOff x="6400801" y="4047274"/>
            <a:chExt cx="2286000" cy="1960143"/>
          </a:xfrm>
        </p:grpSpPr>
        <p:sp>
          <p:nvSpPr>
            <p:cNvPr id="6" name="Rectangle 5"/>
            <p:cNvSpPr/>
            <p:nvPr/>
          </p:nvSpPr>
          <p:spPr>
            <a:xfrm>
              <a:off x="6502400" y="4145279"/>
              <a:ext cx="2092960" cy="150368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44"/>
            <p:cNvSpPr>
              <a:spLocks noEditPoints="1"/>
            </p:cNvSpPr>
            <p:nvPr/>
          </p:nvSpPr>
          <p:spPr bwMode="auto">
            <a:xfrm>
              <a:off x="6400801" y="4047274"/>
              <a:ext cx="2286000" cy="1960143"/>
            </a:xfrm>
            <a:custGeom>
              <a:avLst/>
              <a:gdLst>
                <a:gd name="T0" fmla="*/ 943 w 974"/>
                <a:gd name="T1" fmla="*/ 0 h 835"/>
                <a:gd name="T2" fmla="*/ 33 w 974"/>
                <a:gd name="T3" fmla="*/ 0 h 835"/>
                <a:gd name="T4" fmla="*/ 0 w 974"/>
                <a:gd name="T5" fmla="*/ 30 h 835"/>
                <a:gd name="T6" fmla="*/ 0 w 974"/>
                <a:gd name="T7" fmla="*/ 683 h 835"/>
                <a:gd name="T8" fmla="*/ 33 w 974"/>
                <a:gd name="T9" fmla="*/ 714 h 835"/>
                <a:gd name="T10" fmla="*/ 332 w 974"/>
                <a:gd name="T11" fmla="*/ 714 h 835"/>
                <a:gd name="T12" fmla="*/ 323 w 974"/>
                <a:gd name="T13" fmla="*/ 761 h 835"/>
                <a:gd name="T14" fmla="*/ 272 w 974"/>
                <a:gd name="T15" fmla="*/ 779 h 835"/>
                <a:gd name="T16" fmla="*/ 267 w 974"/>
                <a:gd name="T17" fmla="*/ 779 h 835"/>
                <a:gd name="T18" fmla="*/ 246 w 974"/>
                <a:gd name="T19" fmla="*/ 801 h 835"/>
                <a:gd name="T20" fmla="*/ 246 w 974"/>
                <a:gd name="T21" fmla="*/ 813 h 835"/>
                <a:gd name="T22" fmla="*/ 267 w 974"/>
                <a:gd name="T23" fmla="*/ 835 h 835"/>
                <a:gd name="T24" fmla="*/ 719 w 974"/>
                <a:gd name="T25" fmla="*/ 835 h 835"/>
                <a:gd name="T26" fmla="*/ 740 w 974"/>
                <a:gd name="T27" fmla="*/ 813 h 835"/>
                <a:gd name="T28" fmla="*/ 740 w 974"/>
                <a:gd name="T29" fmla="*/ 801 h 835"/>
                <a:gd name="T30" fmla="*/ 719 w 974"/>
                <a:gd name="T31" fmla="*/ 779 h 835"/>
                <a:gd name="T32" fmla="*/ 717 w 974"/>
                <a:gd name="T33" fmla="*/ 779 h 835"/>
                <a:gd name="T34" fmla="*/ 669 w 974"/>
                <a:gd name="T35" fmla="*/ 761 h 835"/>
                <a:gd name="T36" fmla="*/ 661 w 974"/>
                <a:gd name="T37" fmla="*/ 714 h 835"/>
                <a:gd name="T38" fmla="*/ 943 w 974"/>
                <a:gd name="T39" fmla="*/ 714 h 835"/>
                <a:gd name="T40" fmla="*/ 974 w 974"/>
                <a:gd name="T41" fmla="*/ 683 h 835"/>
                <a:gd name="T42" fmla="*/ 974 w 974"/>
                <a:gd name="T43" fmla="*/ 30 h 835"/>
                <a:gd name="T44" fmla="*/ 943 w 974"/>
                <a:gd name="T45" fmla="*/ 0 h 835"/>
                <a:gd name="T46" fmla="*/ 918 w 974"/>
                <a:gd name="T47" fmla="*/ 634 h 835"/>
                <a:gd name="T48" fmla="*/ 892 w 974"/>
                <a:gd name="T49" fmla="*/ 660 h 835"/>
                <a:gd name="T50" fmla="*/ 84 w 974"/>
                <a:gd name="T51" fmla="*/ 660 h 835"/>
                <a:gd name="T52" fmla="*/ 57 w 974"/>
                <a:gd name="T53" fmla="*/ 634 h 835"/>
                <a:gd name="T54" fmla="*/ 57 w 974"/>
                <a:gd name="T55" fmla="*/ 79 h 835"/>
                <a:gd name="T56" fmla="*/ 84 w 974"/>
                <a:gd name="T57" fmla="*/ 53 h 835"/>
                <a:gd name="T58" fmla="*/ 892 w 974"/>
                <a:gd name="T59" fmla="*/ 53 h 835"/>
                <a:gd name="T60" fmla="*/ 918 w 974"/>
                <a:gd name="T61" fmla="*/ 79 h 835"/>
                <a:gd name="T62" fmla="*/ 918 w 974"/>
                <a:gd name="T63" fmla="*/ 634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74" h="835">
                  <a:moveTo>
                    <a:pt x="943" y="0"/>
                  </a:moveTo>
                  <a:cubicBezTo>
                    <a:pt x="33" y="0"/>
                    <a:pt x="33" y="0"/>
                    <a:pt x="33" y="0"/>
                  </a:cubicBezTo>
                  <a:cubicBezTo>
                    <a:pt x="15" y="0"/>
                    <a:pt x="0" y="13"/>
                    <a:pt x="0" y="30"/>
                  </a:cubicBezTo>
                  <a:cubicBezTo>
                    <a:pt x="0" y="683"/>
                    <a:pt x="0" y="683"/>
                    <a:pt x="0" y="683"/>
                  </a:cubicBezTo>
                  <a:cubicBezTo>
                    <a:pt x="0" y="700"/>
                    <a:pt x="15" y="714"/>
                    <a:pt x="33" y="714"/>
                  </a:cubicBezTo>
                  <a:cubicBezTo>
                    <a:pt x="332" y="714"/>
                    <a:pt x="332" y="714"/>
                    <a:pt x="332" y="714"/>
                  </a:cubicBezTo>
                  <a:cubicBezTo>
                    <a:pt x="332" y="714"/>
                    <a:pt x="330" y="751"/>
                    <a:pt x="323" y="761"/>
                  </a:cubicBezTo>
                  <a:cubicBezTo>
                    <a:pt x="311" y="779"/>
                    <a:pt x="288" y="774"/>
                    <a:pt x="272" y="779"/>
                  </a:cubicBezTo>
                  <a:cubicBezTo>
                    <a:pt x="267" y="779"/>
                    <a:pt x="267" y="779"/>
                    <a:pt x="267" y="779"/>
                  </a:cubicBezTo>
                  <a:cubicBezTo>
                    <a:pt x="255" y="779"/>
                    <a:pt x="246" y="789"/>
                    <a:pt x="246" y="801"/>
                  </a:cubicBezTo>
                  <a:cubicBezTo>
                    <a:pt x="246" y="813"/>
                    <a:pt x="246" y="813"/>
                    <a:pt x="246" y="813"/>
                  </a:cubicBezTo>
                  <a:cubicBezTo>
                    <a:pt x="246" y="825"/>
                    <a:pt x="255" y="835"/>
                    <a:pt x="267" y="835"/>
                  </a:cubicBezTo>
                  <a:cubicBezTo>
                    <a:pt x="719" y="835"/>
                    <a:pt x="719" y="835"/>
                    <a:pt x="719" y="835"/>
                  </a:cubicBezTo>
                  <a:cubicBezTo>
                    <a:pt x="730" y="835"/>
                    <a:pt x="740" y="825"/>
                    <a:pt x="740" y="813"/>
                  </a:cubicBezTo>
                  <a:cubicBezTo>
                    <a:pt x="740" y="801"/>
                    <a:pt x="740" y="801"/>
                    <a:pt x="740" y="801"/>
                  </a:cubicBezTo>
                  <a:cubicBezTo>
                    <a:pt x="740" y="789"/>
                    <a:pt x="730" y="779"/>
                    <a:pt x="719" y="779"/>
                  </a:cubicBezTo>
                  <a:cubicBezTo>
                    <a:pt x="717" y="779"/>
                    <a:pt x="717" y="779"/>
                    <a:pt x="717" y="779"/>
                  </a:cubicBezTo>
                  <a:cubicBezTo>
                    <a:pt x="708" y="778"/>
                    <a:pt x="681" y="780"/>
                    <a:pt x="669" y="761"/>
                  </a:cubicBezTo>
                  <a:cubicBezTo>
                    <a:pt x="663" y="751"/>
                    <a:pt x="661" y="714"/>
                    <a:pt x="661" y="714"/>
                  </a:cubicBezTo>
                  <a:cubicBezTo>
                    <a:pt x="943" y="714"/>
                    <a:pt x="943" y="714"/>
                    <a:pt x="943" y="714"/>
                  </a:cubicBezTo>
                  <a:cubicBezTo>
                    <a:pt x="960" y="714"/>
                    <a:pt x="974" y="700"/>
                    <a:pt x="974" y="683"/>
                  </a:cubicBezTo>
                  <a:cubicBezTo>
                    <a:pt x="974" y="30"/>
                    <a:pt x="974" y="30"/>
                    <a:pt x="974" y="30"/>
                  </a:cubicBezTo>
                  <a:cubicBezTo>
                    <a:pt x="974" y="13"/>
                    <a:pt x="960" y="0"/>
                    <a:pt x="943" y="0"/>
                  </a:cubicBezTo>
                  <a:close/>
                  <a:moveTo>
                    <a:pt x="918" y="634"/>
                  </a:moveTo>
                  <a:cubicBezTo>
                    <a:pt x="918" y="649"/>
                    <a:pt x="906" y="660"/>
                    <a:pt x="892" y="660"/>
                  </a:cubicBezTo>
                  <a:cubicBezTo>
                    <a:pt x="84" y="660"/>
                    <a:pt x="84" y="660"/>
                    <a:pt x="84" y="660"/>
                  </a:cubicBezTo>
                  <a:cubicBezTo>
                    <a:pt x="69" y="660"/>
                    <a:pt x="57" y="649"/>
                    <a:pt x="57" y="634"/>
                  </a:cubicBezTo>
                  <a:cubicBezTo>
                    <a:pt x="57" y="79"/>
                    <a:pt x="57" y="79"/>
                    <a:pt x="57" y="79"/>
                  </a:cubicBezTo>
                  <a:cubicBezTo>
                    <a:pt x="57" y="64"/>
                    <a:pt x="69" y="53"/>
                    <a:pt x="84" y="53"/>
                  </a:cubicBezTo>
                  <a:cubicBezTo>
                    <a:pt x="892" y="53"/>
                    <a:pt x="892" y="53"/>
                    <a:pt x="892" y="53"/>
                  </a:cubicBezTo>
                  <a:cubicBezTo>
                    <a:pt x="906" y="53"/>
                    <a:pt x="918" y="64"/>
                    <a:pt x="918" y="79"/>
                  </a:cubicBezTo>
                  <a:cubicBezTo>
                    <a:pt x="918" y="634"/>
                    <a:pt x="918" y="634"/>
                    <a:pt x="918" y="634"/>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8" name="Group 7"/>
            <p:cNvGrpSpPr/>
            <p:nvPr/>
          </p:nvGrpSpPr>
          <p:grpSpPr>
            <a:xfrm>
              <a:off x="7024064" y="4345051"/>
              <a:ext cx="1039473" cy="1039472"/>
              <a:chOff x="7024064" y="4345050"/>
              <a:chExt cx="1039473" cy="1039473"/>
            </a:xfrm>
          </p:grpSpPr>
          <p:sp>
            <p:nvSpPr>
              <p:cNvPr id="9" name="Oval 8"/>
              <p:cNvSpPr/>
              <p:nvPr/>
            </p:nvSpPr>
            <p:spPr>
              <a:xfrm>
                <a:off x="7107059" y="4428045"/>
                <a:ext cx="873483" cy="8734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7024064" y="4345050"/>
                <a:ext cx="1039473" cy="1039473"/>
              </a:xfrm>
              <a:custGeom>
                <a:avLst/>
                <a:gdLst>
                  <a:gd name="connsiteX0" fmla="*/ 561516 w 1503680"/>
                  <a:gd name="connsiteY0" fmla="*/ 412751 h 1503680"/>
                  <a:gd name="connsiteX1" fmla="*/ 1146153 w 1503680"/>
                  <a:gd name="connsiteY1" fmla="*/ 751841 h 1503680"/>
                  <a:gd name="connsiteX2" fmla="*/ 561516 w 1503680"/>
                  <a:gd name="connsiteY2" fmla="*/ 1090930 h 1503680"/>
                  <a:gd name="connsiteX3" fmla="*/ 751840 w 1503680"/>
                  <a:gd name="connsiteY3" fmla="*/ 154864 h 1503680"/>
                  <a:gd name="connsiteX4" fmla="*/ 154864 w 1503680"/>
                  <a:gd name="connsiteY4" fmla="*/ 751840 h 1503680"/>
                  <a:gd name="connsiteX5" fmla="*/ 751840 w 1503680"/>
                  <a:gd name="connsiteY5" fmla="*/ 1348816 h 1503680"/>
                  <a:gd name="connsiteX6" fmla="*/ 1348816 w 1503680"/>
                  <a:gd name="connsiteY6" fmla="*/ 751840 h 1503680"/>
                  <a:gd name="connsiteX7" fmla="*/ 751840 w 1503680"/>
                  <a:gd name="connsiteY7" fmla="*/ 154864 h 1503680"/>
                  <a:gd name="connsiteX8" fmla="*/ 751840 w 1503680"/>
                  <a:gd name="connsiteY8" fmla="*/ 0 h 1503680"/>
                  <a:gd name="connsiteX9" fmla="*/ 1503680 w 1503680"/>
                  <a:gd name="connsiteY9" fmla="*/ 751840 h 1503680"/>
                  <a:gd name="connsiteX10" fmla="*/ 751840 w 1503680"/>
                  <a:gd name="connsiteY10" fmla="*/ 1503680 h 1503680"/>
                  <a:gd name="connsiteX11" fmla="*/ 0 w 1503680"/>
                  <a:gd name="connsiteY11" fmla="*/ 751840 h 1503680"/>
                  <a:gd name="connsiteX12" fmla="*/ 751840 w 1503680"/>
                  <a:gd name="connsiteY12" fmla="*/ 0 h 1503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3680" h="1503680">
                    <a:moveTo>
                      <a:pt x="561516" y="412751"/>
                    </a:moveTo>
                    <a:lnTo>
                      <a:pt x="1146153" y="751841"/>
                    </a:lnTo>
                    <a:lnTo>
                      <a:pt x="561516" y="1090930"/>
                    </a:lnTo>
                    <a:close/>
                    <a:moveTo>
                      <a:pt x="751840" y="154864"/>
                    </a:moveTo>
                    <a:cubicBezTo>
                      <a:pt x="422139" y="154864"/>
                      <a:pt x="154864" y="422139"/>
                      <a:pt x="154864" y="751840"/>
                    </a:cubicBezTo>
                    <a:cubicBezTo>
                      <a:pt x="154864" y="1081541"/>
                      <a:pt x="422139" y="1348816"/>
                      <a:pt x="751840" y="1348816"/>
                    </a:cubicBezTo>
                    <a:cubicBezTo>
                      <a:pt x="1081541" y="1348816"/>
                      <a:pt x="1348816" y="1081541"/>
                      <a:pt x="1348816" y="751840"/>
                    </a:cubicBezTo>
                    <a:cubicBezTo>
                      <a:pt x="1348816" y="422139"/>
                      <a:pt x="1081541" y="154864"/>
                      <a:pt x="751840" y="154864"/>
                    </a:cubicBezTo>
                    <a:close/>
                    <a:moveTo>
                      <a:pt x="751840" y="0"/>
                    </a:moveTo>
                    <a:cubicBezTo>
                      <a:pt x="1167070" y="0"/>
                      <a:pt x="1503680" y="336610"/>
                      <a:pt x="1503680" y="751840"/>
                    </a:cubicBezTo>
                    <a:cubicBezTo>
                      <a:pt x="1503680" y="1167070"/>
                      <a:pt x="1167070" y="1503680"/>
                      <a:pt x="751840" y="1503680"/>
                    </a:cubicBezTo>
                    <a:cubicBezTo>
                      <a:pt x="336610" y="1503680"/>
                      <a:pt x="0" y="1167070"/>
                      <a:pt x="0" y="751840"/>
                    </a:cubicBezTo>
                    <a:cubicBezTo>
                      <a:pt x="0" y="336610"/>
                      <a:pt x="336610" y="0"/>
                      <a:pt x="751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317" y="1008062"/>
            <a:ext cx="4802445" cy="5753100"/>
          </a:xfrm>
          <a:prstGeom prst="rect">
            <a:avLst/>
          </a:prstGeom>
          <a:solidFill>
            <a:schemeClr val="accent4"/>
          </a:solidFill>
          <a:ln w="15875">
            <a:solidFill>
              <a:schemeClr val="accent4"/>
            </a:solidFill>
            <a:miter lim="800000"/>
            <a:headEnd/>
            <a:tailEnd/>
          </a:ln>
          <a:effectLst/>
          <a:extLst/>
        </p:spPr>
      </p:pic>
    </p:spTree>
    <p:extLst>
      <p:ext uri="{BB962C8B-B14F-4D97-AF65-F5344CB8AC3E}">
        <p14:creationId xmlns:p14="http://schemas.microsoft.com/office/powerpoint/2010/main" val="29514696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PHQ-9 and PSC-17 Screens</a:t>
            </a:r>
            <a:endParaRPr lang="en-US" dirty="0"/>
          </a:p>
        </p:txBody>
      </p:sp>
      <p:sp>
        <p:nvSpPr>
          <p:cNvPr id="3" name="Content Placeholder 2"/>
          <p:cNvSpPr>
            <a:spLocks noGrp="1"/>
          </p:cNvSpPr>
          <p:nvPr>
            <p:ph idx="1"/>
          </p:nvPr>
        </p:nvSpPr>
        <p:spPr/>
        <p:txBody>
          <a:bodyPr/>
          <a:lstStyle/>
          <a:p>
            <a:pPr marL="0" indent="0">
              <a:buNone/>
            </a:pPr>
            <a:r>
              <a:rPr lang="en-US" dirty="0" smtClean="0"/>
              <a:t>Patient Health Questionnaire: nine item screening tool </a:t>
            </a:r>
            <a:br>
              <a:rPr lang="en-US" dirty="0" smtClean="0"/>
            </a:br>
            <a:r>
              <a:rPr lang="en-US" dirty="0" smtClean="0"/>
              <a:t>for depression</a:t>
            </a:r>
          </a:p>
          <a:p>
            <a:pPr marL="400050" lvl="1" indent="0">
              <a:buNone/>
            </a:pPr>
            <a:r>
              <a:rPr lang="en-US" dirty="0" smtClean="0"/>
              <a:t>18 years and older</a:t>
            </a:r>
          </a:p>
          <a:p>
            <a:pPr marL="400050" lvl="1" indent="0">
              <a:buNone/>
            </a:pPr>
            <a:endParaRPr lang="en-US" dirty="0" smtClean="0"/>
          </a:p>
          <a:p>
            <a:pPr marL="0" indent="0">
              <a:buNone/>
            </a:pPr>
            <a:r>
              <a:rPr lang="en-US" dirty="0" smtClean="0"/>
              <a:t>Pediatric Symptom Checklist: 17 item screening tool for moods and behaviors</a:t>
            </a:r>
          </a:p>
          <a:p>
            <a:pPr marL="400050" lvl="1" indent="0">
              <a:buNone/>
            </a:pPr>
            <a:r>
              <a:rPr lang="en-US" dirty="0" smtClean="0"/>
              <a:t>Ages 4 through 17 years </a:t>
            </a:r>
          </a:p>
          <a:p>
            <a:endParaRPr lang="en-US" dirty="0" smtClean="0"/>
          </a:p>
          <a:p>
            <a:endParaRPr lang="en-US" dirty="0"/>
          </a:p>
        </p:txBody>
      </p:sp>
      <p:cxnSp>
        <p:nvCxnSpPr>
          <p:cNvPr id="4" name="Straight Connector 3"/>
          <p:cNvCxnSpPr/>
          <p:nvPr/>
        </p:nvCxnSpPr>
        <p:spPr>
          <a:xfrm>
            <a:off x="429062" y="311163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9022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PHQ-9 and PSC-17 (cont.)</a:t>
            </a:r>
            <a:endParaRPr lang="en-US" dirty="0"/>
          </a:p>
        </p:txBody>
      </p:sp>
      <p:sp>
        <p:nvSpPr>
          <p:cNvPr id="3" name="Content Placeholder 2"/>
          <p:cNvSpPr>
            <a:spLocks noGrp="1"/>
          </p:cNvSpPr>
          <p:nvPr>
            <p:ph idx="1"/>
          </p:nvPr>
        </p:nvSpPr>
        <p:spPr/>
        <p:txBody>
          <a:bodyPr/>
          <a:lstStyle/>
          <a:p>
            <a:pPr marL="0" indent="0">
              <a:buNone/>
            </a:pPr>
            <a:r>
              <a:rPr lang="en-US" dirty="0" smtClean="0"/>
              <a:t>The Care Coordinator’s role is to screen for possible behavioral health issues</a:t>
            </a:r>
          </a:p>
          <a:p>
            <a:pPr marL="0" indent="0">
              <a:buNone/>
            </a:pPr>
            <a:endParaRPr lang="en-US" dirty="0" smtClean="0"/>
          </a:p>
          <a:p>
            <a:pPr marL="0" indent="0">
              <a:buNone/>
            </a:pPr>
            <a:r>
              <a:rPr lang="en-US" dirty="0" smtClean="0"/>
              <a:t>Care Coordinator’s do not diagnose, counsel, or treat; they refer to qualified professionals and behavioral health resources for further assessment and treatment</a:t>
            </a:r>
            <a:endParaRPr lang="en-US" dirty="0"/>
          </a:p>
        </p:txBody>
      </p:sp>
      <p:cxnSp>
        <p:nvCxnSpPr>
          <p:cNvPr id="4" name="Straight Connector 3"/>
          <p:cNvCxnSpPr/>
          <p:nvPr/>
        </p:nvCxnSpPr>
        <p:spPr>
          <a:xfrm>
            <a:off x="429062" y="287229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47226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2024744"/>
            <a:ext cx="11515411" cy="2982686"/>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The PHQ-9 is a </a:t>
            </a:r>
            <a:br>
              <a:rPr lang="en-US" dirty="0" smtClean="0"/>
            </a:br>
            <a:r>
              <a:rPr lang="en-US" dirty="0" smtClean="0"/>
              <a:t>Required Screening</a:t>
            </a:r>
            <a:endParaRPr lang="en-US" dirty="0"/>
          </a:p>
        </p:txBody>
      </p:sp>
      <p:sp>
        <p:nvSpPr>
          <p:cNvPr id="3" name="Content Placeholder 2"/>
          <p:cNvSpPr>
            <a:spLocks noGrp="1"/>
          </p:cNvSpPr>
          <p:nvPr>
            <p:ph idx="1"/>
          </p:nvPr>
        </p:nvSpPr>
        <p:spPr>
          <a:xfrm>
            <a:off x="1070721" y="3068615"/>
            <a:ext cx="4423113" cy="894944"/>
          </a:xfrm>
        </p:spPr>
        <p:txBody>
          <a:bodyPr/>
          <a:lstStyle/>
          <a:p>
            <a:pPr marL="0" indent="0">
              <a:buNone/>
            </a:pPr>
            <a:r>
              <a:rPr lang="en-US" dirty="0" smtClean="0"/>
              <a:t>Your manual also contains a copy of the GAD-7</a:t>
            </a:r>
          </a:p>
          <a:p>
            <a:pPr marL="0" indent="0">
              <a:buNone/>
            </a:pPr>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555" y="661254"/>
            <a:ext cx="4418207" cy="5753100"/>
          </a:xfrm>
          <a:prstGeom prst="rect">
            <a:avLst/>
          </a:prstGeom>
          <a:solidFill>
            <a:schemeClr val="bg1"/>
          </a:solidFill>
          <a:ln w="15875">
            <a:solidFill>
              <a:schemeClr val="accent4"/>
            </a:solidFill>
            <a:miter lim="800000"/>
            <a:headEnd/>
            <a:tailEnd/>
          </a:ln>
          <a:effectLst/>
          <a:extLst/>
        </p:spPr>
      </p:pic>
    </p:spTree>
    <p:extLst>
      <p:ext uri="{BB962C8B-B14F-4D97-AF65-F5344CB8AC3E}">
        <p14:creationId xmlns:p14="http://schemas.microsoft.com/office/powerpoint/2010/main" val="3724979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 Sheet on Depression </a:t>
            </a:r>
            <a:br>
              <a:rPr lang="en-US" dirty="0" smtClean="0"/>
            </a:br>
            <a:r>
              <a:rPr lang="en-US" dirty="0" smtClean="0"/>
              <a:t>Screening and Suicide </a:t>
            </a:r>
            <a:endParaRPr lang="en-US" dirty="0"/>
          </a:p>
        </p:txBody>
      </p:sp>
      <p:sp>
        <p:nvSpPr>
          <p:cNvPr id="3" name="Content Placeholder 2"/>
          <p:cNvSpPr>
            <a:spLocks noGrp="1"/>
          </p:cNvSpPr>
          <p:nvPr>
            <p:ph idx="1"/>
          </p:nvPr>
        </p:nvSpPr>
        <p:spPr>
          <a:xfrm>
            <a:off x="469901" y="2360814"/>
            <a:ext cx="7745185" cy="3590723"/>
          </a:xfrm>
        </p:spPr>
        <p:txBody>
          <a:bodyPr/>
          <a:lstStyle/>
          <a:p>
            <a:r>
              <a:rPr lang="en-US" dirty="0" smtClean="0"/>
              <a:t>Guide Sheet offers general guidelines</a:t>
            </a:r>
          </a:p>
          <a:p>
            <a:pPr lvl="1"/>
            <a:r>
              <a:rPr lang="en-US" dirty="0" smtClean="0"/>
              <a:t>Your agency may also have their own policies, procedures, and reporting requirements</a:t>
            </a:r>
          </a:p>
          <a:p>
            <a:r>
              <a:rPr lang="en-US" dirty="0" smtClean="0"/>
              <a:t>Interpretation of results of PHQ-9: a score of 10 or higher indicates moderate depression</a:t>
            </a:r>
          </a:p>
          <a:p>
            <a:pPr lvl="1"/>
            <a:r>
              <a:rPr lang="en-US" dirty="0" smtClean="0"/>
              <a:t>Offer a referral to PCP or a behavioral health provider</a:t>
            </a:r>
          </a:p>
          <a:p>
            <a:pPr lvl="1"/>
            <a:r>
              <a:rPr lang="en-US" dirty="0" smtClean="0"/>
              <a:t>If a client expresses that they have thought about suicide, have a plan, and have the means seek help immediately</a:t>
            </a:r>
            <a:endParaRPr lang="en-US"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8373979" y="415926"/>
            <a:ext cx="2738029" cy="3541373"/>
          </a:xfrm>
          <a:prstGeom prst="rect">
            <a:avLst/>
          </a:prstGeom>
          <a:ln w="15875">
            <a:solidFill>
              <a:schemeClr val="accent1"/>
            </a:solidFill>
          </a:ln>
        </p:spPr>
      </p:pic>
    </p:spTree>
    <p:extLst>
      <p:ext uri="{BB962C8B-B14F-4D97-AF65-F5344CB8AC3E}">
        <p14:creationId xmlns:p14="http://schemas.microsoft.com/office/powerpoint/2010/main" val="25491616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 Home Services (cont.)</a:t>
            </a:r>
          </a:p>
        </p:txBody>
      </p:sp>
      <p:sp>
        <p:nvSpPr>
          <p:cNvPr id="3" name="Content Placeholder 2"/>
          <p:cNvSpPr>
            <a:spLocks noGrp="1"/>
          </p:cNvSpPr>
          <p:nvPr>
            <p:ph idx="1"/>
          </p:nvPr>
        </p:nvSpPr>
        <p:spPr/>
        <p:txBody>
          <a:bodyPr/>
          <a:lstStyle/>
          <a:p>
            <a:pPr marL="406400" indent="-406400">
              <a:buClr>
                <a:schemeClr val="accent2"/>
              </a:buClr>
              <a:buFont typeface="Wingdings" panose="05000000000000000000" pitchFamily="2" charset="2"/>
              <a:buChar char="ü"/>
            </a:pPr>
            <a:r>
              <a:rPr lang="en-US" dirty="0"/>
              <a:t>Support changes to improve client’s ability to function </a:t>
            </a:r>
            <a:r>
              <a:rPr lang="en-US" dirty="0" smtClean="0"/>
              <a:t>in </a:t>
            </a:r>
            <a:r>
              <a:rPr lang="en-US" dirty="0"/>
              <a:t>their home and community and increase self-management of their chronic disease/s </a:t>
            </a:r>
          </a:p>
          <a:p>
            <a:pPr marL="406400" indent="-406400">
              <a:buClr>
                <a:schemeClr val="accent2"/>
              </a:buClr>
              <a:buFont typeface="Wingdings" panose="05000000000000000000" pitchFamily="2" charset="2"/>
              <a:buChar char="ü"/>
            </a:pPr>
            <a:r>
              <a:rPr lang="en-US" dirty="0"/>
              <a:t>Slow the progression of disease and disability </a:t>
            </a:r>
          </a:p>
          <a:p>
            <a:pPr marL="406400" indent="-406400">
              <a:buClr>
                <a:schemeClr val="accent2"/>
              </a:buClr>
              <a:buFont typeface="Wingdings" panose="05000000000000000000" pitchFamily="2" charset="2"/>
              <a:buChar char="ü"/>
            </a:pPr>
            <a:r>
              <a:rPr lang="en-US" dirty="0"/>
              <a:t>Access the right care, at the right time, </a:t>
            </a:r>
            <a:r>
              <a:rPr lang="en-US" dirty="0" smtClean="0"/>
              <a:t>the </a:t>
            </a:r>
            <a:r>
              <a:rPr lang="en-US" dirty="0"/>
              <a:t>right </a:t>
            </a:r>
            <a:r>
              <a:rPr lang="en-US" dirty="0" smtClean="0"/>
              <a:t>place, </a:t>
            </a:r>
            <a:br>
              <a:rPr lang="en-US" dirty="0" smtClean="0"/>
            </a:br>
            <a:r>
              <a:rPr lang="en-US" dirty="0" smtClean="0"/>
              <a:t>and </a:t>
            </a:r>
            <a:r>
              <a:rPr lang="en-US" dirty="0"/>
              <a:t>the right </a:t>
            </a:r>
            <a:r>
              <a:rPr lang="en-US" dirty="0" smtClean="0"/>
              <a:t>provider</a:t>
            </a:r>
            <a:endParaRPr lang="en-US" dirty="0"/>
          </a:p>
        </p:txBody>
      </p:sp>
    </p:spTree>
    <p:extLst>
      <p:ext uri="{BB962C8B-B14F-4D97-AF65-F5344CB8AC3E}">
        <p14:creationId xmlns:p14="http://schemas.microsoft.com/office/powerpoint/2010/main" val="18832015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Symptom Checklist – 17</a:t>
            </a:r>
            <a:endParaRPr lang="en-US" dirty="0"/>
          </a:p>
        </p:txBody>
      </p:sp>
      <p:sp>
        <p:nvSpPr>
          <p:cNvPr id="3" name="Content Placeholder 2"/>
          <p:cNvSpPr>
            <a:spLocks noGrp="1"/>
          </p:cNvSpPr>
          <p:nvPr>
            <p:ph idx="1"/>
          </p:nvPr>
        </p:nvSpPr>
        <p:spPr/>
        <p:txBody>
          <a:bodyPr/>
          <a:lstStyle/>
          <a:p>
            <a:pPr>
              <a:buClr>
                <a:schemeClr val="accent2"/>
              </a:buClr>
            </a:pPr>
            <a:r>
              <a:rPr lang="en-US" dirty="0" smtClean="0"/>
              <a:t>The PSC-17 must be completed for children ages 4 to 17 years of age</a:t>
            </a:r>
          </a:p>
          <a:p>
            <a:pPr>
              <a:buClr>
                <a:schemeClr val="accent2"/>
              </a:buClr>
            </a:pPr>
            <a:r>
              <a:rPr lang="en-US" dirty="0" smtClean="0"/>
              <a:t>The screening is completed by the parent or guardian</a:t>
            </a:r>
          </a:p>
          <a:p>
            <a:pPr lvl="1"/>
            <a:r>
              <a:rPr lang="en-US" dirty="0" smtClean="0"/>
              <a:t>Scoring is based on the parent’s report of current behaviors</a:t>
            </a:r>
          </a:p>
          <a:p>
            <a:pPr>
              <a:buClr>
                <a:schemeClr val="accent2"/>
              </a:buClr>
            </a:pPr>
            <a:r>
              <a:rPr lang="en-US" dirty="0" smtClean="0"/>
              <a:t>A child age 13 and over may self-administer the screening</a:t>
            </a:r>
          </a:p>
          <a:p>
            <a:pPr>
              <a:buClr>
                <a:schemeClr val="accent2"/>
              </a:buClr>
            </a:pPr>
            <a:r>
              <a:rPr lang="en-US" dirty="0" smtClean="0"/>
              <a:t>Note in the comment section the name of the person who completed the screening and their relationship to the child. Enter the parent’s score in the HAP and note the child’s score in the case narrative</a:t>
            </a:r>
          </a:p>
        </p:txBody>
      </p:sp>
    </p:spTree>
    <p:extLst>
      <p:ext uri="{BB962C8B-B14F-4D97-AF65-F5344CB8AC3E}">
        <p14:creationId xmlns:p14="http://schemas.microsoft.com/office/powerpoint/2010/main" val="11125600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DSHS Form 10-509 </a:t>
            </a:r>
            <a:r>
              <a:rPr lang="en-US" dirty="0" smtClean="0"/>
              <a:t>PSC-17 &amp; </a:t>
            </a:r>
            <a:r>
              <a:rPr lang="en-US" dirty="0"/>
              <a:t>Instructions</a:t>
            </a:r>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5" name="Rectangle 4"/>
          <p:cNvSpPr/>
          <p:nvPr/>
        </p:nvSpPr>
        <p:spPr>
          <a:xfrm>
            <a:off x="-1" y="2062675"/>
            <a:ext cx="11515411" cy="364387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587" y="1600200"/>
            <a:ext cx="3568655" cy="4568824"/>
          </a:xfrm>
          <a:prstGeom prst="rect">
            <a:avLst/>
          </a:prstGeom>
          <a:solidFill>
            <a:schemeClr val="bg1"/>
          </a:solidFill>
          <a:ln w="1587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2951" y="1600200"/>
            <a:ext cx="3573871" cy="4568824"/>
          </a:xfrm>
          <a:prstGeom prst="rect">
            <a:avLst/>
          </a:prstGeom>
          <a:solidFill>
            <a:schemeClr val="bg1"/>
          </a:solidFill>
          <a:ln w="15875">
            <a:solidFill>
              <a:schemeClr val="accent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16249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PSC-17 Considerations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The screening tool should not be used for diagnosing</a:t>
            </a:r>
          </a:p>
          <a:p>
            <a:pPr marL="0" indent="0">
              <a:spcAft>
                <a:spcPts val="1800"/>
              </a:spcAft>
              <a:buNone/>
            </a:pPr>
            <a:r>
              <a:rPr lang="en-US" dirty="0" smtClean="0"/>
              <a:t>A score of 15 or higher may indicate the need for further evaluation by a qualified professional</a:t>
            </a:r>
          </a:p>
          <a:p>
            <a:pPr marL="0" indent="0">
              <a:buNone/>
            </a:pPr>
            <a:r>
              <a:rPr lang="en-US" dirty="0" smtClean="0"/>
              <a:t>The screening tool offers three subscales for:</a:t>
            </a:r>
          </a:p>
          <a:p>
            <a:r>
              <a:rPr lang="en-US" dirty="0" smtClean="0"/>
              <a:t>Internalizing behavior</a:t>
            </a:r>
          </a:p>
          <a:p>
            <a:r>
              <a:rPr lang="en-US" dirty="0" smtClean="0"/>
              <a:t>Externalizing behavior</a:t>
            </a:r>
          </a:p>
          <a:p>
            <a:r>
              <a:rPr lang="en-US" dirty="0" smtClean="0"/>
              <a:t>Attention</a:t>
            </a:r>
          </a:p>
          <a:p>
            <a:endParaRPr lang="en-US" dirty="0" smtClean="0"/>
          </a:p>
          <a:p>
            <a:endParaRPr lang="en-US" dirty="0"/>
          </a:p>
        </p:txBody>
      </p:sp>
      <p:cxnSp>
        <p:nvCxnSpPr>
          <p:cNvPr id="6" name="Straight Connector 5"/>
          <p:cNvCxnSpPr/>
          <p:nvPr/>
        </p:nvCxnSpPr>
        <p:spPr>
          <a:xfrm>
            <a:off x="457200" y="223963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47764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69481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PSC-17 Website</a:t>
            </a:r>
            <a:endParaRPr lang="en-US" dirty="0"/>
          </a:p>
        </p:txBody>
      </p:sp>
      <p:sp>
        <p:nvSpPr>
          <p:cNvPr id="3" name="Content Placeholder 2"/>
          <p:cNvSpPr>
            <a:spLocks noGrp="1"/>
          </p:cNvSpPr>
          <p:nvPr>
            <p:ph idx="1"/>
          </p:nvPr>
        </p:nvSpPr>
        <p:spPr/>
        <p:txBody>
          <a:bodyPr/>
          <a:lstStyle/>
          <a:p>
            <a:pPr marL="0" indent="0">
              <a:buNone/>
            </a:pPr>
            <a:r>
              <a:rPr lang="en-US" dirty="0" smtClean="0"/>
              <a:t>For translations of the tool visit the Massachusetts General Hospital website located at: </a:t>
            </a:r>
            <a:r>
              <a:rPr lang="en-US" dirty="0" smtClean="0">
                <a:hlinkClick r:id="rId3"/>
              </a:rPr>
              <a:t>http://www.massgeneral.org/psychiatry/services/psc_home.</a:t>
            </a:r>
            <a:br>
              <a:rPr lang="en-US" dirty="0" smtClean="0">
                <a:hlinkClick r:id="rId3"/>
              </a:rPr>
            </a:br>
            <a:r>
              <a:rPr lang="en-US" dirty="0" smtClean="0">
                <a:hlinkClick r:id="rId3"/>
              </a:rPr>
              <a:t>aspx</a:t>
            </a:r>
            <a:endParaRPr lang="en-US" dirty="0" smtClean="0"/>
          </a:p>
          <a:p>
            <a:pPr marL="0" indent="0">
              <a:buNone/>
            </a:pPr>
            <a:endParaRPr lang="en-US" dirty="0" smtClean="0"/>
          </a:p>
          <a:p>
            <a:pPr marL="0" indent="0">
              <a:buNone/>
            </a:pPr>
            <a:endParaRPr lang="en-US" dirty="0"/>
          </a:p>
        </p:txBody>
      </p:sp>
      <p:pic>
        <p:nvPicPr>
          <p:cNvPr id="1026" name="Picture 2" descr="http://www.massgeneral.org/assets/images/logos/mgh-logo-psychiatry-2x.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51555" y="3775869"/>
            <a:ext cx="5485714" cy="1523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437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Mass Index (BMI)</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This is required on the HAP</a:t>
            </a:r>
          </a:p>
          <a:p>
            <a:r>
              <a:rPr lang="en-US" dirty="0" smtClean="0"/>
              <a:t>BMI chart is located in the Classroom Training Manual</a:t>
            </a:r>
          </a:p>
          <a:p>
            <a:r>
              <a:rPr lang="en-US" dirty="0" smtClean="0"/>
              <a:t>BMI is not required for children under 2 years of age</a:t>
            </a:r>
          </a:p>
          <a:p>
            <a:r>
              <a:rPr lang="en-US" dirty="0" smtClean="0"/>
              <a:t>If you are unable to get a recent or accurate weight record </a:t>
            </a:r>
            <a:br>
              <a:rPr lang="en-US" dirty="0" smtClean="0"/>
            </a:br>
            <a:r>
              <a:rPr lang="en-US" dirty="0" smtClean="0"/>
              <a:t>the BMI and make a comment in the comment box</a:t>
            </a:r>
          </a:p>
          <a:p>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3763179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BMI Online Charts</a:t>
            </a:r>
            <a:endParaRPr lang="en-US" dirty="0"/>
          </a:p>
        </p:txBody>
      </p:sp>
      <p:sp>
        <p:nvSpPr>
          <p:cNvPr id="3" name="Content Placeholder 2"/>
          <p:cNvSpPr>
            <a:spLocks noGrp="1"/>
          </p:cNvSpPr>
          <p:nvPr>
            <p:ph idx="1"/>
          </p:nvPr>
        </p:nvSpPr>
        <p:spPr/>
        <p:txBody>
          <a:bodyPr/>
          <a:lstStyle/>
          <a:p>
            <a:pPr marL="0" indent="0">
              <a:spcAft>
                <a:spcPts val="1800"/>
              </a:spcAft>
              <a:buNone/>
            </a:pPr>
            <a:r>
              <a:rPr lang="en-US" b="1" dirty="0" smtClean="0">
                <a:solidFill>
                  <a:schemeClr val="accent1"/>
                </a:solidFill>
              </a:rPr>
              <a:t>BMI Calculator for Children and Teens (2-19)</a:t>
            </a:r>
            <a:br>
              <a:rPr lang="en-US" b="1" dirty="0" smtClean="0">
                <a:solidFill>
                  <a:schemeClr val="accent1"/>
                </a:solidFill>
              </a:rPr>
            </a:br>
            <a:r>
              <a:rPr lang="en-US" dirty="0" smtClean="0">
                <a:hlinkClick r:id="rId3"/>
              </a:rPr>
              <a:t>http://nccd.cdc.gov/dnpabmi/Calculator.aspx</a:t>
            </a:r>
            <a:endParaRPr lang="en-US" dirty="0" smtClean="0"/>
          </a:p>
          <a:p>
            <a:pPr marL="0" indent="0">
              <a:spcBef>
                <a:spcPts val="2400"/>
              </a:spcBef>
              <a:buNone/>
            </a:pPr>
            <a:r>
              <a:rPr lang="en-US" b="1" dirty="0" smtClean="0">
                <a:solidFill>
                  <a:schemeClr val="accent1"/>
                </a:solidFill>
              </a:rPr>
              <a:t>BMI Calculator for Adults</a:t>
            </a:r>
            <a:br>
              <a:rPr lang="en-US" b="1" dirty="0" smtClean="0">
                <a:solidFill>
                  <a:schemeClr val="accent1"/>
                </a:solidFill>
              </a:rPr>
            </a:br>
            <a:r>
              <a:rPr lang="en-US" dirty="0" smtClean="0">
                <a:hlinkClick r:id="rId4"/>
              </a:rPr>
              <a:t>http://www.cdc.gov/healthyweight/assessing/bmi/adult_bmi/</a:t>
            </a:r>
            <a:br>
              <a:rPr lang="en-US" dirty="0" smtClean="0">
                <a:hlinkClick r:id="rId4"/>
              </a:rPr>
            </a:br>
            <a:r>
              <a:rPr lang="en-US" dirty="0" smtClean="0">
                <a:hlinkClick r:id="rId4"/>
              </a:rPr>
              <a:t>english_bmi_calculator/bmi_calculator.html</a:t>
            </a:r>
            <a:endParaRPr lang="en-US" dirty="0" smtClean="0"/>
          </a:p>
          <a:p>
            <a:pPr marL="0" indent="0">
              <a:buNone/>
            </a:pPr>
            <a:endParaRPr lang="en-US" dirty="0"/>
          </a:p>
        </p:txBody>
      </p:sp>
      <p:cxnSp>
        <p:nvCxnSpPr>
          <p:cNvPr id="6" name="Straight Connector 5"/>
          <p:cNvCxnSpPr/>
          <p:nvPr/>
        </p:nvCxnSpPr>
        <p:spPr>
          <a:xfrm>
            <a:off x="457200" y="27757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9103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Optional screenings </a:t>
            </a:r>
          </a:p>
          <a:p>
            <a:pPr marL="0" indent="0">
              <a:buNone/>
            </a:pPr>
            <a:r>
              <a:rPr lang="en-US" dirty="0" smtClean="0"/>
              <a:t>Enter the dates and scores of the screenings on the HAP</a:t>
            </a:r>
          </a:p>
          <a:p>
            <a:pPr lvl="0"/>
            <a:r>
              <a:rPr lang="en-US" dirty="0" smtClean="0"/>
              <a:t>DAST – Drug Abuse Screening Test</a:t>
            </a:r>
          </a:p>
          <a:p>
            <a:pPr lvl="0"/>
            <a:r>
              <a:rPr lang="en-US" dirty="0" smtClean="0"/>
              <a:t>GAD-7 – Generalized Anxiety Disorder 7 item scale</a:t>
            </a:r>
          </a:p>
          <a:p>
            <a:pPr lvl="0"/>
            <a:r>
              <a:rPr lang="en-US" dirty="0" smtClean="0"/>
              <a:t>AUDIT – Alcohol Use Disorders Identification Test</a:t>
            </a:r>
          </a:p>
          <a:p>
            <a:pPr lvl="0"/>
            <a:r>
              <a:rPr lang="en-US" dirty="0" smtClean="0"/>
              <a:t>Falls Risk – My Falls-Free Plan identifies risk and provides suggestions to prevent falls</a:t>
            </a:r>
          </a:p>
          <a:p>
            <a:r>
              <a:rPr lang="en-US" dirty="0" smtClean="0"/>
              <a:t>Pain Scales – Administration of appropriate pain scale </a:t>
            </a:r>
          </a:p>
          <a:p>
            <a:endParaRPr lang="en-US"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1871280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complete an optional screening</a:t>
            </a:r>
            <a:endParaRPr lang="en-US" dirty="0"/>
          </a:p>
        </p:txBody>
      </p:sp>
      <p:sp>
        <p:nvSpPr>
          <p:cNvPr id="3" name="Content Placeholder 2"/>
          <p:cNvSpPr>
            <a:spLocks noGrp="1"/>
          </p:cNvSpPr>
          <p:nvPr>
            <p:ph idx="1"/>
          </p:nvPr>
        </p:nvSpPr>
        <p:spPr/>
        <p:txBody>
          <a:bodyPr/>
          <a:lstStyle/>
          <a:p>
            <a:r>
              <a:rPr lang="en-US" dirty="0" smtClean="0"/>
              <a:t>Use your clinical judgment to determine the need and frequency for offering additional screenings</a:t>
            </a:r>
          </a:p>
          <a:p>
            <a:pPr lvl="1"/>
            <a:r>
              <a:rPr lang="en-US" dirty="0" smtClean="0"/>
              <a:t>Examples:</a:t>
            </a:r>
          </a:p>
          <a:p>
            <a:pPr lvl="2"/>
            <a:r>
              <a:rPr lang="en-US" dirty="0" smtClean="0"/>
              <a:t> If a client identifies a goal related to pain: one of the three pain screenings</a:t>
            </a:r>
          </a:p>
          <a:p>
            <a:pPr lvl="2"/>
            <a:r>
              <a:rPr lang="en-US" dirty="0" smtClean="0"/>
              <a:t>If a client voices concerns about their use of alcohol or drugs: the AUDIT or DAST</a:t>
            </a:r>
          </a:p>
          <a:p>
            <a:pPr lvl="2"/>
            <a:r>
              <a:rPr lang="en-US" dirty="0" smtClean="0"/>
              <a:t>If a client reports falls or fractures: falls risk</a:t>
            </a:r>
          </a:p>
          <a:p>
            <a:pPr lvl="2"/>
            <a:r>
              <a:rPr lang="en-US" dirty="0" smtClean="0"/>
              <a:t>If a client identifies a goal to reduce stress or anxiety: GAD-7</a:t>
            </a:r>
          </a:p>
          <a:p>
            <a:r>
              <a:rPr lang="en-US" dirty="0" smtClean="0"/>
              <a:t>If the HAP includes goals or action steps related to one of the optional screenings then the screening must be offered and documented on the HAP</a:t>
            </a:r>
            <a:endParaRPr lang="en-US" dirty="0"/>
          </a:p>
          <a:p>
            <a:pPr marL="746125" lvl="2" indent="0">
              <a:buNone/>
            </a:pPr>
            <a:endParaRPr lang="en-US" dirty="0" smtClean="0"/>
          </a:p>
        </p:txBody>
      </p:sp>
    </p:spTree>
    <p:extLst>
      <p:ext uri="{BB962C8B-B14F-4D97-AF65-F5344CB8AC3E}">
        <p14:creationId xmlns:p14="http://schemas.microsoft.com/office/powerpoint/2010/main" val="29268854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PHQ-9 and GAD-7</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Anxiety and depression are the most common mental disorders and often appear together. Screening tools </a:t>
            </a:r>
            <a:br>
              <a:rPr lang="en-US" b="1" dirty="0" smtClean="0">
                <a:solidFill>
                  <a:schemeClr val="accent1"/>
                </a:solidFill>
              </a:rPr>
            </a:br>
            <a:r>
              <a:rPr lang="en-US" b="1" dirty="0" smtClean="0">
                <a:solidFill>
                  <a:schemeClr val="accent1"/>
                </a:solidFill>
              </a:rPr>
              <a:t>often used include:</a:t>
            </a:r>
          </a:p>
          <a:p>
            <a:r>
              <a:rPr lang="en-US" dirty="0" smtClean="0"/>
              <a:t>The PHQ-9 which can identify potential depression  </a:t>
            </a:r>
          </a:p>
          <a:p>
            <a:r>
              <a:rPr lang="en-US" dirty="0" smtClean="0"/>
              <a:t>GAD-7 which can help identify potential anxiety</a:t>
            </a:r>
          </a:p>
          <a:p>
            <a:r>
              <a:rPr lang="en-US" dirty="0" smtClean="0"/>
              <a:t>Both tools are most reliable when self-administered</a:t>
            </a:r>
          </a:p>
          <a:p>
            <a:r>
              <a:rPr lang="en-US" dirty="0" smtClean="0"/>
              <a:t>A positive screening for either or both should lead to a referral to a behavioral health provider or PCP depending on client preference	</a:t>
            </a:r>
          </a:p>
          <a:p>
            <a:endParaRPr lang="en-US" dirty="0"/>
          </a:p>
        </p:txBody>
      </p:sp>
    </p:spTree>
    <p:extLst>
      <p:ext uri="{BB962C8B-B14F-4D97-AF65-F5344CB8AC3E}">
        <p14:creationId xmlns:p14="http://schemas.microsoft.com/office/powerpoint/2010/main" val="1541562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PHQ-9 and GAD-7 Screening Tips</a:t>
            </a:r>
            <a:endParaRPr lang="en-US" dirty="0"/>
          </a:p>
        </p:txBody>
      </p:sp>
      <p:sp>
        <p:nvSpPr>
          <p:cNvPr id="3" name="Content Placeholder 2"/>
          <p:cNvSpPr>
            <a:spLocks noGrp="1"/>
          </p:cNvSpPr>
          <p:nvPr>
            <p:ph idx="1"/>
          </p:nvPr>
        </p:nvSpPr>
        <p:spPr>
          <a:xfrm>
            <a:off x="469899" y="1600200"/>
            <a:ext cx="10707181" cy="4351338"/>
          </a:xfrm>
        </p:spPr>
        <p:txBody>
          <a:bodyPr/>
          <a:lstStyle/>
          <a:p>
            <a:r>
              <a:rPr lang="en-US" dirty="0" smtClean="0"/>
              <a:t>Normalize the screening; don’t make it a big deal</a:t>
            </a:r>
          </a:p>
          <a:p>
            <a:r>
              <a:rPr lang="en-US" dirty="0" smtClean="0"/>
              <a:t>Some people respond better to terms like “stress” when talking about their anxiety or “sadness” rather than depression</a:t>
            </a:r>
          </a:p>
          <a:p>
            <a:r>
              <a:rPr lang="en-US" dirty="0"/>
              <a:t>Everyone experiences sadness and this tool might help identify how it might be impacting </a:t>
            </a:r>
            <a:r>
              <a:rPr lang="en-US" dirty="0" smtClean="0"/>
              <a:t>you</a:t>
            </a:r>
          </a:p>
          <a:p>
            <a:r>
              <a:rPr lang="en-US" dirty="0" smtClean="0"/>
              <a:t>Remember the power that stigma holds - many people do not want to self-identify</a:t>
            </a:r>
          </a:p>
          <a:p>
            <a:r>
              <a:rPr lang="en-US" dirty="0" smtClean="0"/>
              <a:t>Treatment can be very effective</a:t>
            </a:r>
          </a:p>
          <a:p>
            <a:endParaRPr lang="en-US" dirty="0" smtClean="0"/>
          </a:p>
          <a:p>
            <a:endParaRPr lang="en-US" dirty="0"/>
          </a:p>
        </p:txBody>
      </p:sp>
    </p:spTree>
    <p:extLst>
      <p:ext uri="{BB962C8B-B14F-4D97-AF65-F5344CB8AC3E}">
        <p14:creationId xmlns:p14="http://schemas.microsoft.com/office/powerpoint/2010/main" val="1920906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Health Home Services (cont.) </a:t>
            </a:r>
          </a:p>
        </p:txBody>
      </p:sp>
      <p:sp>
        <p:nvSpPr>
          <p:cNvPr id="3" name="Content Placeholder 2"/>
          <p:cNvSpPr>
            <a:spLocks noGrp="1"/>
          </p:cNvSpPr>
          <p:nvPr>
            <p:ph idx="1"/>
          </p:nvPr>
        </p:nvSpPr>
        <p:spPr/>
        <p:txBody>
          <a:bodyPr/>
          <a:lstStyle/>
          <a:p>
            <a:pPr marL="406400" indent="-406400">
              <a:buClr>
                <a:schemeClr val="accent2"/>
              </a:buClr>
              <a:buFont typeface="Wingdings" panose="05000000000000000000" pitchFamily="2" charset="2"/>
              <a:buChar char="ü"/>
            </a:pPr>
            <a:r>
              <a:rPr lang="en-US" dirty="0"/>
              <a:t>Successfully transition from hospital to other care settings and get necessary follow-up care </a:t>
            </a:r>
          </a:p>
          <a:p>
            <a:pPr marL="406400" indent="-406400">
              <a:buClr>
                <a:schemeClr val="accent2"/>
              </a:buClr>
              <a:buFont typeface="Wingdings" panose="05000000000000000000" pitchFamily="2" charset="2"/>
              <a:buChar char="ü"/>
            </a:pPr>
            <a:r>
              <a:rPr lang="en-US" dirty="0"/>
              <a:t>Reduce avoidable health care costs</a:t>
            </a:r>
          </a:p>
          <a:p>
            <a:pPr marL="406400" indent="-406400">
              <a:buClr>
                <a:schemeClr val="accent2"/>
              </a:buClr>
              <a:buFont typeface="Wingdings" panose="05000000000000000000" pitchFamily="2" charset="2"/>
              <a:buChar char="ü"/>
            </a:pPr>
            <a:r>
              <a:rPr lang="en-US" dirty="0"/>
              <a:t>Make health care decisions during evenings or weekends when the Health Home Care Coordinator is not </a:t>
            </a:r>
            <a:r>
              <a:rPr lang="en-US" dirty="0" smtClean="0"/>
              <a:t>available</a:t>
            </a:r>
          </a:p>
          <a:p>
            <a:pPr marL="406400" indent="-406400">
              <a:buClr>
                <a:schemeClr val="accent2"/>
              </a:buClr>
              <a:buFont typeface="Wingdings" panose="05000000000000000000" pitchFamily="2" charset="2"/>
              <a:buChar char="ü"/>
            </a:pPr>
            <a:endParaRPr lang="en-US" dirty="0"/>
          </a:p>
          <a:p>
            <a:pPr marL="406400" indent="-406400">
              <a:buClr>
                <a:schemeClr val="accent2"/>
              </a:buClr>
              <a:buFont typeface="Wingdings" panose="05000000000000000000" pitchFamily="2" charset="2"/>
              <a:buChar char="ü"/>
            </a:pPr>
            <a:endParaRPr lang="en-US" dirty="0" smtClean="0"/>
          </a:p>
          <a:p>
            <a:pPr marL="0" indent="0">
              <a:buClr>
                <a:schemeClr val="accent2"/>
              </a:buClr>
              <a:buNone/>
            </a:pPr>
            <a:r>
              <a:rPr lang="en-US" dirty="0" smtClean="0">
                <a:solidFill>
                  <a:srgbClr val="C00000"/>
                </a:solidFill>
              </a:rPr>
              <a:t>Note: Health Home services do not duplicate other services</a:t>
            </a:r>
            <a:r>
              <a:rPr lang="en-US" dirty="0" smtClean="0"/>
              <a:t> </a:t>
            </a:r>
            <a:endParaRPr lang="en-US" dirty="0"/>
          </a:p>
        </p:txBody>
      </p:sp>
    </p:spTree>
    <p:extLst>
      <p:ext uri="{BB962C8B-B14F-4D97-AF65-F5344CB8AC3E}">
        <p14:creationId xmlns:p14="http://schemas.microsoft.com/office/powerpoint/2010/main" val="4533756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024744"/>
            <a:ext cx="11515411" cy="2982686"/>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Translations of PHQ-9 and GAD-7</a:t>
            </a:r>
            <a:endParaRPr lang="en-US" dirty="0"/>
          </a:p>
        </p:txBody>
      </p:sp>
      <p:pic>
        <p:nvPicPr>
          <p:cNvPr id="4" name="Content Placeholder 3"/>
          <p:cNvPicPr>
            <a:picLocks noGrp="1" noChangeAspect="1"/>
          </p:cNvPicPr>
          <p:nvPr>
            <p:ph idx="1"/>
          </p:nvPr>
        </p:nvPicPr>
        <p:blipFill>
          <a:blip r:embed="rId3"/>
          <a:stretch>
            <a:fillRect/>
          </a:stretch>
        </p:blipFill>
        <p:spPr>
          <a:xfrm>
            <a:off x="5726331" y="1409700"/>
            <a:ext cx="4993940" cy="4351338"/>
          </a:xfrm>
          <a:prstGeom prst="rect">
            <a:avLst/>
          </a:prstGeom>
          <a:ln w="15875">
            <a:solidFill>
              <a:schemeClr val="accent4"/>
            </a:solidFill>
          </a:ln>
        </p:spPr>
      </p:pic>
      <p:sp>
        <p:nvSpPr>
          <p:cNvPr id="6" name="Content Placeholder 2"/>
          <p:cNvSpPr txBox="1">
            <a:spLocks/>
          </p:cNvSpPr>
          <p:nvPr/>
        </p:nvSpPr>
        <p:spPr>
          <a:xfrm>
            <a:off x="469900" y="2438400"/>
            <a:ext cx="4292600" cy="2569030"/>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Clr>
                <a:schemeClr val="accent2"/>
              </a:buClr>
              <a:buNone/>
            </a:pPr>
            <a:r>
              <a:rPr lang="en-US" dirty="0" smtClean="0"/>
              <a:t>The website sponsored by Pfizer is located at: </a:t>
            </a:r>
          </a:p>
          <a:p>
            <a:pPr marL="0" indent="0">
              <a:buClr>
                <a:schemeClr val="accent2"/>
              </a:buClr>
              <a:buNone/>
            </a:pPr>
            <a:r>
              <a:rPr lang="en-US" dirty="0">
                <a:hlinkClick r:id="rId4"/>
              </a:rPr>
              <a:t>http://</a:t>
            </a:r>
            <a:r>
              <a:rPr lang="en-US" dirty="0" smtClean="0">
                <a:hlinkClick r:id="rId4"/>
              </a:rPr>
              <a:t>www.phqscreeners.com/select-screener/36</a:t>
            </a:r>
            <a:endParaRPr lang="en-US" dirty="0" smtClean="0"/>
          </a:p>
          <a:p>
            <a:pPr marL="0" indent="0">
              <a:buClr>
                <a:schemeClr val="accent2"/>
              </a:buClr>
              <a:buNone/>
            </a:pPr>
            <a:endParaRPr lang="en-US" dirty="0" smtClean="0"/>
          </a:p>
        </p:txBody>
      </p:sp>
    </p:spTree>
    <p:extLst>
      <p:ext uri="{BB962C8B-B14F-4D97-AF65-F5344CB8AC3E}">
        <p14:creationId xmlns:p14="http://schemas.microsoft.com/office/powerpoint/2010/main" val="356340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 Form Instructions (cont.)</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Enter the date the screening was completed</a:t>
            </a:r>
          </a:p>
          <a:p>
            <a:pPr marL="0" indent="0">
              <a:spcAft>
                <a:spcPts val="1800"/>
              </a:spcAft>
              <a:buNone/>
            </a:pPr>
            <a:r>
              <a:rPr lang="en-US" dirty="0" smtClean="0"/>
              <a:t>Enter the score</a:t>
            </a:r>
          </a:p>
          <a:p>
            <a:pPr marL="0" indent="0">
              <a:spcAft>
                <a:spcPts val="1800"/>
              </a:spcAft>
              <a:buNone/>
            </a:pPr>
            <a:r>
              <a:rPr lang="en-US" dirty="0" smtClean="0"/>
              <a:t>Screening may be completed at any time during each four month activity period or more often as clinically indicated</a:t>
            </a:r>
          </a:p>
          <a:p>
            <a:pPr marL="0" indent="0">
              <a:spcAft>
                <a:spcPts val="1800"/>
              </a:spcAft>
              <a:buNone/>
            </a:pP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49867"/>
            <a:ext cx="10525125" cy="1819157"/>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a:off x="457200" y="22550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0424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590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HAP: Pages 2 Through 7</a:t>
            </a:r>
          </a:p>
        </p:txBody>
      </p:sp>
      <p:sp>
        <p:nvSpPr>
          <p:cNvPr id="4" name="Rectangle 3"/>
          <p:cNvSpPr/>
          <p:nvPr/>
        </p:nvSpPr>
        <p:spPr>
          <a:xfrm>
            <a:off x="-1" y="2062675"/>
            <a:ext cx="11515411" cy="364387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516" y="1600199"/>
            <a:ext cx="7472377" cy="4568825"/>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00943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 Term Goals</a:t>
            </a:r>
            <a:endParaRPr lang="en-US" dirty="0"/>
          </a:p>
        </p:txBody>
      </p:sp>
      <p:sp>
        <p:nvSpPr>
          <p:cNvPr id="3" name="Content Placeholder 2"/>
          <p:cNvSpPr>
            <a:spLocks noGrp="1"/>
          </p:cNvSpPr>
          <p:nvPr>
            <p:ph idx="1"/>
          </p:nvPr>
        </p:nvSpPr>
        <p:spPr/>
        <p:txBody>
          <a:bodyPr/>
          <a:lstStyle/>
          <a:p>
            <a:r>
              <a:rPr lang="en-US" sz="2800" dirty="0" smtClean="0"/>
              <a:t>Enter the short term goal</a:t>
            </a:r>
          </a:p>
          <a:p>
            <a:r>
              <a:rPr lang="en-US" sz="2800" dirty="0" smtClean="0"/>
              <a:t>Enter the short term goal begin date</a:t>
            </a:r>
          </a:p>
          <a:p>
            <a:r>
              <a:rPr lang="en-US" sz="2800" dirty="0" smtClean="0"/>
              <a:t>When a goal ends enter the date and check the reason the goal ended</a:t>
            </a:r>
          </a:p>
          <a:p>
            <a:r>
              <a:rPr lang="en-US" sz="2800" dirty="0" smtClean="0"/>
              <a:t>Enter the action steps, specifying who will complete the step and the start date </a:t>
            </a:r>
          </a:p>
          <a:p>
            <a:r>
              <a:rPr lang="en-US" sz="2800" dirty="0" smtClean="0"/>
              <a:t>Goals that are not completed may be carried </a:t>
            </a:r>
            <a:br>
              <a:rPr lang="en-US" sz="2800" dirty="0" smtClean="0"/>
            </a:br>
            <a:r>
              <a:rPr lang="en-US" sz="2800" dirty="0" smtClean="0"/>
              <a:t>over to the next four month activity period</a:t>
            </a:r>
          </a:p>
          <a:p>
            <a:r>
              <a:rPr lang="en-US" sz="2800" dirty="0" smtClean="0"/>
              <a:t>Goals may be revised at any time to reflect </a:t>
            </a:r>
          </a:p>
          <a:p>
            <a:pPr marL="0" indent="0">
              <a:buNone/>
            </a:pPr>
            <a:r>
              <a:rPr lang="en-US" sz="2800" dirty="0"/>
              <a:t> </a:t>
            </a:r>
            <a:r>
              <a:rPr lang="en-US" sz="2800" dirty="0" smtClean="0"/>
              <a:t>  changes with the client</a:t>
            </a:r>
          </a:p>
          <a:p>
            <a:endParaRPr lang="en-US" sz="28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7072" y="4384440"/>
            <a:ext cx="2575690" cy="1784585"/>
          </a:xfrm>
          <a:prstGeom prst="rect">
            <a:avLst/>
          </a:prstGeom>
          <a:solidFill>
            <a:schemeClr val="bg1"/>
          </a:solidFill>
          <a:ln w="12700">
            <a:solidFill>
              <a:schemeClr val="bg1">
                <a:lumMod val="85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6488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Health Action Plan (HAP)</a:t>
            </a:r>
            <a:endParaRPr lang="en-US" dirty="0"/>
          </a:p>
        </p:txBody>
      </p:sp>
      <p:sp>
        <p:nvSpPr>
          <p:cNvPr id="3" name="Content Placeholder 2"/>
          <p:cNvSpPr>
            <a:spLocks noGrp="1"/>
          </p:cNvSpPr>
          <p:nvPr>
            <p:ph idx="1"/>
          </p:nvPr>
        </p:nvSpPr>
        <p:spPr>
          <a:xfrm>
            <a:off x="469900" y="1348776"/>
            <a:ext cx="10512862" cy="4351338"/>
          </a:xfrm>
        </p:spPr>
        <p:txBody>
          <a:bodyPr/>
          <a:lstStyle/>
          <a:p>
            <a:pPr marL="0" indent="0">
              <a:buNone/>
            </a:pPr>
            <a:r>
              <a:rPr lang="en-US" dirty="0" smtClean="0"/>
              <a:t>Develop goals and action steps that are </a:t>
            </a:r>
            <a:r>
              <a:rPr lang="en-US" b="1" dirty="0" smtClean="0">
                <a:solidFill>
                  <a:schemeClr val="accent1"/>
                </a:solidFill>
              </a:rPr>
              <a:t>SMART</a:t>
            </a:r>
            <a:r>
              <a:rPr lang="en-US" dirty="0" smtClean="0"/>
              <a:t>:</a:t>
            </a:r>
          </a:p>
          <a:p>
            <a:pPr marL="0" indent="0">
              <a:buNone/>
            </a:pPr>
            <a:r>
              <a:rPr lang="en-US" b="1" dirty="0" smtClean="0">
                <a:solidFill>
                  <a:schemeClr val="accent1"/>
                </a:solidFill>
              </a:rPr>
              <a:t>S</a:t>
            </a:r>
            <a:r>
              <a:rPr lang="en-US" dirty="0" smtClean="0"/>
              <a:t>pecific</a:t>
            </a:r>
          </a:p>
          <a:p>
            <a:pPr marL="0" indent="0">
              <a:buNone/>
            </a:pPr>
            <a:r>
              <a:rPr lang="en-US" b="1" dirty="0">
                <a:solidFill>
                  <a:schemeClr val="accent1"/>
                </a:solidFill>
              </a:rPr>
              <a:t>M</a:t>
            </a:r>
            <a:r>
              <a:rPr lang="en-US" dirty="0" smtClean="0"/>
              <a:t>easurable</a:t>
            </a:r>
          </a:p>
          <a:p>
            <a:pPr marL="0" indent="0">
              <a:buNone/>
            </a:pPr>
            <a:r>
              <a:rPr lang="en-US" b="1" dirty="0">
                <a:solidFill>
                  <a:schemeClr val="accent1"/>
                </a:solidFill>
              </a:rPr>
              <a:t>A</a:t>
            </a:r>
            <a:r>
              <a:rPr lang="en-US" dirty="0" smtClean="0"/>
              <a:t>chievable</a:t>
            </a:r>
          </a:p>
          <a:p>
            <a:pPr marL="0" indent="0">
              <a:buNone/>
            </a:pPr>
            <a:r>
              <a:rPr lang="en-US" b="1" dirty="0">
                <a:solidFill>
                  <a:schemeClr val="accent1"/>
                </a:solidFill>
              </a:rPr>
              <a:t>R</a:t>
            </a:r>
            <a:r>
              <a:rPr lang="en-US" dirty="0" smtClean="0"/>
              <a:t>elevant</a:t>
            </a:r>
          </a:p>
          <a:p>
            <a:pPr marL="0" indent="0">
              <a:buNone/>
            </a:pPr>
            <a:r>
              <a:rPr lang="en-US" b="1" dirty="0">
                <a:solidFill>
                  <a:schemeClr val="accent1"/>
                </a:solidFill>
              </a:rPr>
              <a:t>T</a:t>
            </a:r>
            <a:r>
              <a:rPr lang="en-US" dirty="0" smtClean="0"/>
              <a:t>ime-limited</a:t>
            </a:r>
          </a:p>
          <a:p>
            <a:pPr lvl="1"/>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18391560"/>
              </p:ext>
            </p:extLst>
          </p:nvPr>
        </p:nvGraphicFramePr>
        <p:xfrm>
          <a:off x="4932947" y="1708484"/>
          <a:ext cx="7678849" cy="4955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573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Action Plan – First Short Term Goal</a:t>
            </a:r>
            <a:endParaRPr lang="en-US" dirty="0"/>
          </a:p>
        </p:txBody>
      </p:sp>
      <p:sp>
        <p:nvSpPr>
          <p:cNvPr id="3" name="Content Placeholder 2"/>
          <p:cNvSpPr>
            <a:spLocks noGrp="1"/>
          </p:cNvSpPr>
          <p:nvPr>
            <p:ph idx="1"/>
          </p:nvPr>
        </p:nvSpPr>
        <p:spPr/>
        <p:txBody>
          <a:bodyPr/>
          <a:lstStyle/>
          <a:p>
            <a:pPr marL="0" indent="0">
              <a:buNone/>
            </a:pPr>
            <a:r>
              <a:rPr lang="en-US" sz="2800" b="1" dirty="0" smtClean="0">
                <a:solidFill>
                  <a:schemeClr val="accent1"/>
                </a:solidFill>
              </a:rPr>
              <a:t>Long Term Goal</a:t>
            </a:r>
            <a:r>
              <a:rPr lang="en-US" sz="2800" dirty="0" smtClean="0"/>
              <a:t/>
            </a:r>
            <a:br>
              <a:rPr lang="en-US" sz="2800" dirty="0" smtClean="0"/>
            </a:br>
            <a:r>
              <a:rPr lang="en-US" sz="2400" dirty="0" smtClean="0"/>
              <a:t>Participate in church activities with my family.</a:t>
            </a:r>
          </a:p>
          <a:p>
            <a:pPr marL="0" indent="0">
              <a:buNone/>
            </a:pPr>
            <a:r>
              <a:rPr lang="en-US" sz="2800" b="1" dirty="0">
                <a:solidFill>
                  <a:schemeClr val="accent1"/>
                </a:solidFill>
              </a:rPr>
              <a:t>Short Term Goal # 1</a:t>
            </a:r>
            <a:r>
              <a:rPr lang="en-US" sz="2800" dirty="0" smtClean="0"/>
              <a:t/>
            </a:r>
            <a:br>
              <a:rPr lang="en-US" sz="2800" dirty="0" smtClean="0"/>
            </a:br>
            <a:r>
              <a:rPr lang="en-US" sz="2400" dirty="0" smtClean="0"/>
              <a:t>Debbie would like to improve stamina and gain strength </a:t>
            </a:r>
            <a:br>
              <a:rPr lang="en-US" sz="2400" dirty="0" smtClean="0"/>
            </a:br>
            <a:r>
              <a:rPr lang="en-US" sz="2400" dirty="0" smtClean="0"/>
              <a:t>and be able to remain out of her bed for four hours or more each day.</a:t>
            </a:r>
          </a:p>
          <a:p>
            <a:pPr marL="0" indent="0">
              <a:buNone/>
            </a:pPr>
            <a:r>
              <a:rPr lang="en-US" sz="2800" b="1" dirty="0">
                <a:solidFill>
                  <a:schemeClr val="accent1"/>
                </a:solidFill>
              </a:rPr>
              <a:t>Action Steps</a:t>
            </a:r>
          </a:p>
          <a:p>
            <a:pPr marL="292100" indent="-292100">
              <a:spcBef>
                <a:spcPts val="600"/>
              </a:spcBef>
              <a:buFont typeface="+mj-lt"/>
              <a:buAutoNum type="arabicPeriod"/>
            </a:pPr>
            <a:r>
              <a:rPr lang="en-US" sz="2400" dirty="0" smtClean="0"/>
              <a:t>Debbie and Care Coordinator will brainstorm common events in Debbie’s life that promote activity as well as those that promote inactivity.</a:t>
            </a:r>
          </a:p>
          <a:p>
            <a:pPr marL="292100" indent="-292100">
              <a:spcBef>
                <a:spcPts val="600"/>
              </a:spcBef>
              <a:buFont typeface="+mj-lt"/>
              <a:buAutoNum type="arabicPeriod"/>
            </a:pPr>
            <a:r>
              <a:rPr lang="en-US" sz="2400" dirty="0" smtClean="0"/>
              <a:t>Debbie will maintain activity log for two weeks and review with Care Coordinator during next visit on 10/7/18.</a:t>
            </a:r>
            <a:br>
              <a:rPr lang="en-US" sz="2400" dirty="0" smtClean="0"/>
            </a:br>
            <a:endParaRPr lang="en-US" sz="2400" dirty="0" smtClean="0"/>
          </a:p>
          <a:p>
            <a:endParaRPr lang="en-US" sz="2800" dirty="0"/>
          </a:p>
        </p:txBody>
      </p:sp>
    </p:spTree>
    <p:extLst>
      <p:ext uri="{BB962C8B-B14F-4D97-AF65-F5344CB8AC3E}">
        <p14:creationId xmlns:p14="http://schemas.microsoft.com/office/powerpoint/2010/main" val="18495834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415926"/>
            <a:ext cx="11036300" cy="830984"/>
          </a:xfrm>
        </p:spPr>
        <p:txBody>
          <a:bodyPr/>
          <a:lstStyle/>
          <a:p>
            <a:r>
              <a:rPr lang="en-US" dirty="0"/>
              <a:t>Health Action Plan – Second Short Term Goal</a:t>
            </a:r>
          </a:p>
        </p:txBody>
      </p:sp>
      <p:sp>
        <p:nvSpPr>
          <p:cNvPr id="3" name="Content Placeholder 2"/>
          <p:cNvSpPr>
            <a:spLocks noGrp="1"/>
          </p:cNvSpPr>
          <p:nvPr>
            <p:ph idx="1"/>
          </p:nvPr>
        </p:nvSpPr>
        <p:spPr/>
        <p:txBody>
          <a:bodyPr/>
          <a:lstStyle/>
          <a:p>
            <a:pPr marL="0" lvl="0" indent="0">
              <a:buClr>
                <a:srgbClr val="2E7A6D"/>
              </a:buClr>
              <a:buNone/>
            </a:pPr>
            <a:r>
              <a:rPr lang="en-US" sz="2800" b="1" dirty="0">
                <a:solidFill>
                  <a:srgbClr val="2E7A6D"/>
                </a:solidFill>
              </a:rPr>
              <a:t>Long Term Goal</a:t>
            </a:r>
            <a:r>
              <a:rPr lang="en-US" sz="2800" dirty="0">
                <a:solidFill>
                  <a:prstClr val="black"/>
                </a:solidFill>
              </a:rPr>
              <a:t/>
            </a:r>
            <a:br>
              <a:rPr lang="en-US" sz="2800" dirty="0">
                <a:solidFill>
                  <a:prstClr val="black"/>
                </a:solidFill>
              </a:rPr>
            </a:br>
            <a:r>
              <a:rPr lang="en-US" sz="2400" dirty="0">
                <a:solidFill>
                  <a:prstClr val="black"/>
                </a:solidFill>
              </a:rPr>
              <a:t>Participate in church activities with my family.</a:t>
            </a:r>
          </a:p>
          <a:p>
            <a:pPr marL="0" lvl="0" indent="0">
              <a:buClr>
                <a:srgbClr val="2E7A6D"/>
              </a:buClr>
              <a:buNone/>
            </a:pPr>
            <a:r>
              <a:rPr lang="en-US" sz="2800" b="1" dirty="0" smtClean="0">
                <a:solidFill>
                  <a:srgbClr val="2E7A6D"/>
                </a:solidFill>
              </a:rPr>
              <a:t>Short Term Goal # 2</a:t>
            </a:r>
            <a:r>
              <a:rPr lang="en-US" sz="2800" dirty="0" smtClean="0">
                <a:solidFill>
                  <a:prstClr val="black"/>
                </a:solidFill>
              </a:rPr>
              <a:t/>
            </a:r>
            <a:br>
              <a:rPr lang="en-US" sz="2800" dirty="0" smtClean="0">
                <a:solidFill>
                  <a:prstClr val="black"/>
                </a:solidFill>
              </a:rPr>
            </a:br>
            <a:r>
              <a:rPr lang="en-US" sz="2400" dirty="0" smtClean="0">
                <a:solidFill>
                  <a:prstClr val="black"/>
                </a:solidFill>
              </a:rPr>
              <a:t>Debbie would like to decrease </a:t>
            </a:r>
            <a:r>
              <a:rPr lang="en-US" sz="2400" dirty="0">
                <a:solidFill>
                  <a:prstClr val="black"/>
                </a:solidFill>
              </a:rPr>
              <a:t>use of pain medication.</a:t>
            </a:r>
          </a:p>
          <a:p>
            <a:pPr marL="0" lvl="0" indent="0">
              <a:buClr>
                <a:srgbClr val="2E7A6D"/>
              </a:buClr>
              <a:buNone/>
            </a:pPr>
            <a:r>
              <a:rPr lang="en-US" sz="2800" b="1" dirty="0" smtClean="0">
                <a:solidFill>
                  <a:srgbClr val="2E7A6D"/>
                </a:solidFill>
              </a:rPr>
              <a:t>Action </a:t>
            </a:r>
            <a:r>
              <a:rPr lang="en-US" sz="2800" b="1" dirty="0">
                <a:solidFill>
                  <a:srgbClr val="2E7A6D"/>
                </a:solidFill>
              </a:rPr>
              <a:t>Steps</a:t>
            </a:r>
          </a:p>
          <a:p>
            <a:pPr marL="292100" lvl="0" indent="-292100">
              <a:spcBef>
                <a:spcPts val="600"/>
              </a:spcBef>
              <a:buClr>
                <a:srgbClr val="2E7A6D"/>
              </a:buClr>
              <a:buFont typeface="+mj-lt"/>
              <a:buAutoNum type="arabicPeriod"/>
            </a:pPr>
            <a:r>
              <a:rPr lang="en-US" sz="2400" dirty="0" smtClean="0">
                <a:solidFill>
                  <a:prstClr val="black"/>
                </a:solidFill>
              </a:rPr>
              <a:t>Debbie </a:t>
            </a:r>
            <a:r>
              <a:rPr lang="en-US" sz="2400" dirty="0">
                <a:solidFill>
                  <a:prstClr val="black"/>
                </a:solidFill>
              </a:rPr>
              <a:t>will document use of pain medications, her </a:t>
            </a:r>
            <a:r>
              <a:rPr lang="en-US" sz="2400" dirty="0" smtClean="0">
                <a:solidFill>
                  <a:prstClr val="black"/>
                </a:solidFill>
              </a:rPr>
              <a:t>activity, </a:t>
            </a:r>
            <a:r>
              <a:rPr lang="en-US" sz="2400" dirty="0">
                <a:solidFill>
                  <a:prstClr val="black"/>
                </a:solidFill>
              </a:rPr>
              <a:t>and  functional ability daily </a:t>
            </a:r>
            <a:r>
              <a:rPr lang="en-US" sz="2400" dirty="0" smtClean="0">
                <a:solidFill>
                  <a:prstClr val="black"/>
                </a:solidFill>
              </a:rPr>
              <a:t>starting 12/1/18 using the </a:t>
            </a:r>
            <a:r>
              <a:rPr lang="en-US" sz="2400" dirty="0">
                <a:solidFill>
                  <a:prstClr val="black"/>
                </a:solidFill>
              </a:rPr>
              <a:t>pain log provided by </a:t>
            </a:r>
            <a:r>
              <a:rPr lang="en-US" sz="2400" dirty="0" smtClean="0">
                <a:solidFill>
                  <a:prstClr val="black"/>
                </a:solidFill>
              </a:rPr>
              <a:t>the Care </a:t>
            </a:r>
            <a:r>
              <a:rPr lang="en-US" sz="2400" dirty="0">
                <a:solidFill>
                  <a:prstClr val="black"/>
                </a:solidFill>
              </a:rPr>
              <a:t>Coordinator.</a:t>
            </a:r>
          </a:p>
          <a:p>
            <a:pPr marL="292100" lvl="0" indent="-292100">
              <a:spcBef>
                <a:spcPts val="600"/>
              </a:spcBef>
              <a:buClr>
                <a:srgbClr val="2E7A6D"/>
              </a:buClr>
              <a:buFont typeface="+mj-lt"/>
              <a:buAutoNum type="arabicPeriod"/>
            </a:pPr>
            <a:r>
              <a:rPr lang="en-US" sz="2400" dirty="0" smtClean="0">
                <a:solidFill>
                  <a:prstClr val="black"/>
                </a:solidFill>
              </a:rPr>
              <a:t>Debbie </a:t>
            </a:r>
            <a:r>
              <a:rPr lang="en-US" sz="2400" dirty="0">
                <a:solidFill>
                  <a:prstClr val="black"/>
                </a:solidFill>
              </a:rPr>
              <a:t>will make an appointment with PCP to discuss chronic pain management options by </a:t>
            </a:r>
            <a:r>
              <a:rPr lang="en-US" sz="2400" dirty="0" smtClean="0">
                <a:solidFill>
                  <a:prstClr val="black"/>
                </a:solidFill>
              </a:rPr>
              <a:t>12/20/18.</a:t>
            </a:r>
            <a:endParaRPr lang="en-US" sz="2400" dirty="0">
              <a:solidFill>
                <a:prstClr val="black"/>
              </a:solidFill>
            </a:endParaRPr>
          </a:p>
          <a:p>
            <a:pPr marL="292100" lvl="0" indent="-292100">
              <a:spcBef>
                <a:spcPts val="600"/>
              </a:spcBef>
              <a:buClr>
                <a:srgbClr val="2E7A6D"/>
              </a:buClr>
              <a:buFont typeface="+mj-lt"/>
              <a:buAutoNum type="arabicPeriod"/>
            </a:pPr>
            <a:r>
              <a:rPr lang="en-US" sz="2400" dirty="0">
                <a:solidFill>
                  <a:prstClr val="black"/>
                </a:solidFill>
              </a:rPr>
              <a:t>Care Coordinator will review </a:t>
            </a:r>
            <a:r>
              <a:rPr lang="en-US" sz="2400" dirty="0" smtClean="0">
                <a:solidFill>
                  <a:prstClr val="black"/>
                </a:solidFill>
              </a:rPr>
              <a:t>the pain </a:t>
            </a:r>
            <a:r>
              <a:rPr lang="en-US" sz="2400" dirty="0">
                <a:solidFill>
                  <a:prstClr val="black"/>
                </a:solidFill>
              </a:rPr>
              <a:t>log </a:t>
            </a:r>
            <a:r>
              <a:rPr lang="en-US" sz="2400" dirty="0" smtClean="0">
                <a:solidFill>
                  <a:prstClr val="black"/>
                </a:solidFill>
              </a:rPr>
              <a:t>and inquire about Debbie’s appointment with her PCP during the home visit schedule on 12/28/18.</a:t>
            </a:r>
            <a:endParaRPr lang="en-US" sz="2800" dirty="0"/>
          </a:p>
        </p:txBody>
      </p:sp>
    </p:spTree>
    <p:extLst>
      <p:ext uri="{BB962C8B-B14F-4D97-AF65-F5344CB8AC3E}">
        <p14:creationId xmlns:p14="http://schemas.microsoft.com/office/powerpoint/2010/main" val="2962957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smtClean="0"/>
              <a:t>What experiences have you had offering and administering these screenings in the past?</a:t>
            </a:r>
          </a:p>
          <a:p>
            <a:pPr marL="0" indent="0">
              <a:buNone/>
            </a:pPr>
            <a:endParaRPr lang="en-US" sz="3600" dirty="0" smtClean="0"/>
          </a:p>
          <a:p>
            <a:pPr marL="0" indent="0">
              <a:buNone/>
            </a:pPr>
            <a:r>
              <a:rPr lang="en-US" sz="3600" dirty="0" smtClean="0"/>
              <a:t>Do </a:t>
            </a:r>
            <a:r>
              <a:rPr lang="en-US" sz="3600" dirty="0"/>
              <a:t>you have any questions?</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877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Work</a:t>
            </a:r>
            <a:endParaRPr lang="en-US" dirty="0"/>
          </a:p>
        </p:txBody>
      </p:sp>
      <p:sp>
        <p:nvSpPr>
          <p:cNvPr id="3" name="Content Placeholder 2"/>
          <p:cNvSpPr>
            <a:spLocks noGrp="1"/>
          </p:cNvSpPr>
          <p:nvPr>
            <p:ph idx="1"/>
          </p:nvPr>
        </p:nvSpPr>
        <p:spPr>
          <a:xfrm>
            <a:off x="469900" y="1600199"/>
            <a:ext cx="10512862" cy="4584469"/>
          </a:xfrm>
        </p:spPr>
        <p:txBody>
          <a:bodyPr/>
          <a:lstStyle/>
          <a:p>
            <a:pPr marL="0" indent="0">
              <a:buNone/>
            </a:pPr>
            <a:r>
              <a:rPr lang="en-US" sz="2800" b="1" dirty="0" smtClean="0">
                <a:solidFill>
                  <a:schemeClr val="accent1"/>
                </a:solidFill>
              </a:rPr>
              <a:t>Considering your client’s PRISM results, PAM responses and Level </a:t>
            </a:r>
            <a:br>
              <a:rPr lang="en-US" sz="2800" b="1" dirty="0" smtClean="0">
                <a:solidFill>
                  <a:schemeClr val="accent1"/>
                </a:solidFill>
              </a:rPr>
            </a:br>
            <a:r>
              <a:rPr lang="en-US" sz="2800" b="1" dirty="0" smtClean="0">
                <a:solidFill>
                  <a:schemeClr val="accent1"/>
                </a:solidFill>
              </a:rPr>
              <a:t>of Activation:</a:t>
            </a:r>
          </a:p>
          <a:p>
            <a:pPr>
              <a:spcBef>
                <a:spcPts val="600"/>
              </a:spcBef>
            </a:pPr>
            <a:r>
              <a:rPr lang="en-US" sz="2800" dirty="0" smtClean="0"/>
              <a:t>Fill out the HAP form (make up scores as needed for this activity)</a:t>
            </a:r>
          </a:p>
          <a:p>
            <a:pPr>
              <a:spcBef>
                <a:spcPts val="600"/>
              </a:spcBef>
            </a:pPr>
            <a:r>
              <a:rPr lang="en-US" sz="2800" dirty="0"/>
              <a:t>W</a:t>
            </a:r>
            <a:r>
              <a:rPr lang="en-US" sz="2800" dirty="0" smtClean="0"/>
              <a:t>rite the following on the flip chart:</a:t>
            </a:r>
          </a:p>
          <a:p>
            <a:pPr lvl="1">
              <a:spcBef>
                <a:spcPts val="600"/>
              </a:spcBef>
            </a:pPr>
            <a:r>
              <a:rPr lang="en-US" b="1" dirty="0" smtClean="0"/>
              <a:t>One </a:t>
            </a:r>
            <a:r>
              <a:rPr lang="en-US" b="1" dirty="0" smtClean="0">
                <a:solidFill>
                  <a:schemeClr val="accent4"/>
                </a:solidFill>
              </a:rPr>
              <a:t>long-term goal</a:t>
            </a:r>
          </a:p>
          <a:p>
            <a:pPr lvl="1">
              <a:spcBef>
                <a:spcPts val="600"/>
              </a:spcBef>
            </a:pPr>
            <a:r>
              <a:rPr lang="en-US" b="1" dirty="0" smtClean="0"/>
              <a:t>One</a:t>
            </a:r>
            <a:r>
              <a:rPr lang="en-US" b="1" dirty="0" smtClean="0">
                <a:solidFill>
                  <a:schemeClr val="accent4"/>
                </a:solidFill>
              </a:rPr>
              <a:t> short-term goal</a:t>
            </a:r>
          </a:p>
          <a:p>
            <a:pPr lvl="1">
              <a:spcBef>
                <a:spcPts val="600"/>
              </a:spcBef>
            </a:pPr>
            <a:r>
              <a:rPr lang="en-US" b="1" dirty="0" smtClean="0">
                <a:solidFill>
                  <a:schemeClr val="accent4"/>
                </a:solidFill>
              </a:rPr>
              <a:t>Actions steps </a:t>
            </a:r>
            <a:r>
              <a:rPr lang="en-US" b="1" dirty="0" smtClean="0"/>
              <a:t>to reach the short-term goal </a:t>
            </a:r>
          </a:p>
          <a:p>
            <a:pPr lvl="2">
              <a:spcBef>
                <a:spcPts val="600"/>
              </a:spcBef>
            </a:pPr>
            <a:r>
              <a:rPr lang="en-US" sz="2400" b="1" dirty="0" smtClean="0"/>
              <a:t>Who will complete the step and by when?</a:t>
            </a:r>
          </a:p>
          <a:p>
            <a:pPr lvl="1">
              <a:spcBef>
                <a:spcPts val="600"/>
              </a:spcBef>
            </a:pPr>
            <a:r>
              <a:rPr lang="en-US" b="1" dirty="0" smtClean="0"/>
              <a:t>Which of the 6 health home </a:t>
            </a:r>
            <a:r>
              <a:rPr lang="en-US" b="1" dirty="0" smtClean="0">
                <a:solidFill>
                  <a:schemeClr val="accent4"/>
                </a:solidFill>
              </a:rPr>
              <a:t>services </a:t>
            </a:r>
            <a:r>
              <a:rPr lang="en-US" b="1" dirty="0" smtClean="0"/>
              <a:t>might the client need now and </a:t>
            </a:r>
            <a:br>
              <a:rPr lang="en-US" b="1" dirty="0" smtClean="0"/>
            </a:br>
            <a:r>
              <a:rPr lang="en-US" b="1" dirty="0" smtClean="0"/>
              <a:t>in the near future?</a:t>
            </a:r>
          </a:p>
          <a:p>
            <a:pPr lvl="1">
              <a:spcBef>
                <a:spcPts val="600"/>
              </a:spcBef>
            </a:pPr>
            <a:r>
              <a:rPr lang="en-US" b="1" dirty="0" smtClean="0"/>
              <a:t>Which </a:t>
            </a:r>
            <a:r>
              <a:rPr lang="en-US" b="1" dirty="0" smtClean="0">
                <a:solidFill>
                  <a:schemeClr val="accent4"/>
                </a:solidFill>
              </a:rPr>
              <a:t>optional screenings </a:t>
            </a:r>
            <a:r>
              <a:rPr lang="en-US" b="1" dirty="0" smtClean="0"/>
              <a:t>might be helpful for your client?</a:t>
            </a:r>
          </a:p>
          <a:p>
            <a:pPr lvl="1">
              <a:spcBef>
                <a:spcPts val="600"/>
              </a:spcBef>
            </a:pPr>
            <a:endParaRPr lang="en-US" sz="2000" dirty="0" smtClean="0"/>
          </a:p>
          <a:p>
            <a:pPr lvl="2"/>
            <a:endParaRPr lang="en-US" sz="1800" dirty="0" smtClean="0"/>
          </a:p>
          <a:p>
            <a:endParaRPr lang="en-US" sz="2800" dirty="0" smtClean="0"/>
          </a:p>
          <a:p>
            <a:endParaRPr lang="en-US" sz="2800" dirty="0" smtClean="0"/>
          </a:p>
          <a:p>
            <a:pPr lvl="1"/>
            <a:endParaRPr lang="en-US" sz="2000" dirty="0" smtClean="0"/>
          </a:p>
          <a:p>
            <a:endParaRPr lang="en-US" sz="2800" dirty="0"/>
          </a:p>
        </p:txBody>
      </p:sp>
      <p:grpSp>
        <p:nvGrpSpPr>
          <p:cNvPr id="6" name="Group 5"/>
          <p:cNvGrpSpPr/>
          <p:nvPr/>
        </p:nvGrpSpPr>
        <p:grpSpPr>
          <a:xfrm>
            <a:off x="10137896" y="380531"/>
            <a:ext cx="932180" cy="932180"/>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583987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Behavioral Change</a:t>
            </a:r>
            <a:endParaRPr lang="en-US" dirty="0"/>
          </a:p>
        </p:txBody>
      </p:sp>
      <p:sp>
        <p:nvSpPr>
          <p:cNvPr id="3" name="Content Placeholder 2"/>
          <p:cNvSpPr>
            <a:spLocks noGrp="1"/>
          </p:cNvSpPr>
          <p:nvPr>
            <p:ph idx="1"/>
          </p:nvPr>
        </p:nvSpPr>
        <p:spPr>
          <a:xfrm>
            <a:off x="469900" y="1600200"/>
            <a:ext cx="10512862" cy="4838700"/>
          </a:xfrm>
        </p:spPr>
        <p:txBody>
          <a:bodyPr/>
          <a:lstStyle/>
          <a:p>
            <a:pPr marL="0" indent="0">
              <a:spcAft>
                <a:spcPts val="1800"/>
              </a:spcAft>
              <a:buNone/>
            </a:pPr>
            <a:r>
              <a:rPr lang="en-US" b="1" dirty="0" smtClean="0">
                <a:solidFill>
                  <a:schemeClr val="accent1"/>
                </a:solidFill>
              </a:rPr>
              <a:t>Sustaining</a:t>
            </a:r>
            <a:r>
              <a:rPr lang="en-US" dirty="0" smtClean="0"/>
              <a:t> the gains with healthy strategies </a:t>
            </a:r>
            <a:br>
              <a:rPr lang="en-US" dirty="0" smtClean="0"/>
            </a:br>
            <a:r>
              <a:rPr lang="en-US" dirty="0" smtClean="0"/>
              <a:t>	</a:t>
            </a:r>
            <a:r>
              <a:rPr lang="en-US" sz="2800" dirty="0" smtClean="0">
                <a:solidFill>
                  <a:schemeClr val="tx1">
                    <a:lumMod val="65000"/>
                    <a:lumOff val="35000"/>
                  </a:schemeClr>
                </a:solidFill>
              </a:rPr>
              <a:t>Maintaining behavioral change takes time (usually 6 months </a:t>
            </a:r>
            <a:br>
              <a:rPr lang="en-US" sz="2800" dirty="0" smtClean="0">
                <a:solidFill>
                  <a:schemeClr val="tx1">
                    <a:lumMod val="65000"/>
                    <a:lumOff val="35000"/>
                  </a:schemeClr>
                </a:solidFill>
              </a:rPr>
            </a:br>
            <a:r>
              <a:rPr lang="en-US" sz="2800" dirty="0" smtClean="0">
                <a:solidFill>
                  <a:schemeClr val="tx1">
                    <a:lumMod val="65000"/>
                    <a:lumOff val="35000"/>
                  </a:schemeClr>
                </a:solidFill>
              </a:rPr>
              <a:t>	to two years)</a:t>
            </a:r>
          </a:p>
          <a:p>
            <a:pPr marL="0" indent="0">
              <a:spcAft>
                <a:spcPts val="1800"/>
              </a:spcAft>
              <a:buNone/>
            </a:pPr>
            <a:r>
              <a:rPr lang="en-US" b="1" dirty="0" smtClean="0">
                <a:solidFill>
                  <a:schemeClr val="accent1"/>
                </a:solidFill>
              </a:rPr>
              <a:t>Monitoring </a:t>
            </a:r>
            <a:r>
              <a:rPr lang="en-US" dirty="0" smtClean="0"/>
              <a:t>using relapse prevention and resiliency planning</a:t>
            </a:r>
          </a:p>
          <a:p>
            <a:pPr marL="0" indent="0">
              <a:spcAft>
                <a:spcPts val="1800"/>
              </a:spcAft>
              <a:buNone/>
            </a:pPr>
            <a:r>
              <a:rPr lang="en-US" b="1" dirty="0" smtClean="0">
                <a:solidFill>
                  <a:schemeClr val="accent1"/>
                </a:solidFill>
              </a:rPr>
              <a:t>Progressing </a:t>
            </a:r>
            <a:r>
              <a:rPr lang="en-US" dirty="0" smtClean="0"/>
              <a:t> by realizing that relapse is one step forward on the client’s journey </a:t>
            </a:r>
          </a:p>
          <a:p>
            <a:pPr marL="0" indent="0">
              <a:spcAft>
                <a:spcPts val="1800"/>
              </a:spcAft>
              <a:buNone/>
            </a:pPr>
            <a:r>
              <a:rPr lang="en-US" b="1" dirty="0">
                <a:solidFill>
                  <a:schemeClr val="accent1"/>
                </a:solidFill>
              </a:rPr>
              <a:t>Pursuing</a:t>
            </a:r>
            <a:r>
              <a:rPr lang="en-US" dirty="0" smtClean="0"/>
              <a:t> new goals and activities</a:t>
            </a:r>
          </a:p>
        </p:txBody>
      </p:sp>
      <p:cxnSp>
        <p:nvCxnSpPr>
          <p:cNvPr id="6" name="Straight Connector 5"/>
          <p:cNvCxnSpPr/>
          <p:nvPr/>
        </p:nvCxnSpPr>
        <p:spPr>
          <a:xfrm>
            <a:off x="457200" y="31059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9441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9062" y="52522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0555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137265" y="2276668"/>
            <a:ext cx="5845497" cy="3674869"/>
          </a:xfrm>
        </p:spPr>
        <p:txBody>
          <a:bodyPr>
            <a:normAutofit/>
          </a:bodyPr>
          <a:lstStyle/>
          <a:p>
            <a:pPr marL="0" indent="0">
              <a:buNone/>
            </a:pPr>
            <a:r>
              <a:rPr lang="en-US" sz="3600" dirty="0" smtClean="0"/>
              <a:t>Do you have any experience with the program that you wish to share?</a:t>
            </a:r>
          </a:p>
          <a:p>
            <a:pPr marL="0" indent="0">
              <a:buNone/>
            </a:pPr>
            <a:r>
              <a:rPr lang="en-US" sz="3600" dirty="0"/>
              <a:t>Do you have any questions?</a:t>
            </a:r>
          </a:p>
          <a:p>
            <a:pPr marL="0" indent="0">
              <a:buNone/>
            </a:pP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25716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Notes About the HAP</a:t>
            </a:r>
            <a:endParaRPr lang="en-US" dirty="0"/>
          </a:p>
        </p:txBody>
      </p:sp>
      <p:sp>
        <p:nvSpPr>
          <p:cNvPr id="3" name="Content Placeholder 2"/>
          <p:cNvSpPr>
            <a:spLocks noGrp="1"/>
          </p:cNvSpPr>
          <p:nvPr>
            <p:ph idx="1"/>
          </p:nvPr>
        </p:nvSpPr>
        <p:spPr/>
        <p:txBody>
          <a:bodyPr/>
          <a:lstStyle/>
          <a:p>
            <a:r>
              <a:rPr lang="en-US" dirty="0" smtClean="0"/>
              <a:t>Provide the HAP information to the client, or with the client’s consent, to the caregiver and family</a:t>
            </a:r>
          </a:p>
          <a:p>
            <a:r>
              <a:rPr lang="en-US" dirty="0" smtClean="0"/>
              <a:t>The HAP may be:</a:t>
            </a:r>
          </a:p>
          <a:p>
            <a:pPr lvl="1"/>
            <a:r>
              <a:rPr lang="en-US" dirty="0" smtClean="0"/>
              <a:t>Printed and mailed</a:t>
            </a:r>
          </a:p>
          <a:p>
            <a:pPr lvl="1"/>
            <a:r>
              <a:rPr lang="en-US" dirty="0" smtClean="0"/>
              <a:t>Delivered at the face-to-face visit</a:t>
            </a:r>
          </a:p>
          <a:p>
            <a:pPr lvl="1"/>
            <a:r>
              <a:rPr lang="en-US" dirty="0" smtClean="0"/>
              <a:t>E-mailed using secure mail and/or encryption</a:t>
            </a:r>
          </a:p>
          <a:p>
            <a:r>
              <a:rPr lang="en-US" dirty="0" smtClean="0"/>
              <a:t>Each face-to-face visit or telephone contact provides an opportunity to discuss and review progress on the HAP</a:t>
            </a:r>
            <a:endParaRPr lang="en-US" dirty="0"/>
          </a:p>
          <a:p>
            <a:r>
              <a:rPr lang="en-US" dirty="0" smtClean="0"/>
              <a:t>The HAP is a fluid document that changes with the client’s needs and preferences</a:t>
            </a:r>
            <a:endParaRPr lang="en-US" dirty="0"/>
          </a:p>
        </p:txBody>
      </p:sp>
    </p:spTree>
    <p:extLst>
      <p:ext uri="{BB962C8B-B14F-4D97-AF65-F5344CB8AC3E}">
        <p14:creationId xmlns:p14="http://schemas.microsoft.com/office/powerpoint/2010/main" val="3940882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a:t>How can you work with your client to increase the value of the HAP?</a:t>
            </a:r>
          </a:p>
          <a:p>
            <a:pPr marL="0" indent="0">
              <a:buNone/>
            </a:pPr>
            <a:endParaRPr lang="en-US" sz="3600" dirty="0" smtClean="0"/>
          </a:p>
          <a:p>
            <a:pPr marL="0" indent="0">
              <a:buNone/>
            </a:pPr>
            <a:r>
              <a:rPr lang="en-US" sz="3600" dirty="0" smtClean="0"/>
              <a:t>Do </a:t>
            </a:r>
            <a:r>
              <a:rPr lang="en-US" sz="3600" dirty="0"/>
              <a:t>you have any </a:t>
            </a:r>
            <a:r>
              <a:rPr lang="en-US" sz="3600" dirty="0" smtClean="0"/>
              <a:t>questions about the HAP?</a:t>
            </a:r>
          </a:p>
          <a:p>
            <a:pPr marL="0" indent="0">
              <a:buNone/>
            </a:pPr>
            <a:endParaRPr lang="en-US" sz="3600" dirty="0" smtClean="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595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Care Transitions </a:t>
            </a:r>
            <a:br>
              <a:rPr lang="en-US" dirty="0" smtClean="0"/>
            </a:br>
            <a:r>
              <a:rPr lang="en-US" sz="4400" dirty="0" smtClean="0">
                <a:solidFill>
                  <a:schemeClr val="accent1">
                    <a:lumMod val="75000"/>
                  </a:schemeClr>
                </a:solidFill>
              </a:rPr>
              <a:t>“Health Care Without Complications”	</a:t>
            </a:r>
            <a:endParaRPr lang="en-US" sz="4400" dirty="0">
              <a:solidFill>
                <a:schemeClr val="accent1">
                  <a:lumMod val="75000"/>
                </a:schemeClr>
              </a:solidFill>
            </a:endParaRPr>
          </a:p>
        </p:txBody>
      </p:sp>
      <p:sp>
        <p:nvSpPr>
          <p:cNvPr id="5" name="Subtitle 4"/>
          <p:cNvSpPr>
            <a:spLocks noGrp="1"/>
          </p:cNvSpPr>
          <p:nvPr>
            <p:ph type="subTitle" idx="1"/>
          </p:nvPr>
        </p:nvSpPr>
        <p:spPr>
          <a:xfrm>
            <a:off x="469901" y="4267057"/>
            <a:ext cx="10512424" cy="1655762"/>
          </a:xfrm>
        </p:spPr>
        <p:txBody>
          <a:bodyPr/>
          <a:lstStyle/>
          <a:p>
            <a:r>
              <a:rPr lang="en-US" sz="2400" dirty="0" smtClean="0">
                <a:solidFill>
                  <a:schemeClr val="tx1">
                    <a:lumMod val="65000"/>
                    <a:lumOff val="35000"/>
                  </a:schemeClr>
                </a:solidFill>
              </a:rPr>
              <a:t>All materials in this section are adopted from the “Reducing Readmissions: </a:t>
            </a:r>
            <a:br>
              <a:rPr lang="en-US" sz="2400" dirty="0" smtClean="0">
                <a:solidFill>
                  <a:schemeClr val="tx1">
                    <a:lumMod val="65000"/>
                    <a:lumOff val="35000"/>
                  </a:schemeClr>
                </a:solidFill>
              </a:rPr>
            </a:br>
            <a:r>
              <a:rPr lang="en-US" sz="2400" dirty="0" smtClean="0">
                <a:solidFill>
                  <a:schemeClr val="tx1">
                    <a:lumMod val="65000"/>
                    <a:lumOff val="35000"/>
                  </a:schemeClr>
                </a:solidFill>
              </a:rPr>
              <a:t>Care Transitions Toolkit” from the WASHINGTON STATE HOSPITAL ASSOCIATION.</a:t>
            </a:r>
          </a:p>
          <a:p>
            <a:pPr>
              <a:spcBef>
                <a:spcPts val="600"/>
              </a:spcBef>
            </a:pPr>
            <a:r>
              <a:rPr lang="en-US" sz="2400" dirty="0" smtClean="0">
                <a:solidFill>
                  <a:schemeClr val="tx1">
                    <a:lumMod val="65000"/>
                    <a:lumOff val="35000"/>
                  </a:schemeClr>
                </a:solidFill>
              </a:rPr>
              <a:t>To download a copy of the toolkit go to</a:t>
            </a:r>
          </a:p>
          <a:p>
            <a:r>
              <a:rPr lang="en-US" sz="2400" dirty="0">
                <a:hlinkClick r:id="rId3"/>
              </a:rPr>
              <a:t>http://</a:t>
            </a:r>
            <a:r>
              <a:rPr lang="en-US" sz="2400" dirty="0" smtClean="0">
                <a:hlinkClick r:id="rId3"/>
              </a:rPr>
              <a:t>www.wsha.org/wp-content/uploads/WSHACareTransToolkit.pdf</a:t>
            </a:r>
            <a:endParaRPr lang="en-US" sz="2400" dirty="0" smtClean="0"/>
          </a:p>
          <a:p>
            <a:endParaRPr lang="en-US" sz="2400" dirty="0" smtClean="0"/>
          </a:p>
          <a:p>
            <a:endParaRPr lang="en-US" sz="2400" dirty="0"/>
          </a:p>
        </p:txBody>
      </p:sp>
      <p:sp>
        <p:nvSpPr>
          <p:cNvPr id="9" name="Rectangle 8"/>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3" name="Picture 2"/>
          <p:cNvPicPr>
            <a:picLocks noChangeAspect="1"/>
          </p:cNvPicPr>
          <p:nvPr/>
        </p:nvPicPr>
        <p:blipFill>
          <a:blip r:embed="rId4"/>
          <a:stretch>
            <a:fillRect/>
          </a:stretch>
        </p:blipFill>
        <p:spPr>
          <a:xfrm>
            <a:off x="7925142" y="166577"/>
            <a:ext cx="2445803" cy="3216703"/>
          </a:xfrm>
          <a:prstGeom prst="rect">
            <a:avLst/>
          </a:prstGeom>
          <a:ln w="15875">
            <a:solidFill>
              <a:srgbClr val="0070C0"/>
            </a:solidFill>
          </a:ln>
        </p:spPr>
      </p:pic>
    </p:spTree>
    <p:extLst>
      <p:ext uri="{BB962C8B-B14F-4D97-AF65-F5344CB8AC3E}">
        <p14:creationId xmlns:p14="http://schemas.microsoft.com/office/powerpoint/2010/main" val="3027319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Readmissions  </a:t>
            </a:r>
            <a:endParaRPr lang="en-US" dirty="0"/>
          </a:p>
        </p:txBody>
      </p:sp>
      <p:sp>
        <p:nvSpPr>
          <p:cNvPr id="5" name="Content Placeholder 4"/>
          <p:cNvSpPr>
            <a:spLocks noGrp="1"/>
          </p:cNvSpPr>
          <p:nvPr>
            <p:ph idx="1"/>
          </p:nvPr>
        </p:nvSpPr>
        <p:spPr/>
        <p:txBody>
          <a:bodyPr/>
          <a:lstStyle/>
          <a:p>
            <a:pPr marL="0" indent="0">
              <a:spcAft>
                <a:spcPts val="1800"/>
              </a:spcAft>
              <a:buNone/>
            </a:pPr>
            <a:r>
              <a:rPr lang="en-US" dirty="0" smtClean="0"/>
              <a:t>As </a:t>
            </a:r>
            <a:r>
              <a:rPr lang="en-US" dirty="0"/>
              <a:t>of January </a:t>
            </a:r>
            <a:r>
              <a:rPr lang="en-US" dirty="0" smtClean="0"/>
              <a:t>1, </a:t>
            </a:r>
            <a:r>
              <a:rPr lang="en-US" dirty="0"/>
              <a:t>2017, </a:t>
            </a:r>
            <a:r>
              <a:rPr lang="en-US" dirty="0" smtClean="0"/>
              <a:t>our region’s 30-day </a:t>
            </a:r>
            <a:r>
              <a:rPr lang="en-US" dirty="0"/>
              <a:t>readmission rate of 31.3 per 1,000 Medicare beneficiaries is better than the national average (52.5 per 1,000). </a:t>
            </a:r>
            <a:endParaRPr lang="en-US" dirty="0" smtClean="0"/>
          </a:p>
          <a:p>
            <a:pPr marL="0" indent="0">
              <a:spcAft>
                <a:spcPts val="1800"/>
              </a:spcAft>
              <a:buNone/>
            </a:pPr>
            <a:r>
              <a:rPr lang="en-US" dirty="0" smtClean="0"/>
              <a:t>Research shows that 20% of patients in the U.S. are </a:t>
            </a:r>
            <a:br>
              <a:rPr lang="en-US" dirty="0" smtClean="0"/>
            </a:br>
            <a:r>
              <a:rPr lang="en-US" dirty="0" smtClean="0"/>
              <a:t>re-hospitalized within 30 days of discharge. </a:t>
            </a:r>
          </a:p>
          <a:p>
            <a:pPr marL="0" indent="0">
              <a:spcAft>
                <a:spcPts val="1800"/>
              </a:spcAft>
              <a:buNone/>
            </a:pPr>
            <a:r>
              <a:rPr lang="en-US" dirty="0" smtClean="0"/>
              <a:t>Addressing social and resource barriers early in the admission not only prevents unnecessary readmissions, but also proactively prevents delayed discharges and unnecessary increases in the length of stay</a:t>
            </a:r>
          </a:p>
          <a:p>
            <a:pPr marL="0" indent="0">
              <a:spcAft>
                <a:spcPts val="1800"/>
              </a:spcAft>
              <a:buNone/>
            </a:pPr>
            <a:endParaRPr lang="en-US" dirty="0"/>
          </a:p>
        </p:txBody>
      </p:sp>
      <p:cxnSp>
        <p:nvCxnSpPr>
          <p:cNvPr id="8" name="Straight Connector 7"/>
          <p:cNvCxnSpPr/>
          <p:nvPr/>
        </p:nvCxnSpPr>
        <p:spPr>
          <a:xfrm>
            <a:off x="457200" y="31059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44140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05789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Readmissions?</a:t>
            </a:r>
            <a:endParaRPr lang="en-US" dirty="0"/>
          </a:p>
        </p:txBody>
      </p:sp>
      <p:sp>
        <p:nvSpPr>
          <p:cNvPr id="3" name="Content Placeholder 2"/>
          <p:cNvSpPr>
            <a:spLocks noGrp="1"/>
          </p:cNvSpPr>
          <p:nvPr>
            <p:ph idx="1"/>
          </p:nvPr>
        </p:nvSpPr>
        <p:spPr/>
        <p:txBody>
          <a:bodyPr/>
          <a:lstStyle/>
          <a:p>
            <a:pPr>
              <a:spcAft>
                <a:spcPts val="1800"/>
              </a:spcAft>
            </a:pPr>
            <a:r>
              <a:rPr lang="en-US" dirty="0" smtClean="0"/>
              <a:t>Unresolved social or resource issues: </a:t>
            </a:r>
          </a:p>
          <a:p>
            <a:pPr lvl="1">
              <a:spcAft>
                <a:spcPts val="1800"/>
              </a:spcAft>
            </a:pPr>
            <a:r>
              <a:rPr lang="en-US" dirty="0" smtClean="0"/>
              <a:t>Medical issues are not always the reason</a:t>
            </a:r>
          </a:p>
          <a:p>
            <a:pPr>
              <a:spcAft>
                <a:spcPts val="1800"/>
              </a:spcAft>
            </a:pPr>
            <a:r>
              <a:rPr lang="en-US" dirty="0" smtClean="0"/>
              <a:t>Lack of strategies that incorporate both social and </a:t>
            </a:r>
            <a:br>
              <a:rPr lang="en-US" dirty="0" smtClean="0"/>
            </a:br>
            <a:r>
              <a:rPr lang="en-US" dirty="0" smtClean="0"/>
              <a:t>medical factors resulting in poorly executed transitions and poor outcomes for the client which impact: </a:t>
            </a:r>
          </a:p>
          <a:p>
            <a:pPr lvl="1">
              <a:spcBef>
                <a:spcPts val="1200"/>
              </a:spcBef>
            </a:pPr>
            <a:r>
              <a:rPr lang="en-US" dirty="0"/>
              <a:t>F</a:t>
            </a:r>
            <a:r>
              <a:rPr lang="en-US" dirty="0" smtClean="0"/>
              <a:t>amily and support systems</a:t>
            </a:r>
          </a:p>
          <a:p>
            <a:pPr lvl="1">
              <a:spcBef>
                <a:spcPts val="1200"/>
              </a:spcBef>
            </a:pPr>
            <a:r>
              <a:rPr lang="en-US" dirty="0" smtClean="0"/>
              <a:t>Caregivers: paid and unpaid</a:t>
            </a:r>
          </a:p>
          <a:p>
            <a:pPr lvl="1">
              <a:spcBef>
                <a:spcPts val="1200"/>
              </a:spcBef>
            </a:pPr>
            <a:r>
              <a:rPr lang="en-US" dirty="0" smtClean="0"/>
              <a:t>Client’s health and stability</a:t>
            </a:r>
          </a:p>
          <a:p>
            <a:pPr lvl="1"/>
            <a:endParaRPr lang="en-US" dirty="0"/>
          </a:p>
        </p:txBody>
      </p:sp>
      <p:pic>
        <p:nvPicPr>
          <p:cNvPr id="4" name="Picture 3"/>
          <p:cNvPicPr>
            <a:picLocks noChangeAspect="1"/>
          </p:cNvPicPr>
          <p:nvPr/>
        </p:nvPicPr>
        <p:blipFill>
          <a:blip r:embed="rId3"/>
          <a:stretch>
            <a:fillRect/>
          </a:stretch>
        </p:blipFill>
        <p:spPr>
          <a:xfrm>
            <a:off x="9024308" y="4191983"/>
            <a:ext cx="1999291" cy="2417823"/>
          </a:xfrm>
          <a:prstGeom prst="rect">
            <a:avLst/>
          </a:prstGeom>
        </p:spPr>
      </p:pic>
    </p:spTree>
    <p:extLst>
      <p:ext uri="{BB962C8B-B14F-4D97-AF65-F5344CB8AC3E}">
        <p14:creationId xmlns:p14="http://schemas.microsoft.com/office/powerpoint/2010/main" val="16644942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State Care Transitions </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Washington State “Care Transitions” is a state-wide initiative to foster safe, timely, effective, and coordinated care as clients move between settings </a:t>
            </a:r>
          </a:p>
          <a:p>
            <a:pPr marL="0" indent="0">
              <a:spcAft>
                <a:spcPts val="1800"/>
              </a:spcAft>
              <a:buNone/>
            </a:pPr>
            <a:r>
              <a:rPr lang="en-US" dirty="0" smtClean="0"/>
              <a:t>Care Coordination includes collaborating on the discharge Plan of Care with the primary care physician (PCP) and multidisciplinary care team</a:t>
            </a:r>
          </a:p>
          <a:p>
            <a:pPr marL="0" indent="0">
              <a:spcAft>
                <a:spcPts val="1800"/>
              </a:spcAft>
              <a:buNone/>
            </a:pPr>
            <a:endParaRPr lang="en-US" dirty="0" smtClean="0"/>
          </a:p>
          <a:p>
            <a:pPr marL="0" indent="0">
              <a:spcAft>
                <a:spcPts val="1800"/>
              </a:spcAft>
              <a:buNone/>
            </a:pPr>
            <a:endParaRPr lang="en-US" dirty="0"/>
          </a:p>
        </p:txBody>
      </p:sp>
      <p:cxnSp>
        <p:nvCxnSpPr>
          <p:cNvPr id="6" name="Straight Connector 5"/>
          <p:cNvCxnSpPr/>
          <p:nvPr/>
        </p:nvCxnSpPr>
        <p:spPr>
          <a:xfrm>
            <a:off x="457200" y="310593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6675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Know if a Client </a:t>
            </a:r>
            <a:r>
              <a:rPr lang="en-US" dirty="0"/>
              <a:t>H</a:t>
            </a:r>
            <a:r>
              <a:rPr lang="en-US" dirty="0" smtClean="0"/>
              <a:t>as </a:t>
            </a:r>
            <a:br>
              <a:rPr lang="en-US" dirty="0" smtClean="0"/>
            </a:br>
            <a:r>
              <a:rPr lang="en-US" dirty="0" smtClean="0"/>
              <a:t>Been Hospitalized?</a:t>
            </a:r>
            <a:endParaRPr lang="en-US" dirty="0"/>
          </a:p>
        </p:txBody>
      </p:sp>
      <p:sp>
        <p:nvSpPr>
          <p:cNvPr id="3" name="Content Placeholder 2"/>
          <p:cNvSpPr>
            <a:spLocks noGrp="1"/>
          </p:cNvSpPr>
          <p:nvPr>
            <p:ph idx="1"/>
          </p:nvPr>
        </p:nvSpPr>
        <p:spPr>
          <a:xfrm>
            <a:off x="449481" y="1828801"/>
            <a:ext cx="10512862" cy="4202854"/>
          </a:xfrm>
        </p:spPr>
        <p:txBody>
          <a:bodyPr/>
          <a:lstStyle/>
          <a:p>
            <a:pPr marL="0" indent="0">
              <a:buNone/>
            </a:pPr>
            <a:r>
              <a:rPr lang="en-US" sz="2800" dirty="0" smtClean="0"/>
              <a:t>Review PRISM data: there is a lag in submission of billing claims</a:t>
            </a:r>
          </a:p>
          <a:p>
            <a:pPr marL="0" indent="0">
              <a:spcBef>
                <a:spcPts val="600"/>
              </a:spcBef>
              <a:spcAft>
                <a:spcPts val="1800"/>
              </a:spcAft>
              <a:buNone/>
            </a:pPr>
            <a:endParaRPr lang="en-US" sz="2800" dirty="0" smtClean="0"/>
          </a:p>
          <a:p>
            <a:pPr marL="0" indent="0">
              <a:buNone/>
            </a:pPr>
            <a:r>
              <a:rPr lang="en-US" sz="2800" dirty="0" smtClean="0"/>
              <a:t>Emergency Department Information Exchange (EDIE): find out if your Lead or agency subscribe to this service</a:t>
            </a:r>
          </a:p>
          <a:p>
            <a:pPr marL="0" indent="0">
              <a:buNone/>
            </a:pPr>
            <a:endParaRPr lang="en-US" sz="2800" dirty="0" smtClean="0"/>
          </a:p>
          <a:p>
            <a:pPr marL="0" indent="0">
              <a:buNone/>
            </a:pPr>
            <a:r>
              <a:rPr lang="en-US" sz="2800" dirty="0" smtClean="0"/>
              <a:t>Some Leads use PreManage, a system that notifies them of emergency department visits and hospital admissions and discharges</a:t>
            </a:r>
          </a:p>
          <a:p>
            <a:pPr marL="0" indent="0">
              <a:buNone/>
            </a:pPr>
            <a:endParaRPr lang="en-US" sz="2800" dirty="0" smtClean="0"/>
          </a:p>
          <a:p>
            <a:pPr marL="0" indent="0">
              <a:buNone/>
            </a:pPr>
            <a:r>
              <a:rPr lang="en-US" sz="2800" dirty="0" smtClean="0"/>
              <a:t>Find out who at your agency receives these alerts</a:t>
            </a:r>
          </a:p>
          <a:p>
            <a:endParaRPr lang="en-US" sz="2800" dirty="0"/>
          </a:p>
        </p:txBody>
      </p:sp>
      <p:cxnSp>
        <p:nvCxnSpPr>
          <p:cNvPr id="6" name="Straight Connector 5"/>
          <p:cNvCxnSpPr/>
          <p:nvPr/>
        </p:nvCxnSpPr>
        <p:spPr>
          <a:xfrm>
            <a:off x="449481" y="262862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9900" y="4193446"/>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8643" y="5603146"/>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3911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Strategies for Care Transitions</a:t>
            </a:r>
            <a:endParaRPr lang="en-US" dirty="0"/>
          </a:p>
        </p:txBody>
      </p:sp>
      <p:sp>
        <p:nvSpPr>
          <p:cNvPr id="3" name="Content Placeholder 2"/>
          <p:cNvSpPr>
            <a:spLocks noGrp="1"/>
          </p:cNvSpPr>
          <p:nvPr>
            <p:ph idx="1"/>
          </p:nvPr>
        </p:nvSpPr>
        <p:spPr>
          <a:xfrm>
            <a:off x="963038" y="1599780"/>
            <a:ext cx="10019724" cy="4565469"/>
          </a:xfrm>
        </p:spPr>
        <p:txBody>
          <a:bodyPr/>
          <a:lstStyle/>
          <a:p>
            <a:pPr marL="0" indent="0">
              <a:buNone/>
            </a:pPr>
            <a:r>
              <a:rPr lang="en-US" dirty="0" smtClean="0"/>
              <a:t>Consistent plan of care with the PCP and home health care (if applicable) upon arrival and discharge from</a:t>
            </a:r>
            <a:r>
              <a:rPr lang="en-US" dirty="0"/>
              <a:t> </a:t>
            </a:r>
            <a:r>
              <a:rPr lang="en-US" dirty="0" smtClean="0"/>
              <a:t>the hospital</a:t>
            </a:r>
          </a:p>
          <a:p>
            <a:pPr marL="0" indent="0">
              <a:buNone/>
            </a:pPr>
            <a:r>
              <a:rPr lang="en-US" dirty="0" smtClean="0"/>
              <a:t>Coordinated follow up call or visit at discharge </a:t>
            </a:r>
          </a:p>
          <a:p>
            <a:pPr marL="0" indent="0">
              <a:buNone/>
            </a:pPr>
            <a:r>
              <a:rPr lang="en-US" dirty="0" smtClean="0"/>
              <a:t>Timely visit to PCP</a:t>
            </a:r>
          </a:p>
          <a:p>
            <a:pPr marL="0" indent="0">
              <a:buNone/>
            </a:pPr>
            <a:r>
              <a:rPr lang="en-US" dirty="0" smtClean="0"/>
              <a:t>Reconciliation of medications soon after transition</a:t>
            </a:r>
          </a:p>
          <a:p>
            <a:pPr marL="0" indent="0">
              <a:buNone/>
            </a:pPr>
            <a:r>
              <a:rPr lang="en-US" dirty="0" smtClean="0"/>
              <a:t>Client, family, and caregiver education coordinated between settings</a:t>
            </a:r>
          </a:p>
          <a:p>
            <a:pPr marL="0" indent="0">
              <a:buNone/>
            </a:pPr>
            <a:r>
              <a:rPr lang="en-US" dirty="0" smtClean="0"/>
              <a:t>Support through increased care management for high-risk clients</a:t>
            </a:r>
          </a:p>
          <a:p>
            <a:pPr marL="0" indent="0">
              <a:buNone/>
            </a:pPr>
            <a:endParaRPr lang="en-US" dirty="0"/>
          </a:p>
        </p:txBody>
      </p:sp>
      <p:sp>
        <p:nvSpPr>
          <p:cNvPr id="6" name="Oval 5"/>
          <p:cNvSpPr/>
          <p:nvPr/>
        </p:nvSpPr>
        <p:spPr>
          <a:xfrm>
            <a:off x="469901" y="1599780"/>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1</a:t>
            </a:r>
            <a:endParaRPr lang="en-US" sz="2000" dirty="0">
              <a:solidFill>
                <a:schemeClr val="bg1"/>
              </a:solidFill>
              <a:latin typeface="Arial Black" panose="020B0A04020102020204" pitchFamily="34" charset="0"/>
            </a:endParaRPr>
          </a:p>
        </p:txBody>
      </p:sp>
      <p:sp>
        <p:nvSpPr>
          <p:cNvPr id="7" name="Oval 6"/>
          <p:cNvSpPr/>
          <p:nvPr/>
        </p:nvSpPr>
        <p:spPr>
          <a:xfrm>
            <a:off x="467754" y="2662485"/>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2</a:t>
            </a:r>
            <a:endParaRPr lang="en-US" sz="2000" dirty="0">
              <a:solidFill>
                <a:schemeClr val="bg1"/>
              </a:solidFill>
              <a:latin typeface="Arial Black" panose="020B0A04020102020204" pitchFamily="34" charset="0"/>
            </a:endParaRPr>
          </a:p>
        </p:txBody>
      </p:sp>
      <p:sp>
        <p:nvSpPr>
          <p:cNvPr id="8" name="Oval 7"/>
          <p:cNvSpPr/>
          <p:nvPr/>
        </p:nvSpPr>
        <p:spPr>
          <a:xfrm>
            <a:off x="464548" y="3232952"/>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3</a:t>
            </a:r>
            <a:endParaRPr lang="en-US" sz="2000" dirty="0">
              <a:solidFill>
                <a:schemeClr val="bg1"/>
              </a:solidFill>
              <a:latin typeface="Arial Black" panose="020B0A04020102020204" pitchFamily="34" charset="0"/>
            </a:endParaRPr>
          </a:p>
        </p:txBody>
      </p:sp>
      <p:sp>
        <p:nvSpPr>
          <p:cNvPr id="9" name="Oval 8"/>
          <p:cNvSpPr/>
          <p:nvPr/>
        </p:nvSpPr>
        <p:spPr>
          <a:xfrm>
            <a:off x="464548" y="3894851"/>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4</a:t>
            </a:r>
            <a:endParaRPr lang="en-US" sz="2000" dirty="0">
              <a:solidFill>
                <a:schemeClr val="bg1"/>
              </a:solidFill>
              <a:latin typeface="Arial Black" panose="020B0A04020102020204" pitchFamily="34" charset="0"/>
            </a:endParaRPr>
          </a:p>
        </p:txBody>
      </p:sp>
      <p:sp>
        <p:nvSpPr>
          <p:cNvPr id="10" name="Oval 9"/>
          <p:cNvSpPr/>
          <p:nvPr/>
        </p:nvSpPr>
        <p:spPr>
          <a:xfrm>
            <a:off x="464548" y="4465318"/>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5</a:t>
            </a:r>
            <a:endParaRPr lang="en-US" sz="2000" dirty="0">
              <a:solidFill>
                <a:schemeClr val="bg1"/>
              </a:solidFill>
              <a:latin typeface="Arial Black" panose="020B0A04020102020204" pitchFamily="34" charset="0"/>
            </a:endParaRPr>
          </a:p>
        </p:txBody>
      </p:sp>
      <p:sp>
        <p:nvSpPr>
          <p:cNvPr id="11" name="Oval 10"/>
          <p:cNvSpPr/>
          <p:nvPr/>
        </p:nvSpPr>
        <p:spPr>
          <a:xfrm>
            <a:off x="464548" y="5625302"/>
            <a:ext cx="387258" cy="38725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6</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680922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Social/Resource Barriers Assessment </a:t>
            </a:r>
            <a:endParaRPr lang="en-US" dirty="0"/>
          </a:p>
        </p:txBody>
      </p:sp>
      <p:sp>
        <p:nvSpPr>
          <p:cNvPr id="3" name="Content Placeholder 2"/>
          <p:cNvSpPr>
            <a:spLocks noGrp="1"/>
          </p:cNvSpPr>
          <p:nvPr>
            <p:ph idx="1"/>
          </p:nvPr>
        </p:nvSpPr>
        <p:spPr/>
        <p:txBody>
          <a:bodyPr/>
          <a:lstStyle/>
          <a:p>
            <a:pPr marL="0" indent="0">
              <a:spcAft>
                <a:spcPts val="1800"/>
              </a:spcAft>
              <a:buNone/>
            </a:pPr>
            <a:r>
              <a:rPr lang="en-US" b="1" dirty="0" smtClean="0">
                <a:solidFill>
                  <a:schemeClr val="accent1"/>
                </a:solidFill>
              </a:rPr>
              <a:t>Evaluate</a:t>
            </a:r>
            <a:r>
              <a:rPr lang="en-US" dirty="0" smtClean="0"/>
              <a:t>, </a:t>
            </a:r>
            <a:r>
              <a:rPr lang="en-US" b="1" dirty="0" smtClean="0">
                <a:solidFill>
                  <a:schemeClr val="accent1"/>
                </a:solidFill>
              </a:rPr>
              <a:t>assess,</a:t>
            </a:r>
            <a:r>
              <a:rPr lang="en-US" dirty="0" smtClean="0"/>
              <a:t> and </a:t>
            </a:r>
            <a:r>
              <a:rPr lang="en-US" b="1" dirty="0">
                <a:solidFill>
                  <a:schemeClr val="accent1"/>
                </a:solidFill>
              </a:rPr>
              <a:t>complete</a:t>
            </a:r>
            <a:r>
              <a:rPr lang="en-US" dirty="0" smtClean="0"/>
              <a:t> a needs assessment of client’s home-going needs and barriers to care including support requirements.</a:t>
            </a:r>
          </a:p>
          <a:p>
            <a:pPr marL="0" indent="0">
              <a:spcAft>
                <a:spcPts val="1800"/>
              </a:spcAft>
              <a:buNone/>
            </a:pPr>
            <a:r>
              <a:rPr lang="en-US" dirty="0" smtClean="0"/>
              <a:t>The Katz ADL may be used as a tool for assessing the client’s abilities and care needs.</a:t>
            </a:r>
          </a:p>
          <a:p>
            <a:pPr marL="0" indent="0">
              <a:buNone/>
            </a:pPr>
            <a:endParaRPr lang="en-US" dirty="0"/>
          </a:p>
        </p:txBody>
      </p:sp>
      <p:cxnSp>
        <p:nvCxnSpPr>
          <p:cNvPr id="6" name="Straight Connector 5"/>
          <p:cNvCxnSpPr/>
          <p:nvPr/>
        </p:nvCxnSpPr>
        <p:spPr>
          <a:xfrm>
            <a:off x="457200" y="309621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6166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and Resource Barriers</a:t>
            </a:r>
            <a:endParaRPr lang="en-US" dirty="0"/>
          </a:p>
        </p:txBody>
      </p:sp>
      <p:sp>
        <p:nvSpPr>
          <p:cNvPr id="3" name="Content Placeholder 2"/>
          <p:cNvSpPr>
            <a:spLocks noGrp="1"/>
          </p:cNvSpPr>
          <p:nvPr>
            <p:ph sz="half" idx="1"/>
          </p:nvPr>
        </p:nvSpPr>
        <p:spPr/>
        <p:txBody>
          <a:bodyPr/>
          <a:lstStyle/>
          <a:p>
            <a:pPr>
              <a:spcBef>
                <a:spcPts val="600"/>
              </a:spcBef>
            </a:pPr>
            <a:r>
              <a:rPr lang="en-US" sz="2800" dirty="0" smtClean="0"/>
              <a:t>Personal care needs </a:t>
            </a:r>
          </a:p>
          <a:p>
            <a:pPr>
              <a:spcBef>
                <a:spcPts val="600"/>
              </a:spcBef>
            </a:pPr>
            <a:r>
              <a:rPr lang="en-US" sz="2800" dirty="0" smtClean="0">
                <a:solidFill>
                  <a:schemeClr val="accent5"/>
                </a:solidFill>
              </a:rPr>
              <a:t>Other disabilities</a:t>
            </a:r>
          </a:p>
          <a:p>
            <a:pPr>
              <a:spcBef>
                <a:spcPts val="600"/>
              </a:spcBef>
            </a:pPr>
            <a:r>
              <a:rPr lang="en-US" sz="2800" dirty="0" smtClean="0"/>
              <a:t>Limited income </a:t>
            </a:r>
          </a:p>
          <a:p>
            <a:pPr>
              <a:spcBef>
                <a:spcPts val="600"/>
              </a:spcBef>
            </a:pPr>
            <a:r>
              <a:rPr lang="en-US" sz="2800" dirty="0" smtClean="0">
                <a:solidFill>
                  <a:schemeClr val="accent5"/>
                </a:solidFill>
              </a:rPr>
              <a:t>Financial reserves</a:t>
            </a:r>
          </a:p>
          <a:p>
            <a:pPr>
              <a:spcBef>
                <a:spcPts val="600"/>
              </a:spcBef>
            </a:pPr>
            <a:r>
              <a:rPr lang="en-US" sz="2800" dirty="0" smtClean="0"/>
              <a:t>Unstable or unsafe housing</a:t>
            </a:r>
          </a:p>
          <a:p>
            <a:pPr>
              <a:spcBef>
                <a:spcPts val="600"/>
              </a:spcBef>
            </a:pPr>
            <a:r>
              <a:rPr lang="en-US" sz="2800" dirty="0" smtClean="0">
                <a:solidFill>
                  <a:schemeClr val="accent5"/>
                </a:solidFill>
              </a:rPr>
              <a:t>Inaccessible housing</a:t>
            </a:r>
          </a:p>
          <a:p>
            <a:pPr>
              <a:spcBef>
                <a:spcPts val="600"/>
              </a:spcBef>
            </a:pPr>
            <a:r>
              <a:rPr lang="en-US" sz="2800" dirty="0" smtClean="0"/>
              <a:t>Coping skills</a:t>
            </a:r>
          </a:p>
          <a:p>
            <a:pPr>
              <a:spcBef>
                <a:spcPts val="600"/>
              </a:spcBef>
            </a:pPr>
            <a:r>
              <a:rPr lang="en-US" sz="2800" dirty="0" smtClean="0">
                <a:solidFill>
                  <a:schemeClr val="accent5"/>
                </a:solidFill>
              </a:rPr>
              <a:t>Employment </a:t>
            </a:r>
          </a:p>
          <a:p>
            <a:pPr>
              <a:spcBef>
                <a:spcPts val="600"/>
              </a:spcBef>
            </a:pPr>
            <a:r>
              <a:rPr lang="en-US" sz="2800" dirty="0" smtClean="0"/>
              <a:t>Health literacy or numeracy</a:t>
            </a:r>
          </a:p>
          <a:p>
            <a:pPr>
              <a:spcBef>
                <a:spcPts val="600"/>
              </a:spcBef>
            </a:pPr>
            <a:r>
              <a:rPr lang="en-US" sz="2800" dirty="0">
                <a:solidFill>
                  <a:schemeClr val="accent5"/>
                </a:solidFill>
              </a:rPr>
              <a:t>Lack of </a:t>
            </a:r>
            <a:r>
              <a:rPr lang="en-US" sz="2800" dirty="0" smtClean="0">
                <a:solidFill>
                  <a:schemeClr val="accent5"/>
                </a:solidFill>
              </a:rPr>
              <a:t>an advance </a:t>
            </a:r>
            <a:r>
              <a:rPr lang="en-US" sz="2800" dirty="0">
                <a:solidFill>
                  <a:schemeClr val="accent5"/>
                </a:solidFill>
              </a:rPr>
              <a:t>directive </a:t>
            </a:r>
            <a:endParaRPr lang="en-US" sz="2800" dirty="0" smtClean="0">
              <a:solidFill>
                <a:schemeClr val="accent5"/>
              </a:solidFill>
            </a:endParaRPr>
          </a:p>
          <a:p>
            <a:pPr>
              <a:spcBef>
                <a:spcPts val="600"/>
              </a:spcBef>
            </a:pPr>
            <a:endParaRPr lang="en-US" sz="2800" dirty="0" smtClean="0"/>
          </a:p>
          <a:p>
            <a:pPr>
              <a:spcBef>
                <a:spcPts val="600"/>
              </a:spcBef>
            </a:pPr>
            <a:endParaRPr lang="en-US" sz="2800" dirty="0" smtClean="0"/>
          </a:p>
          <a:p>
            <a:pPr>
              <a:spcBef>
                <a:spcPts val="600"/>
              </a:spcBef>
            </a:pPr>
            <a:endParaRPr lang="en-US" sz="2800" dirty="0"/>
          </a:p>
        </p:txBody>
      </p:sp>
      <p:sp>
        <p:nvSpPr>
          <p:cNvPr id="4" name="Content Placeholder 3"/>
          <p:cNvSpPr>
            <a:spLocks noGrp="1"/>
          </p:cNvSpPr>
          <p:nvPr>
            <p:ph sz="half" idx="2"/>
          </p:nvPr>
        </p:nvSpPr>
        <p:spPr/>
        <p:txBody>
          <a:bodyPr/>
          <a:lstStyle/>
          <a:p>
            <a:pPr>
              <a:spcBef>
                <a:spcPts val="600"/>
              </a:spcBef>
            </a:pPr>
            <a:r>
              <a:rPr lang="en-US" sz="2800" dirty="0" smtClean="0"/>
              <a:t>Religious or spiritual support </a:t>
            </a:r>
          </a:p>
          <a:p>
            <a:pPr>
              <a:spcBef>
                <a:spcPts val="600"/>
              </a:spcBef>
            </a:pPr>
            <a:r>
              <a:rPr lang="en-US" sz="2800" dirty="0" smtClean="0">
                <a:solidFill>
                  <a:schemeClr val="accent5"/>
                </a:solidFill>
              </a:rPr>
              <a:t>Education </a:t>
            </a:r>
          </a:p>
          <a:p>
            <a:pPr>
              <a:spcBef>
                <a:spcPts val="600"/>
              </a:spcBef>
            </a:pPr>
            <a:r>
              <a:rPr lang="en-US" sz="2800" dirty="0" smtClean="0"/>
              <a:t>Substance use history</a:t>
            </a:r>
          </a:p>
          <a:p>
            <a:pPr>
              <a:spcBef>
                <a:spcPts val="600"/>
              </a:spcBef>
            </a:pPr>
            <a:r>
              <a:rPr lang="en-US" sz="2800" dirty="0" smtClean="0">
                <a:solidFill>
                  <a:schemeClr val="accent5"/>
                </a:solidFill>
              </a:rPr>
              <a:t>Psychiatric history </a:t>
            </a:r>
          </a:p>
          <a:p>
            <a:pPr>
              <a:spcBef>
                <a:spcPts val="600"/>
              </a:spcBef>
            </a:pPr>
            <a:r>
              <a:rPr lang="en-US" sz="2800" dirty="0" smtClean="0"/>
              <a:t>Availability of mental health </a:t>
            </a:r>
            <a:br>
              <a:rPr lang="en-US" sz="2800" dirty="0" smtClean="0"/>
            </a:br>
            <a:r>
              <a:rPr lang="en-US" sz="2800" dirty="0" smtClean="0"/>
              <a:t>or SUD services</a:t>
            </a:r>
          </a:p>
          <a:p>
            <a:pPr>
              <a:spcBef>
                <a:spcPts val="600"/>
              </a:spcBef>
            </a:pPr>
            <a:r>
              <a:rPr lang="en-US" sz="2800" dirty="0" smtClean="0">
                <a:solidFill>
                  <a:schemeClr val="accent5"/>
                </a:solidFill>
              </a:rPr>
              <a:t>Demands on other family members or caregivers </a:t>
            </a:r>
          </a:p>
          <a:p>
            <a:pPr>
              <a:spcBef>
                <a:spcPts val="600"/>
              </a:spcBef>
            </a:pPr>
            <a:r>
              <a:rPr lang="en-US" sz="2800" dirty="0" smtClean="0"/>
              <a:t>Transportation </a:t>
            </a:r>
          </a:p>
          <a:p>
            <a:pPr>
              <a:spcBef>
                <a:spcPts val="600"/>
              </a:spcBef>
            </a:pPr>
            <a:endParaRPr lang="en-US" sz="2800" dirty="0" smtClean="0"/>
          </a:p>
          <a:p>
            <a:pPr>
              <a:spcBef>
                <a:spcPts val="600"/>
              </a:spcBef>
            </a:pPr>
            <a:endParaRPr lang="en-US" sz="2800" dirty="0"/>
          </a:p>
        </p:txBody>
      </p:sp>
    </p:spTree>
    <p:extLst>
      <p:ext uri="{BB962C8B-B14F-4D97-AF65-F5344CB8AC3E}">
        <p14:creationId xmlns:p14="http://schemas.microsoft.com/office/powerpoint/2010/main" val="3561760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 Health Home Services</a:t>
            </a:r>
          </a:p>
        </p:txBody>
      </p:sp>
      <p:sp>
        <p:nvSpPr>
          <p:cNvPr id="3" name="Rectangle 2"/>
          <p:cNvSpPr/>
          <p:nvPr/>
        </p:nvSpPr>
        <p:spPr>
          <a:xfrm>
            <a:off x="780418" y="1600200"/>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1"/>
                </a:solidFill>
              </a:rPr>
              <a:t>Comprehensive care management</a:t>
            </a:r>
          </a:p>
        </p:txBody>
      </p:sp>
      <p:sp>
        <p:nvSpPr>
          <p:cNvPr id="4" name="Rectangle 3"/>
          <p:cNvSpPr/>
          <p:nvPr/>
        </p:nvSpPr>
        <p:spPr>
          <a:xfrm>
            <a:off x="780418" y="2376898"/>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2"/>
                </a:solidFill>
              </a:rPr>
              <a:t>Care coordination</a:t>
            </a:r>
          </a:p>
        </p:txBody>
      </p:sp>
      <p:sp>
        <p:nvSpPr>
          <p:cNvPr id="5" name="Rectangle 4"/>
          <p:cNvSpPr/>
          <p:nvPr/>
        </p:nvSpPr>
        <p:spPr>
          <a:xfrm>
            <a:off x="780418" y="3153595"/>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3"/>
                </a:solidFill>
              </a:rPr>
              <a:t>Health promotion</a:t>
            </a:r>
          </a:p>
        </p:txBody>
      </p:sp>
      <p:sp>
        <p:nvSpPr>
          <p:cNvPr id="6" name="Rectangle 5"/>
          <p:cNvSpPr/>
          <p:nvPr/>
        </p:nvSpPr>
        <p:spPr>
          <a:xfrm>
            <a:off x="780418" y="3930293"/>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4"/>
                </a:solidFill>
              </a:rPr>
              <a:t>Comprehensive transitional care</a:t>
            </a:r>
          </a:p>
        </p:txBody>
      </p:sp>
      <p:sp>
        <p:nvSpPr>
          <p:cNvPr id="7" name="Rectangle 6"/>
          <p:cNvSpPr/>
          <p:nvPr/>
        </p:nvSpPr>
        <p:spPr>
          <a:xfrm>
            <a:off x="780418" y="4706990"/>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5"/>
                </a:solidFill>
              </a:rPr>
              <a:t>Individual and family support</a:t>
            </a:r>
          </a:p>
        </p:txBody>
      </p:sp>
      <p:sp>
        <p:nvSpPr>
          <p:cNvPr id="8" name="Rectangle 7"/>
          <p:cNvSpPr/>
          <p:nvPr/>
        </p:nvSpPr>
        <p:spPr>
          <a:xfrm>
            <a:off x="780418" y="5483689"/>
            <a:ext cx="10201907" cy="685336"/>
          </a:xfrm>
          <a:prstGeom prst="rect">
            <a:avLst/>
          </a:prstGeom>
          <a:solidFill>
            <a:schemeClr val="tx1">
              <a:lumMod val="50000"/>
              <a:lumOff val="5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31330" tIns="0" rtlCol="0" anchor="ctr"/>
          <a:lstStyle/>
          <a:p>
            <a:r>
              <a:rPr lang="en-US" sz="3599" dirty="0">
                <a:solidFill>
                  <a:schemeClr val="accent6"/>
                </a:solidFill>
              </a:rPr>
              <a:t>Referral to community and social support services</a:t>
            </a:r>
          </a:p>
        </p:txBody>
      </p:sp>
      <p:sp>
        <p:nvSpPr>
          <p:cNvPr id="9" name="Oval 8"/>
          <p:cNvSpPr/>
          <p:nvPr/>
        </p:nvSpPr>
        <p:spPr>
          <a:xfrm>
            <a:off x="469900" y="1600200"/>
            <a:ext cx="685336" cy="685336"/>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1</a:t>
            </a:r>
          </a:p>
        </p:txBody>
      </p:sp>
      <p:sp>
        <p:nvSpPr>
          <p:cNvPr id="10" name="Oval 9"/>
          <p:cNvSpPr/>
          <p:nvPr/>
        </p:nvSpPr>
        <p:spPr>
          <a:xfrm>
            <a:off x="469900" y="2376898"/>
            <a:ext cx="685336" cy="68533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2</a:t>
            </a:r>
          </a:p>
        </p:txBody>
      </p:sp>
      <p:sp>
        <p:nvSpPr>
          <p:cNvPr id="11" name="Oval 10"/>
          <p:cNvSpPr/>
          <p:nvPr/>
        </p:nvSpPr>
        <p:spPr>
          <a:xfrm>
            <a:off x="469900" y="3153596"/>
            <a:ext cx="685336" cy="685336"/>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3</a:t>
            </a:r>
          </a:p>
        </p:txBody>
      </p:sp>
      <p:sp>
        <p:nvSpPr>
          <p:cNvPr id="12" name="Oval 11"/>
          <p:cNvSpPr/>
          <p:nvPr/>
        </p:nvSpPr>
        <p:spPr>
          <a:xfrm>
            <a:off x="469900" y="3930295"/>
            <a:ext cx="685336" cy="685336"/>
          </a:xfrm>
          <a:prstGeom prst="ellipse">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4</a:t>
            </a:r>
          </a:p>
        </p:txBody>
      </p:sp>
      <p:sp>
        <p:nvSpPr>
          <p:cNvPr id="13" name="Oval 12"/>
          <p:cNvSpPr/>
          <p:nvPr/>
        </p:nvSpPr>
        <p:spPr>
          <a:xfrm>
            <a:off x="469900" y="4706993"/>
            <a:ext cx="685336" cy="68533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5</a:t>
            </a:r>
          </a:p>
        </p:txBody>
      </p:sp>
      <p:sp>
        <p:nvSpPr>
          <p:cNvPr id="14" name="Oval 13"/>
          <p:cNvSpPr/>
          <p:nvPr/>
        </p:nvSpPr>
        <p:spPr>
          <a:xfrm>
            <a:off x="469900" y="5483689"/>
            <a:ext cx="685336" cy="685336"/>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4000" dirty="0">
                <a:solidFill>
                  <a:schemeClr val="bg1"/>
                </a:solidFill>
                <a:latin typeface="Arial Black" panose="020B0A04020102020204" pitchFamily="34" charset="0"/>
              </a:rPr>
              <a:t>6</a:t>
            </a:r>
          </a:p>
        </p:txBody>
      </p:sp>
      <p:sp>
        <p:nvSpPr>
          <p:cNvPr id="15" name="Rectangle 1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36099099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Family, and Caregiver Follow-up</a:t>
            </a:r>
            <a:endParaRPr lang="en-US" dirty="0"/>
          </a:p>
        </p:txBody>
      </p:sp>
      <p:sp>
        <p:nvSpPr>
          <p:cNvPr id="3" name="Content Placeholder 2"/>
          <p:cNvSpPr>
            <a:spLocks noGrp="1"/>
          </p:cNvSpPr>
          <p:nvPr>
            <p:ph idx="1"/>
          </p:nvPr>
        </p:nvSpPr>
        <p:spPr/>
        <p:txBody>
          <a:bodyPr/>
          <a:lstStyle/>
          <a:p>
            <a:r>
              <a:rPr lang="en-US" sz="2800" dirty="0" smtClean="0"/>
              <a:t>What are the discharge orders?</a:t>
            </a:r>
          </a:p>
          <a:p>
            <a:r>
              <a:rPr lang="en-US" sz="2800" dirty="0" smtClean="0"/>
              <a:t>Do they have a copy of the discharge orders and do they </a:t>
            </a:r>
            <a:br>
              <a:rPr lang="en-US" sz="2800" dirty="0" smtClean="0"/>
            </a:br>
            <a:r>
              <a:rPr lang="en-US" sz="2800" dirty="0" smtClean="0"/>
              <a:t>understand them?</a:t>
            </a:r>
          </a:p>
          <a:p>
            <a:r>
              <a:rPr lang="en-US" sz="2800" dirty="0" smtClean="0"/>
              <a:t>What warning signs or symptoms should be reported to the healthcare provider? Do they have the phone number to the 24 hour nurse line?</a:t>
            </a:r>
          </a:p>
          <a:p>
            <a:r>
              <a:rPr lang="en-US" sz="2800" dirty="0" smtClean="0"/>
              <a:t>What follow-up is necessary?</a:t>
            </a:r>
          </a:p>
          <a:p>
            <a:r>
              <a:rPr lang="en-US" sz="2800" dirty="0" smtClean="0"/>
              <a:t>Have the follow-up appointments been scheduled?</a:t>
            </a:r>
          </a:p>
          <a:p>
            <a:r>
              <a:rPr lang="en-US" sz="2800" dirty="0" smtClean="0"/>
              <a:t>Is the client aware of these appointments and do they need transportation and/or an escort to the appointment/s?</a:t>
            </a:r>
          </a:p>
          <a:p>
            <a:r>
              <a:rPr lang="en-US" sz="2800" dirty="0" smtClean="0"/>
              <a:t>What are the current medications?</a:t>
            </a:r>
          </a:p>
          <a:p>
            <a:pPr marL="0" indent="0">
              <a:buNone/>
            </a:pPr>
            <a:endParaRPr lang="en-US" sz="2800" dirty="0"/>
          </a:p>
        </p:txBody>
      </p:sp>
      <p:sp>
        <p:nvSpPr>
          <p:cNvPr id="7" name="Oval 6"/>
          <p:cNvSpPr/>
          <p:nvPr/>
        </p:nvSpPr>
        <p:spPr>
          <a:xfrm>
            <a:off x="10137896" y="121366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9" name="Freeform 18"/>
          <p:cNvSpPr>
            <a:spLocks noEditPoints="1"/>
          </p:cNvSpPr>
          <p:nvPr/>
        </p:nvSpPr>
        <p:spPr bwMode="auto">
          <a:xfrm>
            <a:off x="10413993" y="1379043"/>
            <a:ext cx="447040" cy="601413"/>
          </a:xfrm>
          <a:custGeom>
            <a:avLst/>
            <a:gdLst>
              <a:gd name="T0" fmla="*/ 404 w 626"/>
              <a:gd name="T1" fmla="*/ 584 h 845"/>
              <a:gd name="T2" fmla="*/ 188 w 626"/>
              <a:gd name="T3" fmla="*/ 584 h 845"/>
              <a:gd name="T4" fmla="*/ 188 w 626"/>
              <a:gd name="T5" fmla="*/ 563 h 845"/>
              <a:gd name="T6" fmla="*/ 201 w 626"/>
              <a:gd name="T7" fmla="*/ 473 h 845"/>
              <a:gd name="T8" fmla="*/ 238 w 626"/>
              <a:gd name="T9" fmla="*/ 411 h 845"/>
              <a:gd name="T10" fmla="*/ 349 w 626"/>
              <a:gd name="T11" fmla="*/ 311 h 845"/>
              <a:gd name="T12" fmla="*/ 394 w 626"/>
              <a:gd name="T13" fmla="*/ 243 h 845"/>
              <a:gd name="T14" fmla="*/ 376 w 626"/>
              <a:gd name="T15" fmla="*/ 194 h 845"/>
              <a:gd name="T16" fmla="*/ 320 w 626"/>
              <a:gd name="T17" fmla="*/ 177 h 845"/>
              <a:gd name="T18" fmla="*/ 254 w 626"/>
              <a:gd name="T19" fmla="*/ 203 h 845"/>
              <a:gd name="T20" fmla="*/ 220 w 626"/>
              <a:gd name="T21" fmla="*/ 296 h 845"/>
              <a:gd name="T22" fmla="*/ 0 w 626"/>
              <a:gd name="T23" fmla="*/ 269 h 845"/>
              <a:gd name="T24" fmla="*/ 88 w 626"/>
              <a:gd name="T25" fmla="*/ 74 h 845"/>
              <a:gd name="T26" fmla="*/ 324 w 626"/>
              <a:gd name="T27" fmla="*/ 0 h 845"/>
              <a:gd name="T28" fmla="*/ 523 w 626"/>
              <a:gd name="T29" fmla="*/ 52 h 845"/>
              <a:gd name="T30" fmla="*/ 626 w 626"/>
              <a:gd name="T31" fmla="*/ 237 h 845"/>
              <a:gd name="T32" fmla="*/ 600 w 626"/>
              <a:gd name="T33" fmla="*/ 330 h 845"/>
              <a:gd name="T34" fmla="*/ 491 w 626"/>
              <a:gd name="T35" fmla="*/ 440 h 845"/>
              <a:gd name="T36" fmla="*/ 419 w 626"/>
              <a:gd name="T37" fmla="*/ 512 h 845"/>
              <a:gd name="T38" fmla="*/ 404 w 626"/>
              <a:gd name="T39" fmla="*/ 584 h 845"/>
              <a:gd name="T40" fmla="*/ 181 w 626"/>
              <a:gd name="T41" fmla="*/ 641 h 845"/>
              <a:gd name="T42" fmla="*/ 411 w 626"/>
              <a:gd name="T43" fmla="*/ 641 h 845"/>
              <a:gd name="T44" fmla="*/ 411 w 626"/>
              <a:gd name="T45" fmla="*/ 845 h 845"/>
              <a:gd name="T46" fmla="*/ 181 w 626"/>
              <a:gd name="T47" fmla="*/ 845 h 845"/>
              <a:gd name="T48" fmla="*/ 181 w 626"/>
              <a:gd name="T49" fmla="*/ 64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6" h="845">
                <a:moveTo>
                  <a:pt x="404" y="584"/>
                </a:moveTo>
                <a:cubicBezTo>
                  <a:pt x="188" y="584"/>
                  <a:pt x="188" y="584"/>
                  <a:pt x="188" y="584"/>
                </a:cubicBezTo>
                <a:cubicBezTo>
                  <a:pt x="188" y="563"/>
                  <a:pt x="188" y="563"/>
                  <a:pt x="188" y="563"/>
                </a:cubicBezTo>
                <a:cubicBezTo>
                  <a:pt x="188" y="526"/>
                  <a:pt x="192" y="496"/>
                  <a:pt x="201" y="473"/>
                </a:cubicBezTo>
                <a:cubicBezTo>
                  <a:pt x="209" y="451"/>
                  <a:pt x="221" y="430"/>
                  <a:pt x="238" y="411"/>
                </a:cubicBezTo>
                <a:cubicBezTo>
                  <a:pt x="254" y="392"/>
                  <a:pt x="291" y="359"/>
                  <a:pt x="349" y="311"/>
                </a:cubicBezTo>
                <a:cubicBezTo>
                  <a:pt x="379" y="286"/>
                  <a:pt x="394" y="263"/>
                  <a:pt x="394" y="243"/>
                </a:cubicBezTo>
                <a:cubicBezTo>
                  <a:pt x="394" y="222"/>
                  <a:pt x="388" y="206"/>
                  <a:pt x="376" y="194"/>
                </a:cubicBezTo>
                <a:cubicBezTo>
                  <a:pt x="364" y="183"/>
                  <a:pt x="345" y="177"/>
                  <a:pt x="320" y="177"/>
                </a:cubicBezTo>
                <a:cubicBezTo>
                  <a:pt x="293" y="177"/>
                  <a:pt x="271" y="186"/>
                  <a:pt x="254" y="203"/>
                </a:cubicBezTo>
                <a:cubicBezTo>
                  <a:pt x="236" y="221"/>
                  <a:pt x="225" y="252"/>
                  <a:pt x="220" y="296"/>
                </a:cubicBezTo>
                <a:cubicBezTo>
                  <a:pt x="0" y="269"/>
                  <a:pt x="0" y="269"/>
                  <a:pt x="0" y="269"/>
                </a:cubicBezTo>
                <a:cubicBezTo>
                  <a:pt x="8" y="188"/>
                  <a:pt x="37" y="123"/>
                  <a:pt x="88" y="74"/>
                </a:cubicBezTo>
                <a:cubicBezTo>
                  <a:pt x="139" y="25"/>
                  <a:pt x="218" y="0"/>
                  <a:pt x="324" y="0"/>
                </a:cubicBezTo>
                <a:cubicBezTo>
                  <a:pt x="406" y="0"/>
                  <a:pt x="472" y="17"/>
                  <a:pt x="523" y="52"/>
                </a:cubicBezTo>
                <a:cubicBezTo>
                  <a:pt x="592" y="98"/>
                  <a:pt x="626" y="160"/>
                  <a:pt x="626" y="237"/>
                </a:cubicBezTo>
                <a:cubicBezTo>
                  <a:pt x="626" y="270"/>
                  <a:pt x="617" y="300"/>
                  <a:pt x="600" y="330"/>
                </a:cubicBezTo>
                <a:cubicBezTo>
                  <a:pt x="582" y="360"/>
                  <a:pt x="546" y="397"/>
                  <a:pt x="491" y="440"/>
                </a:cubicBezTo>
                <a:cubicBezTo>
                  <a:pt x="453" y="470"/>
                  <a:pt x="429" y="494"/>
                  <a:pt x="419" y="512"/>
                </a:cubicBezTo>
                <a:cubicBezTo>
                  <a:pt x="409" y="531"/>
                  <a:pt x="404" y="555"/>
                  <a:pt x="404" y="584"/>
                </a:cubicBezTo>
                <a:close/>
                <a:moveTo>
                  <a:pt x="181" y="641"/>
                </a:moveTo>
                <a:cubicBezTo>
                  <a:pt x="411" y="641"/>
                  <a:pt x="411" y="641"/>
                  <a:pt x="411" y="641"/>
                </a:cubicBezTo>
                <a:cubicBezTo>
                  <a:pt x="411" y="845"/>
                  <a:pt x="411" y="845"/>
                  <a:pt x="411" y="845"/>
                </a:cubicBezTo>
                <a:cubicBezTo>
                  <a:pt x="181" y="845"/>
                  <a:pt x="181" y="845"/>
                  <a:pt x="181" y="845"/>
                </a:cubicBezTo>
                <a:lnTo>
                  <a:pt x="181" y="6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38573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Does the Client or Caregiver Know Which Red Flags May Require a Call to the Provider?</a:t>
            </a:r>
            <a:endParaRPr lang="en-US" sz="4000" dirty="0"/>
          </a:p>
        </p:txBody>
      </p:sp>
      <p:sp>
        <p:nvSpPr>
          <p:cNvPr id="7" name="Content Placeholder 6"/>
          <p:cNvSpPr>
            <a:spLocks noGrp="1"/>
          </p:cNvSpPr>
          <p:nvPr>
            <p:ph sz="half" idx="1"/>
          </p:nvPr>
        </p:nvSpPr>
        <p:spPr>
          <a:xfrm>
            <a:off x="469900" y="1990724"/>
            <a:ext cx="5180251" cy="3960813"/>
          </a:xfrm>
        </p:spPr>
        <p:txBody>
          <a:bodyPr/>
          <a:lstStyle/>
          <a:p>
            <a:pPr>
              <a:spcBef>
                <a:spcPts val="400"/>
              </a:spcBef>
            </a:pPr>
            <a:r>
              <a:rPr lang="en-US" sz="2800" dirty="0" smtClean="0"/>
              <a:t>Chest pain or palpitations</a:t>
            </a:r>
          </a:p>
          <a:p>
            <a:pPr>
              <a:spcBef>
                <a:spcPts val="400"/>
              </a:spcBef>
            </a:pPr>
            <a:r>
              <a:rPr lang="en-US" sz="2800" dirty="0" smtClean="0"/>
              <a:t>Cough</a:t>
            </a:r>
          </a:p>
          <a:p>
            <a:pPr>
              <a:spcBef>
                <a:spcPts val="400"/>
              </a:spcBef>
            </a:pPr>
            <a:r>
              <a:rPr lang="en-US" sz="2800" dirty="0" smtClean="0"/>
              <a:t>Infection</a:t>
            </a:r>
          </a:p>
          <a:p>
            <a:pPr>
              <a:spcBef>
                <a:spcPts val="400"/>
              </a:spcBef>
            </a:pPr>
            <a:r>
              <a:rPr lang="en-US" sz="2800" dirty="0" smtClean="0"/>
              <a:t>Blurred vision, loss of vision</a:t>
            </a:r>
          </a:p>
          <a:p>
            <a:pPr>
              <a:spcBef>
                <a:spcPts val="400"/>
              </a:spcBef>
            </a:pPr>
            <a:r>
              <a:rPr lang="en-US" sz="2800" dirty="0" smtClean="0"/>
              <a:t>Headache</a:t>
            </a:r>
          </a:p>
          <a:p>
            <a:pPr>
              <a:spcBef>
                <a:spcPts val="400"/>
              </a:spcBef>
            </a:pPr>
            <a:r>
              <a:rPr lang="en-US" sz="2800" dirty="0" smtClean="0"/>
              <a:t>Fatigue </a:t>
            </a:r>
          </a:p>
          <a:p>
            <a:pPr>
              <a:spcBef>
                <a:spcPts val="400"/>
              </a:spcBef>
            </a:pPr>
            <a:r>
              <a:rPr lang="en-US" sz="2800" dirty="0" smtClean="0"/>
              <a:t>Insomnia or problems sleeping</a:t>
            </a:r>
          </a:p>
          <a:p>
            <a:pPr>
              <a:spcBef>
                <a:spcPts val="400"/>
              </a:spcBef>
            </a:pPr>
            <a:r>
              <a:rPr lang="en-US" sz="2800" dirty="0" smtClean="0"/>
              <a:t>Discharge</a:t>
            </a:r>
          </a:p>
          <a:p>
            <a:pPr>
              <a:spcBef>
                <a:spcPts val="400"/>
              </a:spcBef>
            </a:pPr>
            <a:r>
              <a:rPr lang="en-US" sz="2800" dirty="0" smtClean="0"/>
              <a:t>Warmth to an affected area</a:t>
            </a:r>
          </a:p>
          <a:p>
            <a:pPr>
              <a:spcBef>
                <a:spcPts val="400"/>
              </a:spcBef>
            </a:pPr>
            <a:r>
              <a:rPr lang="en-US" sz="2800" dirty="0" smtClean="0"/>
              <a:t>Fever</a:t>
            </a:r>
          </a:p>
          <a:p>
            <a:pPr>
              <a:spcBef>
                <a:spcPts val="400"/>
              </a:spcBef>
            </a:pPr>
            <a:endParaRPr lang="en-US" sz="2800" dirty="0" smtClean="0"/>
          </a:p>
          <a:p>
            <a:pPr>
              <a:spcBef>
                <a:spcPts val="400"/>
              </a:spcBef>
            </a:pPr>
            <a:endParaRPr lang="en-US" sz="2800" dirty="0"/>
          </a:p>
        </p:txBody>
      </p:sp>
      <p:sp>
        <p:nvSpPr>
          <p:cNvPr id="8" name="Content Placeholder 7"/>
          <p:cNvSpPr>
            <a:spLocks noGrp="1"/>
          </p:cNvSpPr>
          <p:nvPr>
            <p:ph sz="half" idx="2"/>
          </p:nvPr>
        </p:nvSpPr>
        <p:spPr>
          <a:xfrm>
            <a:off x="5802511" y="1990724"/>
            <a:ext cx="5180251" cy="3960813"/>
          </a:xfrm>
        </p:spPr>
        <p:txBody>
          <a:bodyPr/>
          <a:lstStyle/>
          <a:p>
            <a:pPr>
              <a:spcBef>
                <a:spcPts val="400"/>
              </a:spcBef>
            </a:pPr>
            <a:r>
              <a:rPr lang="en-US" sz="2800" dirty="0" smtClean="0"/>
              <a:t>Pain</a:t>
            </a:r>
          </a:p>
          <a:p>
            <a:pPr>
              <a:spcBef>
                <a:spcPts val="400"/>
              </a:spcBef>
            </a:pPr>
            <a:r>
              <a:rPr lang="en-US" sz="2800" dirty="0" smtClean="0"/>
              <a:t>Nausea and/or vomiting</a:t>
            </a:r>
          </a:p>
          <a:p>
            <a:pPr>
              <a:spcBef>
                <a:spcPts val="400"/>
              </a:spcBef>
            </a:pPr>
            <a:r>
              <a:rPr lang="en-US" sz="2800" dirty="0" smtClean="0"/>
              <a:t>Poor appetite</a:t>
            </a:r>
          </a:p>
          <a:p>
            <a:pPr>
              <a:spcBef>
                <a:spcPts val="400"/>
              </a:spcBef>
            </a:pPr>
            <a:r>
              <a:rPr lang="en-US" sz="2800" dirty="0" smtClean="0"/>
              <a:t>Weight loss or weight gain</a:t>
            </a:r>
          </a:p>
          <a:p>
            <a:pPr>
              <a:spcBef>
                <a:spcPts val="400"/>
              </a:spcBef>
            </a:pPr>
            <a:r>
              <a:rPr lang="en-US" sz="2800" dirty="0" smtClean="0"/>
              <a:t>Bleeding</a:t>
            </a:r>
          </a:p>
          <a:p>
            <a:pPr>
              <a:spcBef>
                <a:spcPts val="400"/>
              </a:spcBef>
            </a:pPr>
            <a:r>
              <a:rPr lang="en-US" sz="2800" dirty="0" smtClean="0"/>
              <a:t>Constipation or diarrhea</a:t>
            </a:r>
          </a:p>
          <a:p>
            <a:pPr>
              <a:spcBef>
                <a:spcPts val="400"/>
              </a:spcBef>
            </a:pPr>
            <a:r>
              <a:rPr lang="en-US" sz="2800" dirty="0" smtClean="0"/>
              <a:t>Difficulty urinating or no urination</a:t>
            </a:r>
          </a:p>
          <a:p>
            <a:pPr>
              <a:spcBef>
                <a:spcPts val="400"/>
              </a:spcBef>
            </a:pPr>
            <a:r>
              <a:rPr lang="en-US" sz="2800" dirty="0" smtClean="0"/>
              <a:t>Dizziness</a:t>
            </a:r>
          </a:p>
          <a:p>
            <a:pPr>
              <a:spcBef>
                <a:spcPts val="400"/>
              </a:spcBef>
            </a:pPr>
            <a:r>
              <a:rPr lang="en-US" sz="2800" dirty="0" smtClean="0"/>
              <a:t>Falls</a:t>
            </a:r>
          </a:p>
          <a:p>
            <a:pPr>
              <a:spcBef>
                <a:spcPts val="400"/>
              </a:spcBef>
            </a:pPr>
            <a:endParaRPr lang="en-US" sz="2800" dirty="0"/>
          </a:p>
        </p:txBody>
      </p:sp>
    </p:spTree>
    <p:extLst>
      <p:ext uri="{BB962C8B-B14F-4D97-AF65-F5344CB8AC3E}">
        <p14:creationId xmlns:p14="http://schemas.microsoft.com/office/powerpoint/2010/main" val="734855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Triage Grid for Follow Up With PCP </a:t>
            </a:r>
            <a:endParaRPr lang="en-US" dirty="0"/>
          </a:p>
        </p:txBody>
      </p:sp>
      <p:sp>
        <p:nvSpPr>
          <p:cNvPr id="3" name="Content Placeholder 2"/>
          <p:cNvSpPr>
            <a:spLocks noGrp="1"/>
          </p:cNvSpPr>
          <p:nvPr>
            <p:ph idx="1"/>
          </p:nvPr>
        </p:nvSpPr>
        <p:spPr>
          <a:xfrm>
            <a:off x="7179012" y="1600200"/>
            <a:ext cx="3939703" cy="4351338"/>
          </a:xfrm>
        </p:spPr>
        <p:txBody>
          <a:bodyPr/>
          <a:lstStyle/>
          <a:p>
            <a:pPr marL="0" indent="0">
              <a:buNone/>
            </a:pPr>
            <a:r>
              <a:rPr lang="en-US" dirty="0" smtClean="0"/>
              <a:t>Clients who are at very high risk need a quicker and stronger communication process between providers while those at lower risk do not need as intensive of care. </a:t>
            </a:r>
          </a:p>
          <a:p>
            <a:pPr marL="0" indent="0">
              <a:buNone/>
            </a:pPr>
            <a:endParaRPr lang="en-US" dirty="0"/>
          </a:p>
        </p:txBody>
      </p:sp>
      <p:sp>
        <p:nvSpPr>
          <p:cNvPr id="6" name="Content Placeholder 2"/>
          <p:cNvSpPr txBox="1">
            <a:spLocks/>
          </p:cNvSpPr>
          <p:nvPr/>
        </p:nvSpPr>
        <p:spPr>
          <a:xfrm>
            <a:off x="469900" y="6167095"/>
            <a:ext cx="10512862" cy="275466"/>
          </a:xfrm>
          <a:prstGeom prst="rect">
            <a:avLst/>
          </a:prstGeom>
        </p:spPr>
        <p:txBody>
          <a:bodyPr vert="horz" lIns="0" tIns="0" rIns="0" bIns="0" rtlCol="0">
            <a:noAutofit/>
          </a:bodyPr>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Created by WA physicians and hospitals with evidence from the Institute for Healthcare Improvement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00" y="1600200"/>
            <a:ext cx="6524128" cy="3419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3050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Reconciliation Defined</a:t>
            </a:r>
            <a:endParaRPr lang="en-US" dirty="0"/>
          </a:p>
        </p:txBody>
      </p:sp>
      <p:sp>
        <p:nvSpPr>
          <p:cNvPr id="5" name="Content Placeholder 4"/>
          <p:cNvSpPr>
            <a:spLocks noGrp="1"/>
          </p:cNvSpPr>
          <p:nvPr>
            <p:ph idx="1"/>
          </p:nvPr>
        </p:nvSpPr>
        <p:spPr>
          <a:xfrm>
            <a:off x="469900" y="1581150"/>
            <a:ext cx="10512862" cy="4370388"/>
          </a:xfrm>
        </p:spPr>
        <p:txBody>
          <a:bodyPr/>
          <a:lstStyle/>
          <a:p>
            <a:pPr marL="0" indent="0">
              <a:buNone/>
            </a:pPr>
            <a:r>
              <a:rPr lang="en-US" dirty="0" smtClean="0"/>
              <a:t>Medication reconciliation is:</a:t>
            </a:r>
            <a:endParaRPr lang="en-US" dirty="0"/>
          </a:p>
          <a:p>
            <a:pPr marL="400050" lvl="1" indent="0">
              <a:buNone/>
            </a:pPr>
            <a:r>
              <a:rPr lang="en-US" dirty="0" smtClean="0"/>
              <a:t>A </a:t>
            </a:r>
            <a:r>
              <a:rPr lang="en-US" b="1" dirty="0" smtClean="0">
                <a:solidFill>
                  <a:schemeClr val="accent4">
                    <a:lumMod val="75000"/>
                  </a:schemeClr>
                </a:solidFill>
              </a:rPr>
              <a:t>process of comparing </a:t>
            </a:r>
            <a:r>
              <a:rPr lang="en-US" dirty="0" smtClean="0"/>
              <a:t>the medications a client took prior to admission to a hospital, nursing facility, or other in-patient center with those ordered by the physician at the time of discharge. </a:t>
            </a:r>
          </a:p>
          <a:p>
            <a:pPr lvl="1"/>
            <a:endParaRPr lang="en-US" dirty="0" smtClean="0"/>
          </a:p>
          <a:p>
            <a:pPr marL="400050" lvl="1" indent="0">
              <a:buNone/>
            </a:pPr>
            <a:r>
              <a:rPr lang="en-US" dirty="0" smtClean="0"/>
              <a:t>Should also be completed when the client visits their PCP to ensure that the medication record is </a:t>
            </a:r>
            <a:r>
              <a:rPr lang="en-US" b="1" dirty="0" smtClean="0">
                <a:solidFill>
                  <a:schemeClr val="accent4"/>
                </a:solidFill>
              </a:rPr>
              <a:t>accurate and up to date</a:t>
            </a:r>
            <a:r>
              <a:rPr lang="en-US" dirty="0" smtClean="0"/>
              <a:t>. </a:t>
            </a:r>
          </a:p>
          <a:p>
            <a:pPr marL="400050" lvl="1" indent="0">
              <a:buNone/>
            </a:pPr>
            <a:endParaRPr lang="en-US" dirty="0" smtClean="0"/>
          </a:p>
          <a:p>
            <a:pPr marL="400050" lvl="1" indent="0">
              <a:buNone/>
            </a:pPr>
            <a:r>
              <a:rPr lang="en-US" b="1" dirty="0" smtClean="0">
                <a:solidFill>
                  <a:schemeClr val="accent4"/>
                </a:solidFill>
              </a:rPr>
              <a:t>Reduces the potential </a:t>
            </a:r>
            <a:r>
              <a:rPr lang="en-US" dirty="0" smtClean="0"/>
              <a:t>for administering the wrong dosage, administering a discharged medication, taking the same medication more than once (e.g. taking the name brand and the generic of the same medication), and/or using expired medications.</a:t>
            </a:r>
          </a:p>
          <a:p>
            <a:pPr marL="0" indent="0">
              <a:buNone/>
            </a:pPr>
            <a:endParaRPr lang="en-US" dirty="0" smtClean="0"/>
          </a:p>
          <a:p>
            <a:endParaRPr lang="en-US" dirty="0"/>
          </a:p>
        </p:txBody>
      </p:sp>
      <p:cxnSp>
        <p:nvCxnSpPr>
          <p:cNvPr id="4" name="Straight Connector 3"/>
          <p:cNvCxnSpPr/>
          <p:nvPr/>
        </p:nvCxnSpPr>
        <p:spPr>
          <a:xfrm>
            <a:off x="469900" y="329900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9900" y="448010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9912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Reconciliation</a:t>
            </a:r>
            <a:endParaRPr lang="en-US" dirty="0"/>
          </a:p>
        </p:txBody>
      </p:sp>
      <p:sp>
        <p:nvSpPr>
          <p:cNvPr id="5" name="Content Placeholder 4"/>
          <p:cNvSpPr>
            <a:spLocks noGrp="1"/>
          </p:cNvSpPr>
          <p:nvPr>
            <p:ph idx="1"/>
          </p:nvPr>
        </p:nvSpPr>
        <p:spPr/>
        <p:txBody>
          <a:bodyPr/>
          <a:lstStyle/>
          <a:p>
            <a:r>
              <a:rPr lang="en-US" dirty="0" smtClean="0"/>
              <a:t>During the hospital stay: anticipate needs</a:t>
            </a:r>
          </a:p>
          <a:p>
            <a:r>
              <a:rPr lang="en-US" dirty="0" smtClean="0"/>
              <a:t>Care Coordinator will provide or ensure that it is completed by a qualified professional</a:t>
            </a:r>
          </a:p>
          <a:p>
            <a:endParaRPr lang="en-US" dirty="0" smtClean="0"/>
          </a:p>
          <a:p>
            <a:pPr marL="0" indent="0">
              <a:buNone/>
            </a:pPr>
            <a:r>
              <a:rPr lang="en-US" sz="2800" b="1" dirty="0" smtClean="0">
                <a:solidFill>
                  <a:srgbClr val="C00000"/>
                </a:solidFill>
              </a:rPr>
              <a:t>Note: </a:t>
            </a:r>
            <a:r>
              <a:rPr lang="en-US" sz="2800" dirty="0" smtClean="0">
                <a:solidFill>
                  <a:schemeClr val="tx1">
                    <a:lumMod val="65000"/>
                    <a:lumOff val="35000"/>
                  </a:schemeClr>
                </a:solidFill>
              </a:rPr>
              <a:t>clients who discharge from a facility against medical advice (AMA) do not receive their prescribed medications when they exit the facility. The need to follow up on medication orders and to fill prescriptions becomes even more critical.</a:t>
            </a:r>
            <a:endParaRPr lang="en-US" sz="2800" dirty="0">
              <a:solidFill>
                <a:schemeClr val="tx1">
                  <a:lumMod val="65000"/>
                  <a:lumOff val="35000"/>
                </a:schemeClr>
              </a:solidFill>
            </a:endParaRPr>
          </a:p>
        </p:txBody>
      </p:sp>
    </p:spTree>
    <p:extLst>
      <p:ext uri="{BB962C8B-B14F-4D97-AF65-F5344CB8AC3E}">
        <p14:creationId xmlns:p14="http://schemas.microsoft.com/office/powerpoint/2010/main" val="1924934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Reconciliation (cont.)</a:t>
            </a:r>
            <a:endParaRPr lang="en-US" dirty="0"/>
          </a:p>
        </p:txBody>
      </p:sp>
      <p:sp>
        <p:nvSpPr>
          <p:cNvPr id="3" name="Content Placeholder 2"/>
          <p:cNvSpPr>
            <a:spLocks noGrp="1"/>
          </p:cNvSpPr>
          <p:nvPr>
            <p:ph idx="1"/>
          </p:nvPr>
        </p:nvSpPr>
        <p:spPr>
          <a:xfrm>
            <a:off x="469900" y="1600200"/>
            <a:ext cx="10909300" cy="4351338"/>
          </a:xfrm>
        </p:spPr>
        <p:txBody>
          <a:bodyPr/>
          <a:lstStyle/>
          <a:p>
            <a:pPr marL="0" indent="0">
              <a:buNone/>
            </a:pPr>
            <a:r>
              <a:rPr lang="en-US" b="1" dirty="0" smtClean="0">
                <a:solidFill>
                  <a:schemeClr val="accent1"/>
                </a:solidFill>
              </a:rPr>
              <a:t>Who can help reconcile medications?</a:t>
            </a:r>
          </a:p>
          <a:p>
            <a:pPr>
              <a:spcBef>
                <a:spcPts val="600"/>
              </a:spcBef>
            </a:pPr>
            <a:r>
              <a:rPr lang="en-US" sz="2800" dirty="0" smtClean="0"/>
              <a:t>Primary care physicians (PCP)</a:t>
            </a:r>
          </a:p>
          <a:p>
            <a:pPr lvl="1">
              <a:spcBef>
                <a:spcPts val="600"/>
              </a:spcBef>
            </a:pPr>
            <a:r>
              <a:rPr lang="en-US" sz="2000" dirty="0" smtClean="0"/>
              <a:t>The PCP’s nurse or physician’s assistant (PA)</a:t>
            </a:r>
          </a:p>
          <a:p>
            <a:pPr>
              <a:spcBef>
                <a:spcPts val="600"/>
              </a:spcBef>
            </a:pPr>
            <a:r>
              <a:rPr lang="en-US" sz="2800" dirty="0" smtClean="0"/>
              <a:t>Family members</a:t>
            </a:r>
          </a:p>
          <a:p>
            <a:pPr>
              <a:spcBef>
                <a:spcPts val="600"/>
              </a:spcBef>
            </a:pPr>
            <a:r>
              <a:rPr lang="en-US" sz="2800" dirty="0" smtClean="0"/>
              <a:t>Pharmacists</a:t>
            </a:r>
          </a:p>
          <a:p>
            <a:pPr>
              <a:spcBef>
                <a:spcPts val="600"/>
              </a:spcBef>
            </a:pPr>
            <a:r>
              <a:rPr lang="en-US" sz="2800" spc="-30" dirty="0" smtClean="0"/>
              <a:t>Pharmacies that deliver bubble-packed medications to adult family homes</a:t>
            </a:r>
          </a:p>
          <a:p>
            <a:pPr>
              <a:spcBef>
                <a:spcPts val="600"/>
              </a:spcBef>
            </a:pPr>
            <a:r>
              <a:rPr lang="en-US" sz="2800" dirty="0" smtClean="0"/>
              <a:t>Home Health nurses</a:t>
            </a:r>
          </a:p>
          <a:p>
            <a:pPr>
              <a:spcBef>
                <a:spcPts val="600"/>
              </a:spcBef>
            </a:pPr>
            <a:r>
              <a:rPr lang="en-US" sz="2800" dirty="0" smtClean="0"/>
              <a:t>Adult Day Health Centers</a:t>
            </a:r>
          </a:p>
          <a:p>
            <a:pPr>
              <a:spcBef>
                <a:spcPts val="600"/>
              </a:spcBef>
            </a:pPr>
            <a:r>
              <a:rPr lang="en-US" sz="2800" dirty="0" smtClean="0"/>
              <a:t>Nurses in nursing facilities, assisted living, adult family homes, </a:t>
            </a:r>
            <a:br>
              <a:rPr lang="en-US" sz="2800" dirty="0" smtClean="0"/>
            </a:br>
            <a:r>
              <a:rPr lang="en-US" sz="2800" dirty="0" smtClean="0"/>
              <a:t>and other institutions</a:t>
            </a:r>
            <a:endParaRPr lang="en-US" sz="2800" dirty="0"/>
          </a:p>
        </p:txBody>
      </p:sp>
    </p:spTree>
    <p:extLst>
      <p:ext uri="{BB962C8B-B14F-4D97-AF65-F5344CB8AC3E}">
        <p14:creationId xmlns:p14="http://schemas.microsoft.com/office/powerpoint/2010/main" val="38604303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Follow-up Scripts from “Reducing Readmissions: Care Transitions Toolkit”</a:t>
            </a:r>
            <a:endParaRPr lang="en-US" dirty="0"/>
          </a:p>
        </p:txBody>
      </p:sp>
      <p:sp>
        <p:nvSpPr>
          <p:cNvPr id="8" name="Rectangle 7"/>
          <p:cNvSpPr/>
          <p:nvPr/>
        </p:nvSpPr>
        <p:spPr>
          <a:xfrm>
            <a:off x="0" y="2344286"/>
            <a:ext cx="11515411" cy="364387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Rectangle 12"/>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1945178" y="1811503"/>
            <a:ext cx="3662897" cy="4709439"/>
          </a:xfrm>
          <a:prstGeom prst="rect">
            <a:avLst/>
          </a:prstGeom>
          <a:ln w="15875">
            <a:solidFill>
              <a:schemeClr val="accent4"/>
            </a:solidFill>
          </a:ln>
        </p:spPr>
      </p:pic>
      <p:pic>
        <p:nvPicPr>
          <p:cNvPr id="6" name="Picture 5"/>
          <p:cNvPicPr>
            <a:picLocks noChangeAspect="1"/>
          </p:cNvPicPr>
          <p:nvPr/>
        </p:nvPicPr>
        <p:blipFill>
          <a:blip r:embed="rId4"/>
          <a:stretch>
            <a:fillRect/>
          </a:stretch>
        </p:blipFill>
        <p:spPr>
          <a:xfrm>
            <a:off x="6123858" y="1811503"/>
            <a:ext cx="3649815" cy="4709439"/>
          </a:xfrm>
          <a:prstGeom prst="rect">
            <a:avLst/>
          </a:prstGeom>
          <a:ln w="15875">
            <a:solidFill>
              <a:schemeClr val="accent4"/>
            </a:solidFill>
          </a:ln>
        </p:spPr>
      </p:pic>
    </p:spTree>
    <p:extLst>
      <p:ext uri="{BB962C8B-B14F-4D97-AF65-F5344CB8AC3E}">
        <p14:creationId xmlns:p14="http://schemas.microsoft.com/office/powerpoint/2010/main" val="3202398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 Back” </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Literature shows “Teach Back” is one of the most effective methods for educating clients. Teach Back involves asking </a:t>
            </a:r>
            <a:br>
              <a:rPr lang="en-US" dirty="0" smtClean="0"/>
            </a:br>
            <a:r>
              <a:rPr lang="en-US" dirty="0" smtClean="0"/>
              <a:t>the patient, family, or caregiver to recall and restate in their own words what they thought they heard during education </a:t>
            </a:r>
            <a:br>
              <a:rPr lang="en-US" dirty="0" smtClean="0"/>
            </a:br>
            <a:r>
              <a:rPr lang="en-US" dirty="0" smtClean="0"/>
              <a:t>or other instructions.</a:t>
            </a:r>
          </a:p>
          <a:p>
            <a:pPr marL="0" indent="0">
              <a:spcAft>
                <a:spcPts val="1800"/>
              </a:spcAft>
              <a:buNone/>
            </a:pPr>
            <a:r>
              <a:rPr lang="en-US" dirty="0" smtClean="0"/>
              <a:t>Be aware of the client or caregiver activation level when teaching or using “teach back” techniques. </a:t>
            </a:r>
          </a:p>
          <a:p>
            <a:pPr marL="0" indent="0">
              <a:spcAft>
                <a:spcPts val="1800"/>
              </a:spcAft>
              <a:buNone/>
            </a:pPr>
            <a:r>
              <a:rPr lang="en-US" dirty="0" smtClean="0"/>
              <a:t>An example of teach back is to ask your client if they can show you how to locate the number for the 24 –hour nurse helpline </a:t>
            </a:r>
          </a:p>
          <a:p>
            <a:pPr marL="0" indent="0">
              <a:spcAft>
                <a:spcPts val="1800"/>
              </a:spcAft>
              <a:buNone/>
            </a:pPr>
            <a:endParaRPr lang="en-US" dirty="0"/>
          </a:p>
        </p:txBody>
      </p:sp>
      <p:cxnSp>
        <p:nvCxnSpPr>
          <p:cNvPr id="6" name="Straight Connector 5"/>
          <p:cNvCxnSpPr/>
          <p:nvPr/>
        </p:nvCxnSpPr>
        <p:spPr>
          <a:xfrm>
            <a:off x="457200" y="400385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29062" y="518495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958557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Consider Our Vignettes</a:t>
            </a:r>
            <a:endParaRPr lang="en-US" dirty="0"/>
          </a:p>
        </p:txBody>
      </p:sp>
      <p:sp>
        <p:nvSpPr>
          <p:cNvPr id="3" name="Content Placeholder 2"/>
          <p:cNvSpPr>
            <a:spLocks noGrp="1"/>
          </p:cNvSpPr>
          <p:nvPr>
            <p:ph idx="1"/>
          </p:nvPr>
        </p:nvSpPr>
        <p:spPr>
          <a:xfrm>
            <a:off x="469900" y="1586544"/>
            <a:ext cx="10512862" cy="4704628"/>
          </a:xfrm>
        </p:spPr>
        <p:txBody>
          <a:bodyPr/>
          <a:lstStyle/>
          <a:p>
            <a:r>
              <a:rPr lang="en-US" dirty="0" smtClean="0"/>
              <a:t>If Carmella was hospitalized what transition services might you provide?</a:t>
            </a:r>
          </a:p>
          <a:p>
            <a:r>
              <a:rPr lang="en-US" dirty="0"/>
              <a:t>How would you work with Sacha </a:t>
            </a:r>
            <a:r>
              <a:rPr lang="en-US" dirty="0" smtClean="0"/>
              <a:t>if she admits to the hospital and then to the nursing facility and is returning home?</a:t>
            </a:r>
          </a:p>
          <a:p>
            <a:endParaRPr lang="en-US" dirty="0" smtClean="0"/>
          </a:p>
          <a:p>
            <a:pPr marL="0" indent="0">
              <a:buNone/>
            </a:pPr>
            <a:r>
              <a:rPr lang="en-US" dirty="0" smtClean="0">
                <a:solidFill>
                  <a:srgbClr val="C00000"/>
                </a:solidFill>
              </a:rPr>
              <a:t>NOTE: </a:t>
            </a:r>
            <a:r>
              <a:rPr lang="en-US" dirty="0" smtClean="0">
                <a:solidFill>
                  <a:schemeClr val="tx1">
                    <a:lumMod val="65000"/>
                    <a:lumOff val="35000"/>
                  </a:schemeClr>
                </a:solidFill>
              </a:rPr>
              <a:t>when entering a hospital, nursing facility, or other institution introduce yourself to staff each time you enter the facility so staff is aware of your role and services you may offer</a:t>
            </a:r>
            <a:r>
              <a:rPr lang="en-US" dirty="0" smtClean="0">
                <a:solidFill>
                  <a:srgbClr val="C00000"/>
                </a:solidFill>
              </a:rPr>
              <a:t>.</a:t>
            </a:r>
          </a:p>
          <a:p>
            <a:endParaRPr lang="en-US" dirty="0"/>
          </a:p>
        </p:txBody>
      </p:sp>
    </p:spTree>
    <p:extLst>
      <p:ext uri="{BB962C8B-B14F-4D97-AF65-F5344CB8AC3E}">
        <p14:creationId xmlns:p14="http://schemas.microsoft.com/office/powerpoint/2010/main" val="15518182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smtClean="0"/>
              <a:t>What experience have you had professionally or personally with effective discharge from a hospital or other inpatient setting?</a:t>
            </a:r>
          </a:p>
          <a:p>
            <a:pPr marL="0" indent="0">
              <a:buNone/>
            </a:pPr>
            <a:r>
              <a:rPr lang="en-US" sz="3600" dirty="0"/>
              <a:t>Do you have any questions about Care Transitions?</a:t>
            </a:r>
          </a:p>
          <a:p>
            <a:pPr marL="0" indent="0">
              <a:buNone/>
            </a:pP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383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smtClean="0">
                <a:solidFill>
                  <a:schemeClr val="accent1"/>
                </a:solidFill>
              </a:rPr>
              <a:t>Comprehensive Care Management</a:t>
            </a:r>
            <a:endParaRPr lang="en-US" dirty="0">
              <a:solidFill>
                <a:schemeClr val="accent1"/>
              </a:solidFill>
            </a:endParaRPr>
          </a:p>
        </p:txBody>
      </p:sp>
      <p:sp>
        <p:nvSpPr>
          <p:cNvPr id="5" name="Content Placeholder 2"/>
          <p:cNvSpPr>
            <a:spLocks noGrp="1"/>
          </p:cNvSpPr>
          <p:nvPr>
            <p:ph idx="1"/>
          </p:nvPr>
        </p:nvSpPr>
        <p:spPr/>
        <p:txBody>
          <a:bodyPr/>
          <a:lstStyle/>
          <a:p>
            <a:endParaRPr lang="en-US" dirty="0" smtClean="0"/>
          </a:p>
          <a:p>
            <a:pPr marL="457200" indent="-457200">
              <a:buSzPct val="100000"/>
              <a:buFont typeface="+mj-lt"/>
              <a:buAutoNum type="arabicPeriod"/>
            </a:pPr>
            <a:r>
              <a:rPr lang="en-US" dirty="0" smtClean="0"/>
              <a:t>Provides in-person periodic follow-up using </a:t>
            </a:r>
            <a:br>
              <a:rPr lang="en-US" dirty="0" smtClean="0"/>
            </a:br>
            <a:r>
              <a:rPr lang="en-US" dirty="0" smtClean="0"/>
              <a:t>face-to-face visits and telephone calls </a:t>
            </a:r>
          </a:p>
          <a:p>
            <a:pPr marL="457200" indent="-457200">
              <a:buSzPct val="100000"/>
              <a:buFont typeface="+mj-lt"/>
              <a:buAutoNum type="arabicPeriod"/>
            </a:pPr>
            <a:endParaRPr lang="en-US" dirty="0" smtClean="0"/>
          </a:p>
          <a:p>
            <a:pPr marL="457200" indent="-457200">
              <a:buSzPct val="100000"/>
              <a:buFont typeface="+mj-lt"/>
              <a:buAutoNum type="arabicPeriod"/>
            </a:pPr>
            <a:r>
              <a:rPr lang="en-US" dirty="0" smtClean="0"/>
              <a:t>Includes state approved required and optional </a:t>
            </a:r>
            <a:br>
              <a:rPr lang="en-US" dirty="0" smtClean="0"/>
            </a:br>
            <a:r>
              <a:rPr lang="en-US" dirty="0" smtClean="0"/>
              <a:t>screenings and assessments</a:t>
            </a:r>
          </a:p>
        </p:txBody>
      </p:sp>
      <p:sp>
        <p:nvSpPr>
          <p:cNvPr id="7" name="Oval 6"/>
          <p:cNvSpPr/>
          <p:nvPr/>
        </p:nvSpPr>
        <p:spPr>
          <a:xfrm>
            <a:off x="301268" y="252694"/>
            <a:ext cx="1068106" cy="1068106"/>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1</a:t>
            </a:r>
          </a:p>
        </p:txBody>
      </p:sp>
    </p:spTree>
    <p:extLst>
      <p:ext uri="{BB962C8B-B14F-4D97-AF65-F5344CB8AC3E}">
        <p14:creationId xmlns:p14="http://schemas.microsoft.com/office/powerpoint/2010/main" val="18596250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Documentation, Quality Assurance, and Time Management </a:t>
            </a:r>
            <a:endParaRPr lang="en-US" dirty="0"/>
          </a:p>
        </p:txBody>
      </p:sp>
      <p:grpSp>
        <p:nvGrpSpPr>
          <p:cNvPr id="9" name="Group 8"/>
          <p:cNvGrpSpPr/>
          <p:nvPr/>
        </p:nvGrpSpPr>
        <p:grpSpPr>
          <a:xfrm>
            <a:off x="1202508" y="4340097"/>
            <a:ext cx="1306464" cy="1582722"/>
            <a:chOff x="910305" y="3757058"/>
            <a:chExt cx="490617" cy="594360"/>
          </a:xfrm>
          <a:solidFill>
            <a:schemeClr val="accent1">
              <a:lumMod val="40000"/>
              <a:lumOff val="60000"/>
            </a:schemeClr>
          </a:solidFill>
        </p:grpSpPr>
        <p:grpSp>
          <p:nvGrpSpPr>
            <p:cNvPr id="10" name="Group 9"/>
            <p:cNvGrpSpPr/>
            <p:nvPr/>
          </p:nvGrpSpPr>
          <p:grpSpPr>
            <a:xfrm>
              <a:off x="1066919" y="4094646"/>
              <a:ext cx="177389" cy="78193"/>
              <a:chOff x="-873510" y="3738648"/>
              <a:chExt cx="177389" cy="78193"/>
            </a:xfrm>
            <a:grpFill/>
          </p:grpSpPr>
          <p:sp>
            <p:nvSpPr>
              <p:cNvPr id="13" name="Oval 12"/>
              <p:cNvSpPr>
                <a:spLocks noChangeAspect="1"/>
              </p:cNvSpPr>
              <p:nvPr/>
            </p:nvSpPr>
            <p:spPr>
              <a:xfrm>
                <a:off x="-802084" y="3782323"/>
                <a:ext cx="34517" cy="3451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14" name="Group 13"/>
              <p:cNvGrpSpPr/>
              <p:nvPr/>
            </p:nvGrpSpPr>
            <p:grpSpPr>
              <a:xfrm>
                <a:off x="-765861" y="3738648"/>
                <a:ext cx="69740" cy="59231"/>
                <a:chOff x="5230376" y="2607624"/>
                <a:chExt cx="69279" cy="58838"/>
              </a:xfrm>
              <a:grpFill/>
            </p:grpSpPr>
            <p:sp>
              <p:nvSpPr>
                <p:cNvPr id="20" name="Oval 19"/>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1" name="Oval 20"/>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2" name="Oval 21"/>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3" name="Oval 22"/>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nvGrpSpPr>
              <p:cNvPr id="15" name="Group 14"/>
              <p:cNvGrpSpPr/>
              <p:nvPr/>
            </p:nvGrpSpPr>
            <p:grpSpPr>
              <a:xfrm flipH="1">
                <a:off x="-873510" y="3738655"/>
                <a:ext cx="69740" cy="59231"/>
                <a:chOff x="5230376" y="2607624"/>
                <a:chExt cx="69279" cy="58838"/>
              </a:xfrm>
              <a:grpFill/>
            </p:grpSpPr>
            <p:sp>
              <p:nvSpPr>
                <p:cNvPr id="16" name="Oval 15"/>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7" name="Oval 16"/>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8" name="Oval 17"/>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9" name="Oval 18"/>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sp>
          <p:nvSpPr>
            <p:cNvPr id="11" name="Freeform 5"/>
            <p:cNvSpPr>
              <a:spLocks/>
            </p:cNvSpPr>
            <p:nvPr/>
          </p:nvSpPr>
          <p:spPr bwMode="auto">
            <a:xfrm>
              <a:off x="910305" y="4094763"/>
              <a:ext cx="490617" cy="256655"/>
            </a:xfrm>
            <a:custGeom>
              <a:avLst/>
              <a:gdLst>
                <a:gd name="T0" fmla="*/ 369 w 381"/>
                <a:gd name="T1" fmla="*/ 53 h 200"/>
                <a:gd name="T2" fmla="*/ 282 w 381"/>
                <a:gd name="T3" fmla="*/ 0 h 200"/>
                <a:gd name="T4" fmla="*/ 256 w 381"/>
                <a:gd name="T5" fmla="*/ 61 h 200"/>
                <a:gd name="T6" fmla="*/ 193 w 381"/>
                <a:gd name="T7" fmla="*/ 119 h 200"/>
                <a:gd name="T8" fmla="*/ 126 w 381"/>
                <a:gd name="T9" fmla="*/ 61 h 200"/>
                <a:gd name="T10" fmla="*/ 102 w 381"/>
                <a:gd name="T11" fmla="*/ 0 h 200"/>
                <a:gd name="T12" fmla="*/ 15 w 381"/>
                <a:gd name="T13" fmla="*/ 53 h 200"/>
                <a:gd name="T14" fmla="*/ 4 w 381"/>
                <a:gd name="T15" fmla="*/ 200 h 200"/>
                <a:gd name="T16" fmla="*/ 189 w 381"/>
                <a:gd name="T17" fmla="*/ 200 h 200"/>
                <a:gd name="T18" fmla="*/ 193 w 381"/>
                <a:gd name="T19" fmla="*/ 200 h 200"/>
                <a:gd name="T20" fmla="*/ 379 w 381"/>
                <a:gd name="T21" fmla="*/ 200 h 200"/>
                <a:gd name="T22" fmla="*/ 369 w 381"/>
                <a:gd name="T23" fmla="*/ 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00">
                  <a:moveTo>
                    <a:pt x="369" y="53"/>
                  </a:moveTo>
                  <a:cubicBezTo>
                    <a:pt x="357" y="32"/>
                    <a:pt x="322" y="22"/>
                    <a:pt x="282" y="0"/>
                  </a:cubicBezTo>
                  <a:cubicBezTo>
                    <a:pt x="274" y="20"/>
                    <a:pt x="260" y="50"/>
                    <a:pt x="256" y="61"/>
                  </a:cubicBezTo>
                  <a:cubicBezTo>
                    <a:pt x="241" y="97"/>
                    <a:pt x="193" y="119"/>
                    <a:pt x="193" y="119"/>
                  </a:cubicBezTo>
                  <a:cubicBezTo>
                    <a:pt x="193" y="119"/>
                    <a:pt x="137" y="94"/>
                    <a:pt x="126" y="61"/>
                  </a:cubicBezTo>
                  <a:cubicBezTo>
                    <a:pt x="123" y="50"/>
                    <a:pt x="110" y="20"/>
                    <a:pt x="102" y="0"/>
                  </a:cubicBezTo>
                  <a:cubicBezTo>
                    <a:pt x="61" y="20"/>
                    <a:pt x="25" y="32"/>
                    <a:pt x="15" y="53"/>
                  </a:cubicBezTo>
                  <a:cubicBezTo>
                    <a:pt x="0" y="73"/>
                    <a:pt x="4" y="200"/>
                    <a:pt x="4" y="200"/>
                  </a:cubicBezTo>
                  <a:cubicBezTo>
                    <a:pt x="189" y="200"/>
                    <a:pt x="189" y="200"/>
                    <a:pt x="189" y="200"/>
                  </a:cubicBezTo>
                  <a:cubicBezTo>
                    <a:pt x="193" y="200"/>
                    <a:pt x="193" y="200"/>
                    <a:pt x="193" y="200"/>
                  </a:cubicBezTo>
                  <a:cubicBezTo>
                    <a:pt x="379" y="200"/>
                    <a:pt x="379" y="200"/>
                    <a:pt x="379" y="200"/>
                  </a:cubicBezTo>
                  <a:cubicBezTo>
                    <a:pt x="379" y="200"/>
                    <a:pt x="381" y="73"/>
                    <a:pt x="36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12" name="Freeform 6"/>
            <p:cNvSpPr>
              <a:spLocks/>
            </p:cNvSpPr>
            <p:nvPr/>
          </p:nvSpPr>
          <p:spPr bwMode="auto">
            <a:xfrm>
              <a:off x="1022693" y="3757058"/>
              <a:ext cx="266381" cy="314470"/>
            </a:xfrm>
            <a:custGeom>
              <a:avLst/>
              <a:gdLst>
                <a:gd name="T0" fmla="*/ 197 w 207"/>
                <a:gd name="T1" fmla="*/ 65 h 245"/>
                <a:gd name="T2" fmla="*/ 170 w 207"/>
                <a:gd name="T3" fmla="*/ 33 h 245"/>
                <a:gd name="T4" fmla="*/ 140 w 207"/>
                <a:gd name="T5" fmla="*/ 8 h 245"/>
                <a:gd name="T6" fmla="*/ 112 w 207"/>
                <a:gd name="T7" fmla="*/ 0 h 245"/>
                <a:gd name="T8" fmla="*/ 97 w 207"/>
                <a:gd name="T9" fmla="*/ 4 h 245"/>
                <a:gd name="T10" fmla="*/ 67 w 207"/>
                <a:gd name="T11" fmla="*/ 8 h 245"/>
                <a:gd name="T12" fmla="*/ 38 w 207"/>
                <a:gd name="T13" fmla="*/ 25 h 245"/>
                <a:gd name="T14" fmla="*/ 9 w 207"/>
                <a:gd name="T15" fmla="*/ 57 h 245"/>
                <a:gd name="T16" fmla="*/ 8 w 207"/>
                <a:gd name="T17" fmla="*/ 85 h 245"/>
                <a:gd name="T18" fmla="*/ 0 w 207"/>
                <a:gd name="T19" fmla="*/ 128 h 245"/>
                <a:gd name="T20" fmla="*/ 15 w 207"/>
                <a:gd name="T21" fmla="*/ 178 h 245"/>
                <a:gd name="T22" fmla="*/ 17 w 207"/>
                <a:gd name="T23" fmla="*/ 226 h 245"/>
                <a:gd name="T24" fmla="*/ 25 w 207"/>
                <a:gd name="T25" fmla="*/ 238 h 245"/>
                <a:gd name="T26" fmla="*/ 32 w 207"/>
                <a:gd name="T27" fmla="*/ 245 h 245"/>
                <a:gd name="T28" fmla="*/ 48 w 207"/>
                <a:gd name="T29" fmla="*/ 239 h 245"/>
                <a:gd name="T30" fmla="*/ 71 w 207"/>
                <a:gd name="T31" fmla="*/ 233 h 245"/>
                <a:gd name="T32" fmla="*/ 69 w 207"/>
                <a:gd name="T33" fmla="*/ 209 h 245"/>
                <a:gd name="T34" fmla="*/ 44 w 207"/>
                <a:gd name="T35" fmla="*/ 170 h 245"/>
                <a:gd name="T36" fmla="*/ 44 w 207"/>
                <a:gd name="T37" fmla="*/ 87 h 245"/>
                <a:gd name="T38" fmla="*/ 87 w 207"/>
                <a:gd name="T39" fmla="*/ 69 h 245"/>
                <a:gd name="T40" fmla="*/ 103 w 207"/>
                <a:gd name="T41" fmla="*/ 54 h 245"/>
                <a:gd name="T42" fmla="*/ 140 w 207"/>
                <a:gd name="T43" fmla="*/ 72 h 245"/>
                <a:gd name="T44" fmla="*/ 162 w 207"/>
                <a:gd name="T45" fmla="*/ 87 h 245"/>
                <a:gd name="T46" fmla="*/ 162 w 207"/>
                <a:gd name="T47" fmla="*/ 170 h 245"/>
                <a:gd name="T48" fmla="*/ 138 w 207"/>
                <a:gd name="T49" fmla="*/ 209 h 245"/>
                <a:gd name="T50" fmla="*/ 136 w 207"/>
                <a:gd name="T51" fmla="*/ 233 h 245"/>
                <a:gd name="T52" fmla="*/ 158 w 207"/>
                <a:gd name="T53" fmla="*/ 239 h 245"/>
                <a:gd name="T54" fmla="*/ 174 w 207"/>
                <a:gd name="T55" fmla="*/ 245 h 245"/>
                <a:gd name="T56" fmla="*/ 187 w 207"/>
                <a:gd name="T57" fmla="*/ 231 h 245"/>
                <a:gd name="T58" fmla="*/ 197 w 207"/>
                <a:gd name="T59" fmla="*/ 168 h 245"/>
                <a:gd name="T60" fmla="*/ 207 w 207"/>
                <a:gd name="T61" fmla="*/ 134 h 245"/>
                <a:gd name="T62" fmla="*/ 199 w 207"/>
                <a:gd name="T63" fmla="*/ 90 h 245"/>
                <a:gd name="T64" fmla="*/ 197 w 207"/>
                <a:gd name="T65" fmla="*/ 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5">
                  <a:moveTo>
                    <a:pt x="197" y="65"/>
                  </a:moveTo>
                  <a:cubicBezTo>
                    <a:pt x="192" y="54"/>
                    <a:pt x="178" y="42"/>
                    <a:pt x="170" y="33"/>
                  </a:cubicBezTo>
                  <a:cubicBezTo>
                    <a:pt x="159" y="20"/>
                    <a:pt x="153" y="11"/>
                    <a:pt x="140" y="8"/>
                  </a:cubicBezTo>
                  <a:cubicBezTo>
                    <a:pt x="122" y="4"/>
                    <a:pt x="120" y="0"/>
                    <a:pt x="112" y="0"/>
                  </a:cubicBezTo>
                  <a:cubicBezTo>
                    <a:pt x="109" y="0"/>
                    <a:pt x="99" y="4"/>
                    <a:pt x="97" y="4"/>
                  </a:cubicBezTo>
                  <a:cubicBezTo>
                    <a:pt x="88" y="3"/>
                    <a:pt x="84" y="3"/>
                    <a:pt x="67" y="8"/>
                  </a:cubicBezTo>
                  <a:cubicBezTo>
                    <a:pt x="56" y="11"/>
                    <a:pt x="56" y="17"/>
                    <a:pt x="38" y="25"/>
                  </a:cubicBezTo>
                  <a:cubicBezTo>
                    <a:pt x="26" y="30"/>
                    <a:pt x="15" y="43"/>
                    <a:pt x="9" y="57"/>
                  </a:cubicBezTo>
                  <a:cubicBezTo>
                    <a:pt x="6" y="63"/>
                    <a:pt x="9" y="78"/>
                    <a:pt x="8" y="85"/>
                  </a:cubicBezTo>
                  <a:cubicBezTo>
                    <a:pt x="5" y="97"/>
                    <a:pt x="0" y="103"/>
                    <a:pt x="0" y="128"/>
                  </a:cubicBezTo>
                  <a:cubicBezTo>
                    <a:pt x="0" y="152"/>
                    <a:pt x="7" y="155"/>
                    <a:pt x="15" y="178"/>
                  </a:cubicBezTo>
                  <a:cubicBezTo>
                    <a:pt x="17" y="186"/>
                    <a:pt x="14" y="214"/>
                    <a:pt x="17" y="226"/>
                  </a:cubicBezTo>
                  <a:cubicBezTo>
                    <a:pt x="17" y="229"/>
                    <a:pt x="24" y="236"/>
                    <a:pt x="25" y="238"/>
                  </a:cubicBezTo>
                  <a:cubicBezTo>
                    <a:pt x="29" y="243"/>
                    <a:pt x="32" y="245"/>
                    <a:pt x="32" y="245"/>
                  </a:cubicBezTo>
                  <a:cubicBezTo>
                    <a:pt x="32" y="245"/>
                    <a:pt x="40" y="241"/>
                    <a:pt x="48" y="239"/>
                  </a:cubicBezTo>
                  <a:cubicBezTo>
                    <a:pt x="60" y="235"/>
                    <a:pt x="71" y="233"/>
                    <a:pt x="71" y="233"/>
                  </a:cubicBezTo>
                  <a:cubicBezTo>
                    <a:pt x="71" y="233"/>
                    <a:pt x="71" y="211"/>
                    <a:pt x="69" y="209"/>
                  </a:cubicBezTo>
                  <a:cubicBezTo>
                    <a:pt x="65" y="199"/>
                    <a:pt x="48" y="191"/>
                    <a:pt x="44" y="170"/>
                  </a:cubicBezTo>
                  <a:cubicBezTo>
                    <a:pt x="38" y="140"/>
                    <a:pt x="38" y="97"/>
                    <a:pt x="44" y="87"/>
                  </a:cubicBezTo>
                  <a:cubicBezTo>
                    <a:pt x="54" y="73"/>
                    <a:pt x="75" y="73"/>
                    <a:pt x="87" y="69"/>
                  </a:cubicBezTo>
                  <a:cubicBezTo>
                    <a:pt x="97" y="65"/>
                    <a:pt x="99" y="54"/>
                    <a:pt x="103" y="54"/>
                  </a:cubicBezTo>
                  <a:cubicBezTo>
                    <a:pt x="109" y="54"/>
                    <a:pt x="127" y="59"/>
                    <a:pt x="140" y="72"/>
                  </a:cubicBezTo>
                  <a:cubicBezTo>
                    <a:pt x="145" y="77"/>
                    <a:pt x="156" y="80"/>
                    <a:pt x="162" y="87"/>
                  </a:cubicBezTo>
                  <a:cubicBezTo>
                    <a:pt x="168" y="97"/>
                    <a:pt x="168" y="140"/>
                    <a:pt x="162" y="170"/>
                  </a:cubicBezTo>
                  <a:cubicBezTo>
                    <a:pt x="158" y="191"/>
                    <a:pt x="142" y="199"/>
                    <a:pt x="138" y="209"/>
                  </a:cubicBezTo>
                  <a:cubicBezTo>
                    <a:pt x="136" y="211"/>
                    <a:pt x="136" y="233"/>
                    <a:pt x="136" y="233"/>
                  </a:cubicBezTo>
                  <a:cubicBezTo>
                    <a:pt x="136" y="233"/>
                    <a:pt x="146" y="235"/>
                    <a:pt x="158" y="239"/>
                  </a:cubicBezTo>
                  <a:cubicBezTo>
                    <a:pt x="166" y="241"/>
                    <a:pt x="174" y="245"/>
                    <a:pt x="174" y="245"/>
                  </a:cubicBezTo>
                  <a:cubicBezTo>
                    <a:pt x="174" y="245"/>
                    <a:pt x="181" y="239"/>
                    <a:pt x="187" y="231"/>
                  </a:cubicBezTo>
                  <a:cubicBezTo>
                    <a:pt x="196" y="216"/>
                    <a:pt x="194" y="190"/>
                    <a:pt x="197" y="168"/>
                  </a:cubicBezTo>
                  <a:cubicBezTo>
                    <a:pt x="199" y="155"/>
                    <a:pt x="207" y="146"/>
                    <a:pt x="207" y="134"/>
                  </a:cubicBezTo>
                  <a:cubicBezTo>
                    <a:pt x="207" y="117"/>
                    <a:pt x="200" y="100"/>
                    <a:pt x="199" y="90"/>
                  </a:cubicBezTo>
                  <a:cubicBezTo>
                    <a:pt x="197" y="78"/>
                    <a:pt x="200" y="73"/>
                    <a:pt x="1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24" name="Group 23"/>
          <p:cNvGrpSpPr>
            <a:grpSpLocks noChangeAspect="1"/>
          </p:cNvGrpSpPr>
          <p:nvPr/>
        </p:nvGrpSpPr>
        <p:grpSpPr>
          <a:xfrm>
            <a:off x="3000642" y="4310235"/>
            <a:ext cx="1370256" cy="1582722"/>
            <a:chOff x="2132185" y="2757750"/>
            <a:chExt cx="613876" cy="709061"/>
          </a:xfrm>
          <a:solidFill>
            <a:srgbClr val="C2BDD3"/>
          </a:solidFill>
        </p:grpSpPr>
        <p:sp>
          <p:nvSpPr>
            <p:cNvPr id="25" name="Freeform 24"/>
            <p:cNvSpPr>
              <a:spLocks/>
            </p:cNvSpPr>
            <p:nvPr/>
          </p:nvSpPr>
          <p:spPr bwMode="auto">
            <a:xfrm>
              <a:off x="2132185" y="3144009"/>
              <a:ext cx="613876" cy="322802"/>
            </a:xfrm>
            <a:custGeom>
              <a:avLst/>
              <a:gdLst>
                <a:gd name="T0" fmla="*/ 182 w 188"/>
                <a:gd name="T1" fmla="*/ 26 h 99"/>
                <a:gd name="T2" fmla="*/ 139 w 188"/>
                <a:gd name="T3" fmla="*/ 0 h 99"/>
                <a:gd name="T4" fmla="*/ 126 w 188"/>
                <a:gd name="T5" fmla="*/ 30 h 99"/>
                <a:gd name="T6" fmla="*/ 120 w 188"/>
                <a:gd name="T7" fmla="*/ 43 h 99"/>
                <a:gd name="T8" fmla="*/ 95 w 188"/>
                <a:gd name="T9" fmla="*/ 49 h 99"/>
                <a:gd name="T10" fmla="*/ 95 w 188"/>
                <a:gd name="T11" fmla="*/ 49 h 99"/>
                <a:gd name="T12" fmla="*/ 94 w 188"/>
                <a:gd name="T13" fmla="*/ 49 h 99"/>
                <a:gd name="T14" fmla="*/ 93 w 188"/>
                <a:gd name="T15" fmla="*/ 49 h 99"/>
                <a:gd name="T16" fmla="*/ 93 w 188"/>
                <a:gd name="T17" fmla="*/ 49 h 99"/>
                <a:gd name="T18" fmla="*/ 68 w 188"/>
                <a:gd name="T19" fmla="*/ 43 h 99"/>
                <a:gd name="T20" fmla="*/ 62 w 188"/>
                <a:gd name="T21" fmla="*/ 30 h 99"/>
                <a:gd name="T22" fmla="*/ 50 w 188"/>
                <a:gd name="T23" fmla="*/ 0 h 99"/>
                <a:gd name="T24" fmla="*/ 7 w 188"/>
                <a:gd name="T25" fmla="*/ 26 h 99"/>
                <a:gd name="T26" fmla="*/ 2 w 188"/>
                <a:gd name="T27" fmla="*/ 99 h 99"/>
                <a:gd name="T28" fmla="*/ 93 w 188"/>
                <a:gd name="T29" fmla="*/ 99 h 99"/>
                <a:gd name="T30" fmla="*/ 95 w 188"/>
                <a:gd name="T31" fmla="*/ 99 h 99"/>
                <a:gd name="T32" fmla="*/ 187 w 188"/>
                <a:gd name="T33" fmla="*/ 99 h 99"/>
                <a:gd name="T34" fmla="*/ 182 w 188"/>
                <a:gd name="T35"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99">
                  <a:moveTo>
                    <a:pt x="182" y="26"/>
                  </a:moveTo>
                  <a:cubicBezTo>
                    <a:pt x="176" y="16"/>
                    <a:pt x="159" y="11"/>
                    <a:pt x="139" y="0"/>
                  </a:cubicBezTo>
                  <a:cubicBezTo>
                    <a:pt x="135" y="10"/>
                    <a:pt x="129" y="25"/>
                    <a:pt x="126" y="30"/>
                  </a:cubicBezTo>
                  <a:cubicBezTo>
                    <a:pt x="123" y="38"/>
                    <a:pt x="120" y="43"/>
                    <a:pt x="120" y="43"/>
                  </a:cubicBezTo>
                  <a:cubicBezTo>
                    <a:pt x="120" y="43"/>
                    <a:pt x="111" y="48"/>
                    <a:pt x="95" y="49"/>
                  </a:cubicBezTo>
                  <a:cubicBezTo>
                    <a:pt x="95" y="49"/>
                    <a:pt x="95" y="49"/>
                    <a:pt x="95" y="49"/>
                  </a:cubicBezTo>
                  <a:cubicBezTo>
                    <a:pt x="95" y="49"/>
                    <a:pt x="95" y="49"/>
                    <a:pt x="94" y="49"/>
                  </a:cubicBezTo>
                  <a:cubicBezTo>
                    <a:pt x="94" y="49"/>
                    <a:pt x="94" y="49"/>
                    <a:pt x="93" y="49"/>
                  </a:cubicBezTo>
                  <a:cubicBezTo>
                    <a:pt x="93" y="49"/>
                    <a:pt x="93" y="49"/>
                    <a:pt x="93" y="49"/>
                  </a:cubicBezTo>
                  <a:cubicBezTo>
                    <a:pt x="78" y="48"/>
                    <a:pt x="68" y="43"/>
                    <a:pt x="68" y="43"/>
                  </a:cubicBezTo>
                  <a:cubicBezTo>
                    <a:pt x="68" y="43"/>
                    <a:pt x="66" y="38"/>
                    <a:pt x="62" y="30"/>
                  </a:cubicBezTo>
                  <a:cubicBezTo>
                    <a:pt x="60" y="25"/>
                    <a:pt x="54" y="10"/>
                    <a:pt x="50" y="0"/>
                  </a:cubicBezTo>
                  <a:cubicBezTo>
                    <a:pt x="30" y="10"/>
                    <a:pt x="12" y="16"/>
                    <a:pt x="7" y="26"/>
                  </a:cubicBezTo>
                  <a:cubicBezTo>
                    <a:pt x="0" y="36"/>
                    <a:pt x="2" y="99"/>
                    <a:pt x="2" y="99"/>
                  </a:cubicBezTo>
                  <a:cubicBezTo>
                    <a:pt x="93" y="99"/>
                    <a:pt x="93" y="99"/>
                    <a:pt x="93" y="99"/>
                  </a:cubicBezTo>
                  <a:cubicBezTo>
                    <a:pt x="95" y="99"/>
                    <a:pt x="95" y="99"/>
                    <a:pt x="95" y="99"/>
                  </a:cubicBezTo>
                  <a:cubicBezTo>
                    <a:pt x="187" y="99"/>
                    <a:pt x="187" y="99"/>
                    <a:pt x="187" y="99"/>
                  </a:cubicBezTo>
                  <a:cubicBezTo>
                    <a:pt x="187" y="99"/>
                    <a:pt x="188" y="36"/>
                    <a:pt x="182" y="2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26" name="Freeform 25"/>
            <p:cNvSpPr>
              <a:spLocks/>
            </p:cNvSpPr>
            <p:nvPr/>
          </p:nvSpPr>
          <p:spPr bwMode="auto">
            <a:xfrm>
              <a:off x="2261168" y="2757750"/>
              <a:ext cx="355910" cy="382121"/>
            </a:xfrm>
            <a:custGeom>
              <a:avLst/>
              <a:gdLst>
                <a:gd name="T0" fmla="*/ 95 w 109"/>
                <a:gd name="T1" fmla="*/ 91 h 117"/>
                <a:gd name="T2" fmla="*/ 104 w 109"/>
                <a:gd name="T3" fmla="*/ 52 h 117"/>
                <a:gd name="T4" fmla="*/ 100 w 109"/>
                <a:gd name="T5" fmla="*/ 24 h 117"/>
                <a:gd name="T6" fmla="*/ 72 w 109"/>
                <a:gd name="T7" fmla="*/ 2 h 117"/>
                <a:gd name="T8" fmla="*/ 57 w 109"/>
                <a:gd name="T9" fmla="*/ 1 h 117"/>
                <a:gd name="T10" fmla="*/ 54 w 109"/>
                <a:gd name="T11" fmla="*/ 1 h 117"/>
                <a:gd name="T12" fmla="*/ 51 w 109"/>
                <a:gd name="T13" fmla="*/ 1 h 117"/>
                <a:gd name="T14" fmla="*/ 37 w 109"/>
                <a:gd name="T15" fmla="*/ 2 h 117"/>
                <a:gd name="T16" fmla="*/ 9 w 109"/>
                <a:gd name="T17" fmla="*/ 24 h 117"/>
                <a:gd name="T18" fmla="*/ 4 w 109"/>
                <a:gd name="T19" fmla="*/ 52 h 117"/>
                <a:gd name="T20" fmla="*/ 14 w 109"/>
                <a:gd name="T21" fmla="*/ 91 h 117"/>
                <a:gd name="T22" fmla="*/ 0 w 109"/>
                <a:gd name="T23" fmla="*/ 111 h 117"/>
                <a:gd name="T24" fmla="*/ 27 w 109"/>
                <a:gd name="T25" fmla="*/ 116 h 117"/>
                <a:gd name="T26" fmla="*/ 38 w 109"/>
                <a:gd name="T27" fmla="*/ 113 h 117"/>
                <a:gd name="T28" fmla="*/ 37 w 109"/>
                <a:gd name="T29" fmla="*/ 101 h 117"/>
                <a:gd name="T30" fmla="*/ 25 w 109"/>
                <a:gd name="T31" fmla="*/ 82 h 117"/>
                <a:gd name="T32" fmla="*/ 26 w 109"/>
                <a:gd name="T33" fmla="*/ 41 h 117"/>
                <a:gd name="T34" fmla="*/ 49 w 109"/>
                <a:gd name="T35" fmla="*/ 24 h 117"/>
                <a:gd name="T36" fmla="*/ 59 w 109"/>
                <a:gd name="T37" fmla="*/ 34 h 117"/>
                <a:gd name="T38" fmla="*/ 83 w 109"/>
                <a:gd name="T39" fmla="*/ 41 h 117"/>
                <a:gd name="T40" fmla="*/ 83 w 109"/>
                <a:gd name="T41" fmla="*/ 82 h 117"/>
                <a:gd name="T42" fmla="*/ 71 w 109"/>
                <a:gd name="T43" fmla="*/ 101 h 117"/>
                <a:gd name="T44" fmla="*/ 70 w 109"/>
                <a:gd name="T45" fmla="*/ 113 h 117"/>
                <a:gd name="T46" fmla="*/ 81 w 109"/>
                <a:gd name="T47" fmla="*/ 116 h 117"/>
                <a:gd name="T48" fmla="*/ 109 w 109"/>
                <a:gd name="T49" fmla="*/ 111 h 117"/>
                <a:gd name="T50" fmla="*/ 95 w 109"/>
                <a:gd name="T51" fmla="*/ 9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17">
                  <a:moveTo>
                    <a:pt x="95" y="91"/>
                  </a:moveTo>
                  <a:cubicBezTo>
                    <a:pt x="98" y="67"/>
                    <a:pt x="104" y="68"/>
                    <a:pt x="104" y="52"/>
                  </a:cubicBezTo>
                  <a:cubicBezTo>
                    <a:pt x="104" y="34"/>
                    <a:pt x="103" y="32"/>
                    <a:pt x="100" y="24"/>
                  </a:cubicBezTo>
                  <a:cubicBezTo>
                    <a:pt x="94" y="11"/>
                    <a:pt x="83" y="5"/>
                    <a:pt x="72" y="2"/>
                  </a:cubicBezTo>
                  <a:cubicBezTo>
                    <a:pt x="63" y="0"/>
                    <a:pt x="61" y="0"/>
                    <a:pt x="57" y="1"/>
                  </a:cubicBezTo>
                  <a:cubicBezTo>
                    <a:pt x="57" y="1"/>
                    <a:pt x="55" y="1"/>
                    <a:pt x="54" y="1"/>
                  </a:cubicBezTo>
                  <a:cubicBezTo>
                    <a:pt x="53" y="1"/>
                    <a:pt x="52" y="1"/>
                    <a:pt x="51" y="1"/>
                  </a:cubicBezTo>
                  <a:cubicBezTo>
                    <a:pt x="47" y="0"/>
                    <a:pt x="45" y="0"/>
                    <a:pt x="37" y="2"/>
                  </a:cubicBezTo>
                  <a:cubicBezTo>
                    <a:pt x="25" y="5"/>
                    <a:pt x="15" y="11"/>
                    <a:pt x="9" y="24"/>
                  </a:cubicBezTo>
                  <a:cubicBezTo>
                    <a:pt x="5" y="32"/>
                    <a:pt x="4" y="34"/>
                    <a:pt x="4" y="52"/>
                  </a:cubicBezTo>
                  <a:cubicBezTo>
                    <a:pt x="4" y="68"/>
                    <a:pt x="10" y="67"/>
                    <a:pt x="14" y="91"/>
                  </a:cubicBezTo>
                  <a:cubicBezTo>
                    <a:pt x="15" y="104"/>
                    <a:pt x="0" y="111"/>
                    <a:pt x="0" y="111"/>
                  </a:cubicBezTo>
                  <a:cubicBezTo>
                    <a:pt x="0" y="111"/>
                    <a:pt x="23" y="117"/>
                    <a:pt x="27" y="116"/>
                  </a:cubicBezTo>
                  <a:cubicBezTo>
                    <a:pt x="34" y="114"/>
                    <a:pt x="38" y="113"/>
                    <a:pt x="38" y="113"/>
                  </a:cubicBezTo>
                  <a:cubicBezTo>
                    <a:pt x="38" y="113"/>
                    <a:pt x="38" y="102"/>
                    <a:pt x="37" y="101"/>
                  </a:cubicBezTo>
                  <a:cubicBezTo>
                    <a:pt x="35" y="96"/>
                    <a:pt x="27" y="92"/>
                    <a:pt x="25" y="82"/>
                  </a:cubicBezTo>
                  <a:cubicBezTo>
                    <a:pt x="22" y="67"/>
                    <a:pt x="22" y="46"/>
                    <a:pt x="26" y="41"/>
                  </a:cubicBezTo>
                  <a:cubicBezTo>
                    <a:pt x="36" y="27"/>
                    <a:pt x="45" y="25"/>
                    <a:pt x="49" y="24"/>
                  </a:cubicBezTo>
                  <a:cubicBezTo>
                    <a:pt x="50" y="24"/>
                    <a:pt x="54" y="32"/>
                    <a:pt x="59" y="34"/>
                  </a:cubicBezTo>
                  <a:cubicBezTo>
                    <a:pt x="64" y="36"/>
                    <a:pt x="80" y="36"/>
                    <a:pt x="83" y="41"/>
                  </a:cubicBezTo>
                  <a:cubicBezTo>
                    <a:pt x="86" y="47"/>
                    <a:pt x="87" y="67"/>
                    <a:pt x="83" y="82"/>
                  </a:cubicBezTo>
                  <a:cubicBezTo>
                    <a:pt x="81" y="92"/>
                    <a:pt x="74" y="96"/>
                    <a:pt x="71" y="101"/>
                  </a:cubicBezTo>
                  <a:cubicBezTo>
                    <a:pt x="71" y="102"/>
                    <a:pt x="70" y="113"/>
                    <a:pt x="70" y="113"/>
                  </a:cubicBezTo>
                  <a:cubicBezTo>
                    <a:pt x="70" y="113"/>
                    <a:pt x="75" y="114"/>
                    <a:pt x="81" y="116"/>
                  </a:cubicBezTo>
                  <a:cubicBezTo>
                    <a:pt x="85" y="117"/>
                    <a:pt x="109" y="111"/>
                    <a:pt x="109" y="111"/>
                  </a:cubicBezTo>
                  <a:cubicBezTo>
                    <a:pt x="109" y="111"/>
                    <a:pt x="93" y="104"/>
                    <a:pt x="95" y="91"/>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27" name="Freeform 35"/>
            <p:cNvSpPr>
              <a:spLocks noEditPoints="1"/>
            </p:cNvSpPr>
            <p:nvPr/>
          </p:nvSpPr>
          <p:spPr bwMode="auto">
            <a:xfrm>
              <a:off x="2331173" y="2899509"/>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28" name="Group 27"/>
          <p:cNvGrpSpPr/>
          <p:nvPr/>
        </p:nvGrpSpPr>
        <p:grpSpPr>
          <a:xfrm>
            <a:off x="8810735" y="4306654"/>
            <a:ext cx="1317462" cy="1582722"/>
            <a:chOff x="-1034555" y="3401060"/>
            <a:chExt cx="494747" cy="594360"/>
          </a:xfrm>
          <a:solidFill>
            <a:schemeClr val="accent3">
              <a:lumMod val="40000"/>
              <a:lumOff val="60000"/>
            </a:schemeClr>
          </a:solidFill>
        </p:grpSpPr>
        <p:sp>
          <p:nvSpPr>
            <p:cNvPr id="29" name="Freeform 28"/>
            <p:cNvSpPr>
              <a:spLocks/>
            </p:cNvSpPr>
            <p:nvPr/>
          </p:nvSpPr>
          <p:spPr bwMode="auto">
            <a:xfrm>
              <a:off x="-1034555" y="3755241"/>
              <a:ext cx="494747" cy="240179"/>
            </a:xfrm>
            <a:custGeom>
              <a:avLst/>
              <a:gdLst>
                <a:gd name="T0" fmla="*/ 182 w 189"/>
                <a:gd name="T1" fmla="*/ 19 h 92"/>
                <a:gd name="T2" fmla="*/ 153 w 189"/>
                <a:gd name="T3" fmla="*/ 0 h 92"/>
                <a:gd name="T4" fmla="*/ 124 w 189"/>
                <a:gd name="T5" fmla="*/ 25 h 92"/>
                <a:gd name="T6" fmla="*/ 95 w 189"/>
                <a:gd name="T7" fmla="*/ 30 h 92"/>
                <a:gd name="T8" fmla="*/ 95 w 189"/>
                <a:gd name="T9" fmla="*/ 30 h 92"/>
                <a:gd name="T10" fmla="*/ 94 w 189"/>
                <a:gd name="T11" fmla="*/ 30 h 92"/>
                <a:gd name="T12" fmla="*/ 94 w 189"/>
                <a:gd name="T13" fmla="*/ 30 h 92"/>
                <a:gd name="T14" fmla="*/ 94 w 189"/>
                <a:gd name="T15" fmla="*/ 30 h 92"/>
                <a:gd name="T16" fmla="*/ 65 w 189"/>
                <a:gd name="T17" fmla="*/ 25 h 92"/>
                <a:gd name="T18" fmla="*/ 35 w 189"/>
                <a:gd name="T19" fmla="*/ 0 h 92"/>
                <a:gd name="T20" fmla="*/ 7 w 189"/>
                <a:gd name="T21" fmla="*/ 19 h 92"/>
                <a:gd name="T22" fmla="*/ 2 w 189"/>
                <a:gd name="T23" fmla="*/ 92 h 92"/>
                <a:gd name="T24" fmla="*/ 94 w 189"/>
                <a:gd name="T25" fmla="*/ 92 h 92"/>
                <a:gd name="T26" fmla="*/ 95 w 189"/>
                <a:gd name="T27" fmla="*/ 92 h 92"/>
                <a:gd name="T28" fmla="*/ 187 w 189"/>
                <a:gd name="T29" fmla="*/ 92 h 92"/>
                <a:gd name="T30" fmla="*/ 182 w 189"/>
                <a:gd name="T3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2">
                  <a:moveTo>
                    <a:pt x="182" y="19"/>
                  </a:moveTo>
                  <a:cubicBezTo>
                    <a:pt x="178" y="12"/>
                    <a:pt x="167" y="7"/>
                    <a:pt x="153" y="0"/>
                  </a:cubicBezTo>
                  <a:cubicBezTo>
                    <a:pt x="145" y="9"/>
                    <a:pt x="132" y="22"/>
                    <a:pt x="124" y="25"/>
                  </a:cubicBezTo>
                  <a:cubicBezTo>
                    <a:pt x="114" y="29"/>
                    <a:pt x="100" y="30"/>
                    <a:pt x="95" y="30"/>
                  </a:cubicBezTo>
                  <a:cubicBezTo>
                    <a:pt x="95" y="30"/>
                    <a:pt x="95" y="30"/>
                    <a:pt x="95" y="30"/>
                  </a:cubicBezTo>
                  <a:cubicBezTo>
                    <a:pt x="95" y="30"/>
                    <a:pt x="95" y="30"/>
                    <a:pt x="94" y="30"/>
                  </a:cubicBezTo>
                  <a:cubicBezTo>
                    <a:pt x="94" y="30"/>
                    <a:pt x="94" y="30"/>
                    <a:pt x="94" y="30"/>
                  </a:cubicBezTo>
                  <a:cubicBezTo>
                    <a:pt x="94" y="30"/>
                    <a:pt x="94" y="30"/>
                    <a:pt x="94" y="30"/>
                  </a:cubicBezTo>
                  <a:cubicBezTo>
                    <a:pt x="89" y="30"/>
                    <a:pt x="75" y="29"/>
                    <a:pt x="65" y="25"/>
                  </a:cubicBezTo>
                  <a:cubicBezTo>
                    <a:pt x="57" y="22"/>
                    <a:pt x="44" y="9"/>
                    <a:pt x="35" y="0"/>
                  </a:cubicBezTo>
                  <a:cubicBezTo>
                    <a:pt x="22" y="7"/>
                    <a:pt x="11" y="12"/>
                    <a:pt x="7" y="19"/>
                  </a:cubicBezTo>
                  <a:cubicBezTo>
                    <a:pt x="0" y="29"/>
                    <a:pt x="2" y="92"/>
                    <a:pt x="2" y="92"/>
                  </a:cubicBezTo>
                  <a:cubicBezTo>
                    <a:pt x="94" y="92"/>
                    <a:pt x="94" y="92"/>
                    <a:pt x="94" y="92"/>
                  </a:cubicBezTo>
                  <a:cubicBezTo>
                    <a:pt x="95" y="92"/>
                    <a:pt x="95" y="92"/>
                    <a:pt x="95" y="92"/>
                  </a:cubicBezTo>
                  <a:cubicBezTo>
                    <a:pt x="187" y="92"/>
                    <a:pt x="187" y="92"/>
                    <a:pt x="187" y="92"/>
                  </a:cubicBezTo>
                  <a:cubicBezTo>
                    <a:pt x="187" y="92"/>
                    <a:pt x="189" y="29"/>
                    <a:pt x="182" y="19"/>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0" name="Freeform 29"/>
            <p:cNvSpPr>
              <a:spLocks/>
            </p:cNvSpPr>
            <p:nvPr/>
          </p:nvSpPr>
          <p:spPr bwMode="auto">
            <a:xfrm>
              <a:off x="-922213" y="3401060"/>
              <a:ext cx="272277" cy="333152"/>
            </a:xfrm>
            <a:custGeom>
              <a:avLst/>
              <a:gdLst>
                <a:gd name="T0" fmla="*/ 103 w 104"/>
                <a:gd name="T1" fmla="*/ 63 h 127"/>
                <a:gd name="T2" fmla="*/ 98 w 104"/>
                <a:gd name="T3" fmla="*/ 30 h 127"/>
                <a:gd name="T4" fmla="*/ 78 w 104"/>
                <a:gd name="T5" fmla="*/ 6 h 127"/>
                <a:gd name="T6" fmla="*/ 70 w 104"/>
                <a:gd name="T7" fmla="*/ 1 h 127"/>
                <a:gd name="T8" fmla="*/ 58 w 104"/>
                <a:gd name="T9" fmla="*/ 0 h 127"/>
                <a:gd name="T10" fmla="*/ 58 w 104"/>
                <a:gd name="T11" fmla="*/ 0 h 127"/>
                <a:gd name="T12" fmla="*/ 55 w 104"/>
                <a:gd name="T13" fmla="*/ 0 h 127"/>
                <a:gd name="T14" fmla="*/ 55 w 104"/>
                <a:gd name="T15" fmla="*/ 0 h 127"/>
                <a:gd name="T16" fmla="*/ 52 w 104"/>
                <a:gd name="T17" fmla="*/ 0 h 127"/>
                <a:gd name="T18" fmla="*/ 49 w 104"/>
                <a:gd name="T19" fmla="*/ 0 h 127"/>
                <a:gd name="T20" fmla="*/ 49 w 104"/>
                <a:gd name="T21" fmla="*/ 0 h 127"/>
                <a:gd name="T22" fmla="*/ 46 w 104"/>
                <a:gd name="T23" fmla="*/ 0 h 127"/>
                <a:gd name="T24" fmla="*/ 46 w 104"/>
                <a:gd name="T25" fmla="*/ 0 h 127"/>
                <a:gd name="T26" fmla="*/ 46 w 104"/>
                <a:gd name="T27" fmla="*/ 0 h 127"/>
                <a:gd name="T28" fmla="*/ 34 w 104"/>
                <a:gd name="T29" fmla="*/ 2 h 127"/>
                <a:gd name="T30" fmla="*/ 6 w 104"/>
                <a:gd name="T31" fmla="*/ 30 h 127"/>
                <a:gd name="T32" fmla="*/ 1 w 104"/>
                <a:gd name="T33" fmla="*/ 63 h 127"/>
                <a:gd name="T34" fmla="*/ 2 w 104"/>
                <a:gd name="T35" fmla="*/ 111 h 127"/>
                <a:gd name="T36" fmla="*/ 4 w 104"/>
                <a:gd name="T37" fmla="*/ 127 h 127"/>
                <a:gd name="T38" fmla="*/ 25 w 104"/>
                <a:gd name="T39" fmla="*/ 116 h 127"/>
                <a:gd name="T40" fmla="*/ 36 w 104"/>
                <a:gd name="T41" fmla="*/ 113 h 127"/>
                <a:gd name="T42" fmla="*/ 35 w 104"/>
                <a:gd name="T43" fmla="*/ 101 h 127"/>
                <a:gd name="T44" fmla="*/ 23 w 104"/>
                <a:gd name="T45" fmla="*/ 82 h 127"/>
                <a:gd name="T46" fmla="*/ 23 w 104"/>
                <a:gd name="T47" fmla="*/ 41 h 127"/>
                <a:gd name="T48" fmla="*/ 26 w 104"/>
                <a:gd name="T49" fmla="*/ 36 h 127"/>
                <a:gd name="T50" fmla="*/ 42 w 104"/>
                <a:gd name="T51" fmla="*/ 36 h 127"/>
                <a:gd name="T52" fmla="*/ 52 w 104"/>
                <a:gd name="T53" fmla="*/ 36 h 127"/>
                <a:gd name="T54" fmla="*/ 62 w 104"/>
                <a:gd name="T55" fmla="*/ 36 h 127"/>
                <a:gd name="T56" fmla="*/ 78 w 104"/>
                <a:gd name="T57" fmla="*/ 36 h 127"/>
                <a:gd name="T58" fmla="*/ 81 w 104"/>
                <a:gd name="T59" fmla="*/ 41 h 127"/>
                <a:gd name="T60" fmla="*/ 81 w 104"/>
                <a:gd name="T61" fmla="*/ 82 h 127"/>
                <a:gd name="T62" fmla="*/ 69 w 104"/>
                <a:gd name="T63" fmla="*/ 101 h 127"/>
                <a:gd name="T64" fmla="*/ 68 w 104"/>
                <a:gd name="T65" fmla="*/ 113 h 127"/>
                <a:gd name="T66" fmla="*/ 79 w 104"/>
                <a:gd name="T67" fmla="*/ 116 h 127"/>
                <a:gd name="T68" fmla="*/ 100 w 104"/>
                <a:gd name="T69" fmla="*/ 127 h 127"/>
                <a:gd name="T70" fmla="*/ 102 w 104"/>
                <a:gd name="T71" fmla="*/ 111 h 127"/>
                <a:gd name="T72" fmla="*/ 103 w 104"/>
                <a:gd name="T73"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27">
                  <a:moveTo>
                    <a:pt x="103" y="63"/>
                  </a:moveTo>
                  <a:cubicBezTo>
                    <a:pt x="103" y="46"/>
                    <a:pt x="101" y="37"/>
                    <a:pt x="98" y="30"/>
                  </a:cubicBezTo>
                  <a:cubicBezTo>
                    <a:pt x="92" y="17"/>
                    <a:pt x="86" y="7"/>
                    <a:pt x="78" y="6"/>
                  </a:cubicBezTo>
                  <a:cubicBezTo>
                    <a:pt x="77" y="6"/>
                    <a:pt x="76" y="2"/>
                    <a:pt x="70" y="1"/>
                  </a:cubicBezTo>
                  <a:cubicBezTo>
                    <a:pt x="68" y="0"/>
                    <a:pt x="58" y="0"/>
                    <a:pt x="58" y="0"/>
                  </a:cubicBezTo>
                  <a:cubicBezTo>
                    <a:pt x="58" y="0"/>
                    <a:pt x="58" y="0"/>
                    <a:pt x="58" y="0"/>
                  </a:cubicBezTo>
                  <a:cubicBezTo>
                    <a:pt x="57" y="0"/>
                    <a:pt x="56" y="0"/>
                    <a:pt x="55" y="0"/>
                  </a:cubicBezTo>
                  <a:cubicBezTo>
                    <a:pt x="55" y="0"/>
                    <a:pt x="55" y="0"/>
                    <a:pt x="55" y="0"/>
                  </a:cubicBezTo>
                  <a:cubicBezTo>
                    <a:pt x="54" y="0"/>
                    <a:pt x="53" y="0"/>
                    <a:pt x="52" y="0"/>
                  </a:cubicBezTo>
                  <a:cubicBezTo>
                    <a:pt x="51" y="0"/>
                    <a:pt x="50" y="0"/>
                    <a:pt x="49" y="0"/>
                  </a:cubicBezTo>
                  <a:cubicBezTo>
                    <a:pt x="49" y="0"/>
                    <a:pt x="49" y="0"/>
                    <a:pt x="49" y="0"/>
                  </a:cubicBezTo>
                  <a:cubicBezTo>
                    <a:pt x="48" y="0"/>
                    <a:pt x="47" y="0"/>
                    <a:pt x="46" y="0"/>
                  </a:cubicBezTo>
                  <a:cubicBezTo>
                    <a:pt x="46" y="0"/>
                    <a:pt x="46" y="0"/>
                    <a:pt x="46" y="0"/>
                  </a:cubicBezTo>
                  <a:cubicBezTo>
                    <a:pt x="46" y="0"/>
                    <a:pt x="46" y="0"/>
                    <a:pt x="46" y="0"/>
                  </a:cubicBezTo>
                  <a:cubicBezTo>
                    <a:pt x="44" y="0"/>
                    <a:pt x="41" y="0"/>
                    <a:pt x="34" y="2"/>
                  </a:cubicBezTo>
                  <a:cubicBezTo>
                    <a:pt x="23" y="5"/>
                    <a:pt x="12" y="17"/>
                    <a:pt x="6" y="30"/>
                  </a:cubicBezTo>
                  <a:cubicBezTo>
                    <a:pt x="3" y="37"/>
                    <a:pt x="1" y="46"/>
                    <a:pt x="1" y="63"/>
                  </a:cubicBezTo>
                  <a:cubicBezTo>
                    <a:pt x="1" y="80"/>
                    <a:pt x="0" y="95"/>
                    <a:pt x="2" y="111"/>
                  </a:cubicBezTo>
                  <a:cubicBezTo>
                    <a:pt x="3" y="117"/>
                    <a:pt x="4" y="127"/>
                    <a:pt x="4" y="127"/>
                  </a:cubicBezTo>
                  <a:cubicBezTo>
                    <a:pt x="4" y="127"/>
                    <a:pt x="21" y="117"/>
                    <a:pt x="25" y="116"/>
                  </a:cubicBezTo>
                  <a:cubicBezTo>
                    <a:pt x="31" y="113"/>
                    <a:pt x="36" y="113"/>
                    <a:pt x="36" y="113"/>
                  </a:cubicBezTo>
                  <a:cubicBezTo>
                    <a:pt x="36" y="113"/>
                    <a:pt x="36" y="102"/>
                    <a:pt x="35" y="101"/>
                  </a:cubicBezTo>
                  <a:cubicBezTo>
                    <a:pt x="33" y="96"/>
                    <a:pt x="25" y="91"/>
                    <a:pt x="23" y="82"/>
                  </a:cubicBezTo>
                  <a:cubicBezTo>
                    <a:pt x="20" y="67"/>
                    <a:pt x="22" y="47"/>
                    <a:pt x="23" y="41"/>
                  </a:cubicBezTo>
                  <a:cubicBezTo>
                    <a:pt x="24" y="39"/>
                    <a:pt x="25" y="37"/>
                    <a:pt x="26" y="36"/>
                  </a:cubicBezTo>
                  <a:cubicBezTo>
                    <a:pt x="31" y="32"/>
                    <a:pt x="38" y="35"/>
                    <a:pt x="42" y="36"/>
                  </a:cubicBezTo>
                  <a:cubicBezTo>
                    <a:pt x="45" y="36"/>
                    <a:pt x="43" y="36"/>
                    <a:pt x="52" y="36"/>
                  </a:cubicBezTo>
                  <a:cubicBezTo>
                    <a:pt x="59" y="36"/>
                    <a:pt x="60" y="36"/>
                    <a:pt x="62" y="36"/>
                  </a:cubicBezTo>
                  <a:cubicBezTo>
                    <a:pt x="66" y="35"/>
                    <a:pt x="73" y="32"/>
                    <a:pt x="78" y="36"/>
                  </a:cubicBezTo>
                  <a:cubicBezTo>
                    <a:pt x="79" y="37"/>
                    <a:pt x="80" y="39"/>
                    <a:pt x="81" y="41"/>
                  </a:cubicBezTo>
                  <a:cubicBezTo>
                    <a:pt x="83" y="47"/>
                    <a:pt x="84" y="67"/>
                    <a:pt x="81" y="82"/>
                  </a:cubicBezTo>
                  <a:cubicBezTo>
                    <a:pt x="79" y="91"/>
                    <a:pt x="72" y="96"/>
                    <a:pt x="69" y="101"/>
                  </a:cubicBezTo>
                  <a:cubicBezTo>
                    <a:pt x="69" y="102"/>
                    <a:pt x="68" y="113"/>
                    <a:pt x="68" y="113"/>
                  </a:cubicBezTo>
                  <a:cubicBezTo>
                    <a:pt x="68" y="113"/>
                    <a:pt x="73" y="113"/>
                    <a:pt x="79" y="116"/>
                  </a:cubicBezTo>
                  <a:cubicBezTo>
                    <a:pt x="83" y="117"/>
                    <a:pt x="100" y="127"/>
                    <a:pt x="100" y="127"/>
                  </a:cubicBezTo>
                  <a:cubicBezTo>
                    <a:pt x="100" y="127"/>
                    <a:pt x="102" y="117"/>
                    <a:pt x="102" y="111"/>
                  </a:cubicBezTo>
                  <a:cubicBezTo>
                    <a:pt x="104" y="95"/>
                    <a:pt x="103" y="80"/>
                    <a:pt x="103" y="63"/>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1" name="Freeform 8"/>
            <p:cNvSpPr>
              <a:spLocks/>
            </p:cNvSpPr>
            <p:nvPr/>
          </p:nvSpPr>
          <p:spPr bwMode="auto">
            <a:xfrm>
              <a:off x="-891465" y="3726877"/>
              <a:ext cx="208566" cy="60517"/>
            </a:xfrm>
            <a:custGeom>
              <a:avLst/>
              <a:gdLst>
                <a:gd name="T0" fmla="*/ 83 w 162"/>
                <a:gd name="T1" fmla="*/ 47 h 47"/>
                <a:gd name="T2" fmla="*/ 0 w 162"/>
                <a:gd name="T3" fmla="*/ 4 h 47"/>
                <a:gd name="T4" fmla="*/ 4 w 162"/>
                <a:gd name="T5" fmla="*/ 1 h 47"/>
                <a:gd name="T6" fmla="*/ 83 w 162"/>
                <a:gd name="T7" fmla="*/ 43 h 47"/>
                <a:gd name="T8" fmla="*/ 158 w 162"/>
                <a:gd name="T9" fmla="*/ 0 h 47"/>
                <a:gd name="T10" fmla="*/ 162 w 162"/>
                <a:gd name="T11" fmla="*/ 2 h 47"/>
                <a:gd name="T12" fmla="*/ 83 w 16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2" h="47">
                  <a:moveTo>
                    <a:pt x="83" y="47"/>
                  </a:moveTo>
                  <a:cubicBezTo>
                    <a:pt x="36" y="47"/>
                    <a:pt x="2" y="6"/>
                    <a:pt x="0" y="4"/>
                  </a:cubicBezTo>
                  <a:cubicBezTo>
                    <a:pt x="4" y="1"/>
                    <a:pt x="4" y="1"/>
                    <a:pt x="4" y="1"/>
                  </a:cubicBezTo>
                  <a:cubicBezTo>
                    <a:pt x="4" y="2"/>
                    <a:pt x="38" y="43"/>
                    <a:pt x="83" y="43"/>
                  </a:cubicBezTo>
                  <a:cubicBezTo>
                    <a:pt x="127" y="43"/>
                    <a:pt x="158" y="1"/>
                    <a:pt x="158" y="0"/>
                  </a:cubicBezTo>
                  <a:cubicBezTo>
                    <a:pt x="162" y="2"/>
                    <a:pt x="162" y="2"/>
                    <a:pt x="162" y="2"/>
                  </a:cubicBezTo>
                  <a:cubicBezTo>
                    <a:pt x="160" y="4"/>
                    <a:pt x="129" y="47"/>
                    <a:pt x="8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32" name="Group 31"/>
          <p:cNvGrpSpPr>
            <a:grpSpLocks noChangeAspect="1"/>
          </p:cNvGrpSpPr>
          <p:nvPr/>
        </p:nvGrpSpPr>
        <p:grpSpPr>
          <a:xfrm>
            <a:off x="6899726" y="4340097"/>
            <a:ext cx="1334863" cy="1582722"/>
            <a:chOff x="5767098" y="3584646"/>
            <a:chExt cx="616635" cy="731133"/>
          </a:xfrm>
          <a:solidFill>
            <a:schemeClr val="accent4">
              <a:lumMod val="40000"/>
              <a:lumOff val="60000"/>
            </a:schemeClr>
          </a:solidFill>
        </p:grpSpPr>
        <p:grpSp>
          <p:nvGrpSpPr>
            <p:cNvPr id="33" name="Group 32"/>
            <p:cNvGrpSpPr/>
            <p:nvPr/>
          </p:nvGrpSpPr>
          <p:grpSpPr>
            <a:xfrm>
              <a:off x="5767098" y="3936418"/>
              <a:ext cx="616635" cy="379361"/>
              <a:chOff x="2937636" y="3455986"/>
              <a:chExt cx="616635" cy="379361"/>
            </a:xfrm>
            <a:grpFill/>
          </p:grpSpPr>
          <p:sp>
            <p:nvSpPr>
              <p:cNvPr id="36" name="Freeform 35"/>
              <p:cNvSpPr>
                <a:spLocks/>
              </p:cNvSpPr>
              <p:nvPr/>
            </p:nvSpPr>
            <p:spPr bwMode="auto">
              <a:xfrm>
                <a:off x="3140422" y="3455986"/>
                <a:ext cx="97945" cy="136571"/>
              </a:xfrm>
              <a:custGeom>
                <a:avLst/>
                <a:gdLst>
                  <a:gd name="T0" fmla="*/ 10 w 30"/>
                  <a:gd name="T1" fmla="*/ 14 h 42"/>
                  <a:gd name="T2" fmla="*/ 7 w 30"/>
                  <a:gd name="T3" fmla="*/ 0 h 42"/>
                  <a:gd name="T4" fmla="*/ 2 w 30"/>
                  <a:gd name="T5" fmla="*/ 2 h 42"/>
                  <a:gd name="T6" fmla="*/ 0 w 30"/>
                  <a:gd name="T7" fmla="*/ 18 h 42"/>
                  <a:gd name="T8" fmla="*/ 12 w 30"/>
                  <a:gd name="T9" fmla="*/ 42 h 42"/>
                  <a:gd name="T10" fmla="*/ 30 w 30"/>
                  <a:gd name="T11" fmla="*/ 30 h 42"/>
                  <a:gd name="T12" fmla="*/ 10 w 30"/>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14"/>
                    </a:moveTo>
                    <a:cubicBezTo>
                      <a:pt x="7" y="9"/>
                      <a:pt x="7" y="0"/>
                      <a:pt x="7" y="0"/>
                    </a:cubicBezTo>
                    <a:cubicBezTo>
                      <a:pt x="2" y="2"/>
                      <a:pt x="2" y="2"/>
                      <a:pt x="2" y="2"/>
                    </a:cubicBezTo>
                    <a:cubicBezTo>
                      <a:pt x="2" y="2"/>
                      <a:pt x="0" y="11"/>
                      <a:pt x="0" y="18"/>
                    </a:cubicBezTo>
                    <a:cubicBezTo>
                      <a:pt x="0" y="25"/>
                      <a:pt x="12" y="42"/>
                      <a:pt x="12" y="42"/>
                    </a:cubicBezTo>
                    <a:cubicBezTo>
                      <a:pt x="30" y="30"/>
                      <a:pt x="30" y="30"/>
                      <a:pt x="30" y="30"/>
                    </a:cubicBezTo>
                    <a:cubicBezTo>
                      <a:pt x="30" y="30"/>
                      <a:pt x="14" y="19"/>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7" name="Freeform 36"/>
              <p:cNvSpPr>
                <a:spLocks/>
              </p:cNvSpPr>
              <p:nvPr/>
            </p:nvSpPr>
            <p:spPr bwMode="auto">
              <a:xfrm>
                <a:off x="3253541" y="3455986"/>
                <a:ext cx="97945" cy="136571"/>
              </a:xfrm>
              <a:custGeom>
                <a:avLst/>
                <a:gdLst>
                  <a:gd name="T0" fmla="*/ 28 w 30"/>
                  <a:gd name="T1" fmla="*/ 2 h 42"/>
                  <a:gd name="T2" fmla="*/ 23 w 30"/>
                  <a:gd name="T3" fmla="*/ 0 h 42"/>
                  <a:gd name="T4" fmla="*/ 19 w 30"/>
                  <a:gd name="T5" fmla="*/ 14 h 42"/>
                  <a:gd name="T6" fmla="*/ 0 w 30"/>
                  <a:gd name="T7" fmla="*/ 30 h 42"/>
                  <a:gd name="T8" fmla="*/ 18 w 30"/>
                  <a:gd name="T9" fmla="*/ 42 h 42"/>
                  <a:gd name="T10" fmla="*/ 30 w 30"/>
                  <a:gd name="T11" fmla="*/ 18 h 42"/>
                  <a:gd name="T12" fmla="*/ 28 w 30"/>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8" y="2"/>
                    </a:moveTo>
                    <a:cubicBezTo>
                      <a:pt x="23" y="0"/>
                      <a:pt x="23" y="0"/>
                      <a:pt x="23" y="0"/>
                    </a:cubicBezTo>
                    <a:cubicBezTo>
                      <a:pt x="23" y="0"/>
                      <a:pt x="23" y="9"/>
                      <a:pt x="19" y="14"/>
                    </a:cubicBezTo>
                    <a:cubicBezTo>
                      <a:pt x="16" y="19"/>
                      <a:pt x="0" y="30"/>
                      <a:pt x="0" y="30"/>
                    </a:cubicBezTo>
                    <a:cubicBezTo>
                      <a:pt x="18" y="42"/>
                      <a:pt x="18" y="42"/>
                      <a:pt x="18" y="42"/>
                    </a:cubicBezTo>
                    <a:cubicBezTo>
                      <a:pt x="18" y="42"/>
                      <a:pt x="30" y="25"/>
                      <a:pt x="30" y="18"/>
                    </a:cubicBezTo>
                    <a:cubicBezTo>
                      <a:pt x="30" y="11"/>
                      <a:pt x="28" y="2"/>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8" name="Freeform 37"/>
              <p:cNvSpPr>
                <a:spLocks/>
              </p:cNvSpPr>
              <p:nvPr/>
            </p:nvSpPr>
            <p:spPr bwMode="auto">
              <a:xfrm>
                <a:off x="2937636" y="3501509"/>
                <a:ext cx="616635" cy="333838"/>
              </a:xfrm>
              <a:custGeom>
                <a:avLst/>
                <a:gdLst>
                  <a:gd name="T0" fmla="*/ 182 w 189"/>
                  <a:gd name="T1" fmla="*/ 29 h 102"/>
                  <a:gd name="T2" fmla="*/ 133 w 189"/>
                  <a:gd name="T3" fmla="*/ 0 h 102"/>
                  <a:gd name="T4" fmla="*/ 116 w 189"/>
                  <a:gd name="T5" fmla="*/ 34 h 102"/>
                  <a:gd name="T6" fmla="*/ 94 w 189"/>
                  <a:gd name="T7" fmla="*/ 19 h 102"/>
                  <a:gd name="T8" fmla="*/ 72 w 189"/>
                  <a:gd name="T9" fmla="*/ 34 h 102"/>
                  <a:gd name="T10" fmla="*/ 55 w 189"/>
                  <a:gd name="T11" fmla="*/ 0 h 102"/>
                  <a:gd name="T12" fmla="*/ 7 w 189"/>
                  <a:gd name="T13" fmla="*/ 29 h 102"/>
                  <a:gd name="T14" fmla="*/ 2 w 189"/>
                  <a:gd name="T15" fmla="*/ 102 h 102"/>
                  <a:gd name="T16" fmla="*/ 94 w 189"/>
                  <a:gd name="T17" fmla="*/ 102 h 102"/>
                  <a:gd name="T18" fmla="*/ 95 w 189"/>
                  <a:gd name="T19" fmla="*/ 102 h 102"/>
                  <a:gd name="T20" fmla="*/ 187 w 189"/>
                  <a:gd name="T21" fmla="*/ 102 h 102"/>
                  <a:gd name="T22" fmla="*/ 182 w 189"/>
                  <a:gd name="T2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2">
                    <a:moveTo>
                      <a:pt x="182" y="29"/>
                    </a:moveTo>
                    <a:cubicBezTo>
                      <a:pt x="176" y="19"/>
                      <a:pt x="155" y="13"/>
                      <a:pt x="133" y="0"/>
                    </a:cubicBezTo>
                    <a:cubicBezTo>
                      <a:pt x="132" y="12"/>
                      <a:pt x="116" y="34"/>
                      <a:pt x="116" y="34"/>
                    </a:cubicBezTo>
                    <a:cubicBezTo>
                      <a:pt x="94" y="19"/>
                      <a:pt x="94" y="19"/>
                      <a:pt x="94" y="19"/>
                    </a:cubicBezTo>
                    <a:cubicBezTo>
                      <a:pt x="72" y="34"/>
                      <a:pt x="72" y="34"/>
                      <a:pt x="72" y="34"/>
                    </a:cubicBezTo>
                    <a:cubicBezTo>
                      <a:pt x="72" y="34"/>
                      <a:pt x="57" y="12"/>
                      <a:pt x="55" y="0"/>
                    </a:cubicBezTo>
                    <a:cubicBezTo>
                      <a:pt x="33" y="12"/>
                      <a:pt x="13" y="19"/>
                      <a:pt x="7" y="29"/>
                    </a:cubicBezTo>
                    <a:cubicBezTo>
                      <a:pt x="0" y="39"/>
                      <a:pt x="2" y="102"/>
                      <a:pt x="2" y="102"/>
                    </a:cubicBezTo>
                    <a:cubicBezTo>
                      <a:pt x="94" y="102"/>
                      <a:pt x="94" y="102"/>
                      <a:pt x="94" y="102"/>
                    </a:cubicBezTo>
                    <a:cubicBezTo>
                      <a:pt x="95" y="102"/>
                      <a:pt x="95" y="102"/>
                      <a:pt x="95" y="102"/>
                    </a:cubicBezTo>
                    <a:cubicBezTo>
                      <a:pt x="187" y="102"/>
                      <a:pt x="187" y="102"/>
                      <a:pt x="187" y="102"/>
                    </a:cubicBezTo>
                    <a:cubicBezTo>
                      <a:pt x="187" y="102"/>
                      <a:pt x="189" y="39"/>
                      <a:pt x="18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sp>
          <p:nvSpPr>
            <p:cNvPr id="34" name="Freeform 33"/>
            <p:cNvSpPr>
              <a:spLocks/>
            </p:cNvSpPr>
            <p:nvPr/>
          </p:nvSpPr>
          <p:spPr bwMode="auto">
            <a:xfrm>
              <a:off x="5940915" y="3584646"/>
              <a:ext cx="273140" cy="238653"/>
            </a:xfrm>
            <a:custGeom>
              <a:avLst/>
              <a:gdLst>
                <a:gd name="T0" fmla="*/ 82 w 84"/>
                <a:gd name="T1" fmla="*/ 28 h 73"/>
                <a:gd name="T2" fmla="*/ 67 w 84"/>
                <a:gd name="T3" fmla="*/ 8 h 73"/>
                <a:gd name="T4" fmla="*/ 54 w 84"/>
                <a:gd name="T5" fmla="*/ 1 h 73"/>
                <a:gd name="T6" fmla="*/ 23 w 84"/>
                <a:gd name="T7" fmla="*/ 5 h 73"/>
                <a:gd name="T8" fmla="*/ 3 w 84"/>
                <a:gd name="T9" fmla="*/ 28 h 73"/>
                <a:gd name="T10" fmla="*/ 3 w 84"/>
                <a:gd name="T11" fmla="*/ 57 h 73"/>
                <a:gd name="T12" fmla="*/ 12 w 84"/>
                <a:gd name="T13" fmla="*/ 72 h 73"/>
                <a:gd name="T14" fmla="*/ 12 w 84"/>
                <a:gd name="T15" fmla="*/ 44 h 73"/>
                <a:gd name="T16" fmla="*/ 22 w 84"/>
                <a:gd name="T17" fmla="*/ 34 h 73"/>
                <a:gd name="T18" fmla="*/ 45 w 84"/>
                <a:gd name="T19" fmla="*/ 35 h 73"/>
                <a:gd name="T20" fmla="*/ 61 w 84"/>
                <a:gd name="T21" fmla="*/ 25 h 73"/>
                <a:gd name="T22" fmla="*/ 73 w 84"/>
                <a:gd name="T23" fmla="*/ 44 h 73"/>
                <a:gd name="T24" fmla="*/ 73 w 84"/>
                <a:gd name="T25" fmla="*/ 72 h 73"/>
                <a:gd name="T26" fmla="*/ 82 w 84"/>
                <a:gd name="T27" fmla="*/ 57 h 73"/>
                <a:gd name="T28" fmla="*/ 82 w 84"/>
                <a:gd name="T2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3">
                  <a:moveTo>
                    <a:pt x="82" y="28"/>
                  </a:moveTo>
                  <a:cubicBezTo>
                    <a:pt x="80" y="20"/>
                    <a:pt x="77" y="12"/>
                    <a:pt x="67" y="8"/>
                  </a:cubicBezTo>
                  <a:cubicBezTo>
                    <a:pt x="63" y="7"/>
                    <a:pt x="63" y="3"/>
                    <a:pt x="54" y="1"/>
                  </a:cubicBezTo>
                  <a:cubicBezTo>
                    <a:pt x="42" y="0"/>
                    <a:pt x="32" y="2"/>
                    <a:pt x="23" y="5"/>
                  </a:cubicBezTo>
                  <a:cubicBezTo>
                    <a:pt x="12" y="10"/>
                    <a:pt x="5" y="20"/>
                    <a:pt x="3" y="28"/>
                  </a:cubicBezTo>
                  <a:cubicBezTo>
                    <a:pt x="0" y="39"/>
                    <a:pt x="1" y="51"/>
                    <a:pt x="3" y="57"/>
                  </a:cubicBezTo>
                  <a:cubicBezTo>
                    <a:pt x="5" y="64"/>
                    <a:pt x="11" y="73"/>
                    <a:pt x="12" y="72"/>
                  </a:cubicBezTo>
                  <a:cubicBezTo>
                    <a:pt x="13" y="71"/>
                    <a:pt x="6" y="52"/>
                    <a:pt x="12" y="44"/>
                  </a:cubicBezTo>
                  <a:cubicBezTo>
                    <a:pt x="18" y="35"/>
                    <a:pt x="18" y="33"/>
                    <a:pt x="22" y="34"/>
                  </a:cubicBezTo>
                  <a:cubicBezTo>
                    <a:pt x="29" y="35"/>
                    <a:pt x="32" y="37"/>
                    <a:pt x="45" y="35"/>
                  </a:cubicBezTo>
                  <a:cubicBezTo>
                    <a:pt x="57" y="32"/>
                    <a:pt x="58" y="26"/>
                    <a:pt x="61" y="25"/>
                  </a:cubicBezTo>
                  <a:cubicBezTo>
                    <a:pt x="66" y="25"/>
                    <a:pt x="67" y="35"/>
                    <a:pt x="73" y="44"/>
                  </a:cubicBezTo>
                  <a:cubicBezTo>
                    <a:pt x="79" y="52"/>
                    <a:pt x="71" y="71"/>
                    <a:pt x="73" y="72"/>
                  </a:cubicBezTo>
                  <a:cubicBezTo>
                    <a:pt x="74" y="73"/>
                    <a:pt x="79" y="64"/>
                    <a:pt x="82" y="57"/>
                  </a:cubicBezTo>
                  <a:cubicBezTo>
                    <a:pt x="84" y="51"/>
                    <a:pt x="84" y="39"/>
                    <a:pt x="82" y="28"/>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35" name="Freeform 34"/>
            <p:cNvSpPr>
              <a:spLocks/>
            </p:cNvSpPr>
            <p:nvPr/>
          </p:nvSpPr>
          <p:spPr bwMode="auto">
            <a:xfrm>
              <a:off x="6015933" y="3847258"/>
              <a:ext cx="126914" cy="33108"/>
            </a:xfrm>
            <a:custGeom>
              <a:avLst/>
              <a:gdLst>
                <a:gd name="T0" fmla="*/ 38 w 39"/>
                <a:gd name="T1" fmla="*/ 5 h 10"/>
                <a:gd name="T2" fmla="*/ 31 w 39"/>
                <a:gd name="T3" fmla="*/ 2 h 10"/>
                <a:gd name="T4" fmla="*/ 20 w 39"/>
                <a:gd name="T5" fmla="*/ 1 h 10"/>
                <a:gd name="T6" fmla="*/ 7 w 39"/>
                <a:gd name="T7" fmla="*/ 2 h 10"/>
                <a:gd name="T8" fmla="*/ 1 w 39"/>
                <a:gd name="T9" fmla="*/ 5 h 10"/>
                <a:gd name="T10" fmla="*/ 7 w 39"/>
                <a:gd name="T11" fmla="*/ 10 h 10"/>
                <a:gd name="T12" fmla="*/ 18 w 39"/>
                <a:gd name="T13" fmla="*/ 7 h 10"/>
                <a:gd name="T14" fmla="*/ 20 w 39"/>
                <a:gd name="T15" fmla="*/ 7 h 10"/>
                <a:gd name="T16" fmla="*/ 21 w 39"/>
                <a:gd name="T17" fmla="*/ 7 h 10"/>
                <a:gd name="T18" fmla="*/ 31 w 39"/>
                <a:gd name="T19" fmla="*/ 10 h 10"/>
                <a:gd name="T20" fmla="*/ 38 w 39"/>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
                  <a:moveTo>
                    <a:pt x="38" y="5"/>
                  </a:moveTo>
                  <a:cubicBezTo>
                    <a:pt x="37" y="5"/>
                    <a:pt x="35" y="4"/>
                    <a:pt x="31" y="2"/>
                  </a:cubicBezTo>
                  <a:cubicBezTo>
                    <a:pt x="28" y="0"/>
                    <a:pt x="20" y="1"/>
                    <a:pt x="20" y="1"/>
                  </a:cubicBezTo>
                  <a:cubicBezTo>
                    <a:pt x="20" y="1"/>
                    <a:pt x="11" y="0"/>
                    <a:pt x="7" y="2"/>
                  </a:cubicBezTo>
                  <a:cubicBezTo>
                    <a:pt x="4" y="4"/>
                    <a:pt x="2" y="5"/>
                    <a:pt x="1" y="5"/>
                  </a:cubicBezTo>
                  <a:cubicBezTo>
                    <a:pt x="0" y="5"/>
                    <a:pt x="4" y="10"/>
                    <a:pt x="7" y="10"/>
                  </a:cubicBezTo>
                  <a:cubicBezTo>
                    <a:pt x="10" y="9"/>
                    <a:pt x="15" y="7"/>
                    <a:pt x="18" y="7"/>
                  </a:cubicBezTo>
                  <a:cubicBezTo>
                    <a:pt x="19" y="7"/>
                    <a:pt x="19" y="7"/>
                    <a:pt x="20" y="7"/>
                  </a:cubicBezTo>
                  <a:cubicBezTo>
                    <a:pt x="20" y="7"/>
                    <a:pt x="20" y="7"/>
                    <a:pt x="21" y="7"/>
                  </a:cubicBezTo>
                  <a:cubicBezTo>
                    <a:pt x="23" y="7"/>
                    <a:pt x="28" y="9"/>
                    <a:pt x="31" y="10"/>
                  </a:cubicBezTo>
                  <a:cubicBezTo>
                    <a:pt x="34" y="10"/>
                    <a:pt x="39" y="5"/>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39" name="Group 38"/>
          <p:cNvGrpSpPr>
            <a:grpSpLocks noChangeAspect="1"/>
          </p:cNvGrpSpPr>
          <p:nvPr/>
        </p:nvGrpSpPr>
        <p:grpSpPr>
          <a:xfrm>
            <a:off x="5010569" y="4306654"/>
            <a:ext cx="1337848" cy="1582722"/>
            <a:chOff x="3173243" y="5193714"/>
            <a:chExt cx="618014" cy="731133"/>
          </a:xfrm>
          <a:solidFill>
            <a:srgbClr val="CBD6B3"/>
          </a:solidFill>
        </p:grpSpPr>
        <p:sp>
          <p:nvSpPr>
            <p:cNvPr id="40" name="Freeform 39"/>
            <p:cNvSpPr>
              <a:spLocks/>
            </p:cNvSpPr>
            <p:nvPr/>
          </p:nvSpPr>
          <p:spPr bwMode="auto">
            <a:xfrm>
              <a:off x="3173243" y="5581352"/>
              <a:ext cx="618014" cy="343495"/>
            </a:xfrm>
            <a:custGeom>
              <a:avLst/>
              <a:gdLst>
                <a:gd name="T0" fmla="*/ 182 w 189"/>
                <a:gd name="T1" fmla="*/ 32 h 105"/>
                <a:gd name="T2" fmla="*/ 129 w 189"/>
                <a:gd name="T3" fmla="*/ 1 h 105"/>
                <a:gd name="T4" fmla="*/ 128 w 189"/>
                <a:gd name="T5" fmla="*/ 0 h 105"/>
                <a:gd name="T6" fmla="*/ 103 w 189"/>
                <a:gd name="T7" fmla="*/ 14 h 105"/>
                <a:gd name="T8" fmla="*/ 98 w 189"/>
                <a:gd name="T9" fmla="*/ 14 h 105"/>
                <a:gd name="T10" fmla="*/ 94 w 189"/>
                <a:gd name="T11" fmla="*/ 14 h 105"/>
                <a:gd name="T12" fmla="*/ 91 w 189"/>
                <a:gd name="T13" fmla="*/ 14 h 105"/>
                <a:gd name="T14" fmla="*/ 86 w 189"/>
                <a:gd name="T15" fmla="*/ 14 h 105"/>
                <a:gd name="T16" fmla="*/ 61 w 189"/>
                <a:gd name="T17" fmla="*/ 0 h 105"/>
                <a:gd name="T18" fmla="*/ 60 w 189"/>
                <a:gd name="T19" fmla="*/ 1 h 105"/>
                <a:gd name="T20" fmla="*/ 7 w 189"/>
                <a:gd name="T21" fmla="*/ 32 h 105"/>
                <a:gd name="T22" fmla="*/ 2 w 189"/>
                <a:gd name="T23" fmla="*/ 105 h 105"/>
                <a:gd name="T24" fmla="*/ 94 w 189"/>
                <a:gd name="T25" fmla="*/ 105 h 105"/>
                <a:gd name="T26" fmla="*/ 95 w 189"/>
                <a:gd name="T27" fmla="*/ 105 h 105"/>
                <a:gd name="T28" fmla="*/ 187 w 189"/>
                <a:gd name="T29" fmla="*/ 105 h 105"/>
                <a:gd name="T30" fmla="*/ 182 w 189"/>
                <a:gd name="T31"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105">
                  <a:moveTo>
                    <a:pt x="182" y="32"/>
                  </a:moveTo>
                  <a:cubicBezTo>
                    <a:pt x="176" y="21"/>
                    <a:pt x="153" y="15"/>
                    <a:pt x="129" y="1"/>
                  </a:cubicBezTo>
                  <a:cubicBezTo>
                    <a:pt x="129" y="1"/>
                    <a:pt x="128" y="1"/>
                    <a:pt x="128" y="0"/>
                  </a:cubicBezTo>
                  <a:cubicBezTo>
                    <a:pt x="122" y="6"/>
                    <a:pt x="113" y="14"/>
                    <a:pt x="103" y="14"/>
                  </a:cubicBezTo>
                  <a:cubicBezTo>
                    <a:pt x="101" y="14"/>
                    <a:pt x="99" y="14"/>
                    <a:pt x="98" y="14"/>
                  </a:cubicBezTo>
                  <a:cubicBezTo>
                    <a:pt x="98" y="14"/>
                    <a:pt x="98" y="14"/>
                    <a:pt x="94" y="14"/>
                  </a:cubicBezTo>
                  <a:cubicBezTo>
                    <a:pt x="91" y="14"/>
                    <a:pt x="91" y="14"/>
                    <a:pt x="91" y="14"/>
                  </a:cubicBezTo>
                  <a:cubicBezTo>
                    <a:pt x="90" y="14"/>
                    <a:pt x="88" y="14"/>
                    <a:pt x="86" y="14"/>
                  </a:cubicBezTo>
                  <a:cubicBezTo>
                    <a:pt x="76" y="14"/>
                    <a:pt x="67" y="6"/>
                    <a:pt x="61" y="0"/>
                  </a:cubicBezTo>
                  <a:cubicBezTo>
                    <a:pt x="61" y="1"/>
                    <a:pt x="60" y="1"/>
                    <a:pt x="60" y="1"/>
                  </a:cubicBezTo>
                  <a:cubicBezTo>
                    <a:pt x="36" y="14"/>
                    <a:pt x="13" y="21"/>
                    <a:pt x="7" y="32"/>
                  </a:cubicBezTo>
                  <a:cubicBezTo>
                    <a:pt x="0" y="42"/>
                    <a:pt x="2" y="105"/>
                    <a:pt x="2" y="105"/>
                  </a:cubicBezTo>
                  <a:cubicBezTo>
                    <a:pt x="94" y="105"/>
                    <a:pt x="94" y="105"/>
                    <a:pt x="94" y="105"/>
                  </a:cubicBezTo>
                  <a:cubicBezTo>
                    <a:pt x="95" y="105"/>
                    <a:pt x="95" y="105"/>
                    <a:pt x="95" y="105"/>
                  </a:cubicBezTo>
                  <a:cubicBezTo>
                    <a:pt x="187" y="105"/>
                    <a:pt x="187" y="105"/>
                    <a:pt x="187" y="105"/>
                  </a:cubicBezTo>
                  <a:cubicBezTo>
                    <a:pt x="187" y="105"/>
                    <a:pt x="189" y="42"/>
                    <a:pt x="182" y="3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nvGrpSpPr>
            <p:cNvPr id="41" name="Group 40"/>
            <p:cNvGrpSpPr/>
            <p:nvPr/>
          </p:nvGrpSpPr>
          <p:grpSpPr>
            <a:xfrm>
              <a:off x="3342921" y="5193714"/>
              <a:ext cx="277279" cy="231754"/>
              <a:chOff x="8261213" y="1675681"/>
              <a:chExt cx="277279" cy="231754"/>
            </a:xfrm>
            <a:grpFill/>
          </p:grpSpPr>
          <p:sp>
            <p:nvSpPr>
              <p:cNvPr id="42" name="Freeform 35"/>
              <p:cNvSpPr>
                <a:spLocks noEditPoints="1"/>
              </p:cNvSpPr>
              <p:nvPr/>
            </p:nvSpPr>
            <p:spPr bwMode="auto">
              <a:xfrm>
                <a:off x="8296040" y="1831234"/>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43" name="Freeform 42"/>
              <p:cNvSpPr>
                <a:spLocks/>
              </p:cNvSpPr>
              <p:nvPr/>
            </p:nvSpPr>
            <p:spPr bwMode="auto">
              <a:xfrm>
                <a:off x="8261213" y="1675681"/>
                <a:ext cx="277279" cy="219340"/>
              </a:xfrm>
              <a:custGeom>
                <a:avLst/>
                <a:gdLst>
                  <a:gd name="T0" fmla="*/ 83 w 85"/>
                  <a:gd name="T1" fmla="*/ 31 h 67"/>
                  <a:gd name="T2" fmla="*/ 74 w 85"/>
                  <a:gd name="T3" fmla="*/ 12 h 67"/>
                  <a:gd name="T4" fmla="*/ 69 w 85"/>
                  <a:gd name="T5" fmla="*/ 10 h 67"/>
                  <a:gd name="T6" fmla="*/ 65 w 85"/>
                  <a:gd name="T7" fmla="*/ 5 h 67"/>
                  <a:gd name="T8" fmla="*/ 60 w 85"/>
                  <a:gd name="T9" fmla="*/ 4 h 67"/>
                  <a:gd name="T10" fmla="*/ 56 w 85"/>
                  <a:gd name="T11" fmla="*/ 2 h 67"/>
                  <a:gd name="T12" fmla="*/ 51 w 85"/>
                  <a:gd name="T13" fmla="*/ 2 h 67"/>
                  <a:gd name="T14" fmla="*/ 48 w 85"/>
                  <a:gd name="T15" fmla="*/ 1 h 67"/>
                  <a:gd name="T16" fmla="*/ 45 w 85"/>
                  <a:gd name="T17" fmla="*/ 2 h 67"/>
                  <a:gd name="T18" fmla="*/ 43 w 85"/>
                  <a:gd name="T19" fmla="*/ 1 h 67"/>
                  <a:gd name="T20" fmla="*/ 42 w 85"/>
                  <a:gd name="T21" fmla="*/ 0 h 67"/>
                  <a:gd name="T22" fmla="*/ 38 w 85"/>
                  <a:gd name="T23" fmla="*/ 1 h 67"/>
                  <a:gd name="T24" fmla="*/ 36 w 85"/>
                  <a:gd name="T25" fmla="*/ 3 h 67"/>
                  <a:gd name="T26" fmla="*/ 32 w 85"/>
                  <a:gd name="T27" fmla="*/ 2 h 67"/>
                  <a:gd name="T28" fmla="*/ 26 w 85"/>
                  <a:gd name="T29" fmla="*/ 4 h 67"/>
                  <a:gd name="T30" fmla="*/ 20 w 85"/>
                  <a:gd name="T31" fmla="*/ 5 h 67"/>
                  <a:gd name="T32" fmla="*/ 16 w 85"/>
                  <a:gd name="T33" fmla="*/ 10 h 67"/>
                  <a:gd name="T34" fmla="*/ 11 w 85"/>
                  <a:gd name="T35" fmla="*/ 12 h 67"/>
                  <a:gd name="T36" fmla="*/ 3 w 85"/>
                  <a:gd name="T37" fmla="*/ 31 h 67"/>
                  <a:gd name="T38" fmla="*/ 4 w 85"/>
                  <a:gd name="T39" fmla="*/ 60 h 67"/>
                  <a:gd name="T40" fmla="*/ 14 w 85"/>
                  <a:gd name="T41" fmla="*/ 62 h 67"/>
                  <a:gd name="T42" fmla="*/ 12 w 85"/>
                  <a:gd name="T43" fmla="*/ 47 h 67"/>
                  <a:gd name="T44" fmla="*/ 20 w 85"/>
                  <a:gd name="T45" fmla="*/ 28 h 67"/>
                  <a:gd name="T46" fmla="*/ 33 w 85"/>
                  <a:gd name="T47" fmla="*/ 31 h 67"/>
                  <a:gd name="T48" fmla="*/ 43 w 85"/>
                  <a:gd name="T49" fmla="*/ 32 h 67"/>
                  <a:gd name="T50" fmla="*/ 53 w 85"/>
                  <a:gd name="T51" fmla="*/ 31 h 67"/>
                  <a:gd name="T52" fmla="*/ 65 w 85"/>
                  <a:gd name="T53" fmla="*/ 28 h 67"/>
                  <a:gd name="T54" fmla="*/ 74 w 85"/>
                  <a:gd name="T55" fmla="*/ 47 h 67"/>
                  <a:gd name="T56" fmla="*/ 72 w 85"/>
                  <a:gd name="T57" fmla="*/ 62 h 67"/>
                  <a:gd name="T58" fmla="*/ 81 w 85"/>
                  <a:gd name="T59" fmla="*/ 60 h 67"/>
                  <a:gd name="T60" fmla="*/ 83 w 85"/>
                  <a:gd name="T6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67">
                    <a:moveTo>
                      <a:pt x="83" y="31"/>
                    </a:moveTo>
                    <a:cubicBezTo>
                      <a:pt x="82" y="25"/>
                      <a:pt x="80" y="17"/>
                      <a:pt x="74" y="12"/>
                    </a:cubicBezTo>
                    <a:cubicBezTo>
                      <a:pt x="73" y="11"/>
                      <a:pt x="71" y="11"/>
                      <a:pt x="69" y="10"/>
                    </a:cubicBezTo>
                    <a:cubicBezTo>
                      <a:pt x="68" y="9"/>
                      <a:pt x="67" y="5"/>
                      <a:pt x="65" y="5"/>
                    </a:cubicBezTo>
                    <a:cubicBezTo>
                      <a:pt x="62" y="3"/>
                      <a:pt x="61" y="4"/>
                      <a:pt x="60" y="4"/>
                    </a:cubicBezTo>
                    <a:cubicBezTo>
                      <a:pt x="57" y="3"/>
                      <a:pt x="58" y="2"/>
                      <a:pt x="56" y="2"/>
                    </a:cubicBezTo>
                    <a:cubicBezTo>
                      <a:pt x="54" y="2"/>
                      <a:pt x="54" y="2"/>
                      <a:pt x="51" y="2"/>
                    </a:cubicBezTo>
                    <a:cubicBezTo>
                      <a:pt x="48" y="1"/>
                      <a:pt x="48" y="1"/>
                      <a:pt x="48" y="1"/>
                    </a:cubicBezTo>
                    <a:cubicBezTo>
                      <a:pt x="46" y="1"/>
                      <a:pt x="45" y="2"/>
                      <a:pt x="45" y="2"/>
                    </a:cubicBezTo>
                    <a:cubicBezTo>
                      <a:pt x="45" y="2"/>
                      <a:pt x="43" y="1"/>
                      <a:pt x="43" y="1"/>
                    </a:cubicBezTo>
                    <a:cubicBezTo>
                      <a:pt x="43" y="1"/>
                      <a:pt x="42" y="0"/>
                      <a:pt x="42" y="0"/>
                    </a:cubicBezTo>
                    <a:cubicBezTo>
                      <a:pt x="42" y="0"/>
                      <a:pt x="40" y="1"/>
                      <a:pt x="38" y="1"/>
                    </a:cubicBezTo>
                    <a:cubicBezTo>
                      <a:pt x="36" y="3"/>
                      <a:pt x="36" y="3"/>
                      <a:pt x="36" y="3"/>
                    </a:cubicBezTo>
                    <a:cubicBezTo>
                      <a:pt x="33" y="3"/>
                      <a:pt x="34" y="2"/>
                      <a:pt x="32" y="2"/>
                    </a:cubicBezTo>
                    <a:cubicBezTo>
                      <a:pt x="29" y="3"/>
                      <a:pt x="29" y="3"/>
                      <a:pt x="26" y="4"/>
                    </a:cubicBezTo>
                    <a:cubicBezTo>
                      <a:pt x="25" y="4"/>
                      <a:pt x="23" y="3"/>
                      <a:pt x="20" y="5"/>
                    </a:cubicBezTo>
                    <a:cubicBezTo>
                      <a:pt x="19" y="5"/>
                      <a:pt x="18" y="9"/>
                      <a:pt x="16" y="10"/>
                    </a:cubicBezTo>
                    <a:cubicBezTo>
                      <a:pt x="14" y="11"/>
                      <a:pt x="13" y="11"/>
                      <a:pt x="11" y="12"/>
                    </a:cubicBezTo>
                    <a:cubicBezTo>
                      <a:pt x="6" y="17"/>
                      <a:pt x="4" y="25"/>
                      <a:pt x="3" y="31"/>
                    </a:cubicBezTo>
                    <a:cubicBezTo>
                      <a:pt x="0" y="42"/>
                      <a:pt x="2" y="54"/>
                      <a:pt x="4" y="60"/>
                    </a:cubicBezTo>
                    <a:cubicBezTo>
                      <a:pt x="6" y="67"/>
                      <a:pt x="12" y="63"/>
                      <a:pt x="14" y="62"/>
                    </a:cubicBezTo>
                    <a:cubicBezTo>
                      <a:pt x="15" y="61"/>
                      <a:pt x="10" y="55"/>
                      <a:pt x="12" y="47"/>
                    </a:cubicBezTo>
                    <a:cubicBezTo>
                      <a:pt x="14" y="36"/>
                      <a:pt x="14" y="32"/>
                      <a:pt x="20" y="28"/>
                    </a:cubicBezTo>
                    <a:cubicBezTo>
                      <a:pt x="21" y="28"/>
                      <a:pt x="30" y="31"/>
                      <a:pt x="33" y="31"/>
                    </a:cubicBezTo>
                    <a:cubicBezTo>
                      <a:pt x="36" y="32"/>
                      <a:pt x="39" y="32"/>
                      <a:pt x="43" y="32"/>
                    </a:cubicBezTo>
                    <a:cubicBezTo>
                      <a:pt x="47" y="32"/>
                      <a:pt x="50" y="32"/>
                      <a:pt x="53" y="31"/>
                    </a:cubicBezTo>
                    <a:cubicBezTo>
                      <a:pt x="56" y="31"/>
                      <a:pt x="65" y="28"/>
                      <a:pt x="65" y="28"/>
                    </a:cubicBezTo>
                    <a:cubicBezTo>
                      <a:pt x="71" y="32"/>
                      <a:pt x="72" y="36"/>
                      <a:pt x="74" y="47"/>
                    </a:cubicBezTo>
                    <a:cubicBezTo>
                      <a:pt x="75" y="55"/>
                      <a:pt x="71" y="61"/>
                      <a:pt x="72" y="62"/>
                    </a:cubicBezTo>
                    <a:cubicBezTo>
                      <a:pt x="73" y="63"/>
                      <a:pt x="79" y="67"/>
                      <a:pt x="81" y="60"/>
                    </a:cubicBezTo>
                    <a:cubicBezTo>
                      <a:pt x="84" y="54"/>
                      <a:pt x="85" y="42"/>
                      <a:pt x="83" y="31"/>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grpSp>
    </p:spTree>
    <p:extLst>
      <p:ext uri="{BB962C8B-B14F-4D97-AF65-F5344CB8AC3E}">
        <p14:creationId xmlns:p14="http://schemas.microsoft.com/office/powerpoint/2010/main" val="2384728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 Guidelines</a:t>
            </a:r>
            <a:endParaRPr lang="en-US" dirty="0"/>
          </a:p>
        </p:txBody>
      </p:sp>
      <p:sp>
        <p:nvSpPr>
          <p:cNvPr id="3" name="Content Placeholder 2"/>
          <p:cNvSpPr>
            <a:spLocks noGrp="1"/>
          </p:cNvSpPr>
          <p:nvPr>
            <p:ph idx="1"/>
          </p:nvPr>
        </p:nvSpPr>
        <p:spPr/>
        <p:txBody>
          <a:bodyPr/>
          <a:lstStyle/>
          <a:p>
            <a:r>
              <a:rPr lang="en-US" dirty="0" smtClean="0"/>
              <a:t>These are general guidelines</a:t>
            </a:r>
          </a:p>
          <a:p>
            <a:pPr lvl="1"/>
            <a:r>
              <a:rPr lang="en-US" dirty="0" smtClean="0"/>
              <a:t>Suggested practices</a:t>
            </a:r>
          </a:p>
          <a:p>
            <a:r>
              <a:rPr lang="en-US" dirty="0" smtClean="0"/>
              <a:t>Ask your Lead/s for their guidelines</a:t>
            </a:r>
          </a:p>
          <a:p>
            <a:pPr lvl="1"/>
            <a:r>
              <a:rPr lang="en-US" dirty="0" smtClean="0"/>
              <a:t>Data platforms will vary </a:t>
            </a:r>
          </a:p>
          <a:p>
            <a:pPr lvl="1"/>
            <a:r>
              <a:rPr lang="en-US" dirty="0" smtClean="0"/>
              <a:t>Ask for their client file checklist</a:t>
            </a:r>
          </a:p>
          <a:p>
            <a:r>
              <a:rPr lang="en-US" dirty="0" smtClean="0"/>
              <a:t>Consult your supervisor	</a:t>
            </a:r>
          </a:p>
          <a:p>
            <a:pPr lvl="1"/>
            <a:r>
              <a:rPr lang="en-US" dirty="0" smtClean="0"/>
              <a:t>What are your agency’s requirements?</a:t>
            </a:r>
          </a:p>
          <a:p>
            <a:pPr lvl="1"/>
            <a:r>
              <a:rPr lang="en-US" dirty="0" smtClean="0"/>
              <a:t>What are best practices?</a:t>
            </a:r>
          </a:p>
          <a:p>
            <a:r>
              <a:rPr lang="en-US" dirty="0" smtClean="0"/>
              <a:t>Professional standards for your credential and experience </a:t>
            </a:r>
            <a:endParaRPr lang="en-US"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6688893" y="1250540"/>
            <a:ext cx="4643574" cy="3582718"/>
          </a:xfrm>
          <a:prstGeom prst="rect">
            <a:avLst/>
          </a:prstGeom>
          <a:ln w="15875">
            <a:solidFill>
              <a:schemeClr val="accent1"/>
            </a:solidFill>
          </a:ln>
        </p:spPr>
      </p:pic>
    </p:spTree>
    <p:extLst>
      <p:ext uri="{BB962C8B-B14F-4D97-AF65-F5344CB8AC3E}">
        <p14:creationId xmlns:p14="http://schemas.microsoft.com/office/powerpoint/2010/main" val="113529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General Format for Documentation</a:t>
            </a:r>
            <a:endParaRPr lang="en-US" dirty="0"/>
          </a:p>
        </p:txBody>
      </p:sp>
      <p:sp>
        <p:nvSpPr>
          <p:cNvPr id="5" name="Content Placeholder 4"/>
          <p:cNvSpPr>
            <a:spLocks noGrp="1"/>
          </p:cNvSpPr>
          <p:nvPr>
            <p:ph idx="1"/>
          </p:nvPr>
        </p:nvSpPr>
        <p:spPr>
          <a:xfrm>
            <a:off x="469900" y="1246910"/>
            <a:ext cx="10512862" cy="4351338"/>
          </a:xfrm>
        </p:spPr>
        <p:txBody>
          <a:bodyPr/>
          <a:lstStyle/>
          <a:p>
            <a:r>
              <a:rPr lang="en-US" dirty="0" smtClean="0"/>
              <a:t>Name and title of writer</a:t>
            </a:r>
          </a:p>
          <a:p>
            <a:r>
              <a:rPr lang="en-US" dirty="0" smtClean="0"/>
              <a:t>Date</a:t>
            </a:r>
          </a:p>
          <a:p>
            <a:r>
              <a:rPr lang="en-US" dirty="0" smtClean="0"/>
              <a:t>Type of contact</a:t>
            </a:r>
          </a:p>
          <a:p>
            <a:r>
              <a:rPr lang="en-US" dirty="0" smtClean="0"/>
              <a:t>Core service provided</a:t>
            </a:r>
          </a:p>
          <a:p>
            <a:r>
              <a:rPr lang="en-US" dirty="0" smtClean="0"/>
              <a:t>Highlights from the conversation</a:t>
            </a:r>
          </a:p>
          <a:p>
            <a:r>
              <a:rPr lang="en-US" dirty="0" smtClean="0"/>
              <a:t>Objective observations</a:t>
            </a:r>
          </a:p>
          <a:p>
            <a:r>
              <a:rPr lang="en-US" dirty="0" smtClean="0"/>
              <a:t>Other relevant comments</a:t>
            </a:r>
          </a:p>
          <a:p>
            <a:r>
              <a:rPr lang="en-US" dirty="0" smtClean="0"/>
              <a:t>Plan for next steps or conclusion</a:t>
            </a:r>
          </a:p>
          <a:p>
            <a:pPr lvl="1"/>
            <a:r>
              <a:rPr lang="en-US" dirty="0" smtClean="0"/>
              <a:t>Specify due dates and who is responsible</a:t>
            </a:r>
          </a:p>
        </p:txBody>
      </p:sp>
    </p:spTree>
    <p:extLst>
      <p:ext uri="{BB962C8B-B14F-4D97-AF65-F5344CB8AC3E}">
        <p14:creationId xmlns:p14="http://schemas.microsoft.com/office/powerpoint/2010/main" val="37411730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Something to Consider</a:t>
            </a:r>
            <a:endParaRPr lang="en-US" dirty="0"/>
          </a:p>
        </p:txBody>
      </p:sp>
      <p:sp>
        <p:nvSpPr>
          <p:cNvPr id="3" name="Content Placeholder 2"/>
          <p:cNvSpPr>
            <a:spLocks noGrp="1"/>
          </p:cNvSpPr>
          <p:nvPr>
            <p:ph idx="1"/>
          </p:nvPr>
        </p:nvSpPr>
        <p:spPr/>
        <p:txBody>
          <a:bodyPr/>
          <a:lstStyle/>
          <a:p>
            <a:r>
              <a:rPr lang="en-US" dirty="0" smtClean="0"/>
              <a:t>If another staff read your narrative would they understand the acronyms you use?</a:t>
            </a:r>
          </a:p>
          <a:p>
            <a:r>
              <a:rPr lang="en-US" dirty="0" smtClean="0"/>
              <a:t>If someone assumed your case could they find a case history?</a:t>
            </a:r>
          </a:p>
          <a:p>
            <a:r>
              <a:rPr lang="en-US" dirty="0" smtClean="0"/>
              <a:t>Would they know where to pick up after the previous Care Coordinator or allied staff?</a:t>
            </a:r>
          </a:p>
          <a:p>
            <a:pPr lvl="1"/>
            <a:r>
              <a:rPr lang="en-US" dirty="0" smtClean="0"/>
              <a:t>What referrals need to be completed or need to be managed?</a:t>
            </a:r>
          </a:p>
          <a:p>
            <a:pPr lvl="1"/>
            <a:r>
              <a:rPr lang="en-US" dirty="0" smtClean="0"/>
              <a:t>What actions steps are the client, Care Coordinator, or others doing and by when?</a:t>
            </a:r>
            <a:endParaRPr lang="en-US" dirty="0"/>
          </a:p>
        </p:txBody>
      </p:sp>
    </p:spTree>
    <p:extLst>
      <p:ext uri="{BB962C8B-B14F-4D97-AF65-F5344CB8AC3E}">
        <p14:creationId xmlns:p14="http://schemas.microsoft.com/office/powerpoint/2010/main" val="34833168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a:t>
            </a:r>
            <a:endParaRPr lang="en-US" dirty="0"/>
          </a:p>
        </p:txBody>
      </p:sp>
      <p:sp>
        <p:nvSpPr>
          <p:cNvPr id="3" name="Content Placeholder 2"/>
          <p:cNvSpPr>
            <a:spLocks noGrp="1"/>
          </p:cNvSpPr>
          <p:nvPr>
            <p:ph idx="1"/>
          </p:nvPr>
        </p:nvSpPr>
        <p:spPr/>
        <p:txBody>
          <a:bodyPr/>
          <a:lstStyle/>
          <a:p>
            <a:r>
              <a:rPr lang="en-US" dirty="0" smtClean="0"/>
              <a:t>Leads complete their audits for client records</a:t>
            </a:r>
          </a:p>
          <a:p>
            <a:pPr lvl="1"/>
            <a:r>
              <a:rPr lang="en-US" dirty="0" smtClean="0"/>
              <a:t>Ask for their case file checklist</a:t>
            </a:r>
          </a:p>
          <a:p>
            <a:r>
              <a:rPr lang="en-US" dirty="0" smtClean="0"/>
              <a:t>Health Care Authority (in partnership with DSHS)</a:t>
            </a:r>
          </a:p>
          <a:p>
            <a:pPr lvl="1"/>
            <a:r>
              <a:rPr lang="en-US" dirty="0" smtClean="0"/>
              <a:t>Audits 10-15 client files each year</a:t>
            </a:r>
          </a:p>
          <a:p>
            <a:pPr lvl="1"/>
            <a:r>
              <a:rPr lang="en-US" dirty="0" smtClean="0"/>
              <a:t>Proficiency rate is usually 90%</a:t>
            </a:r>
          </a:p>
          <a:p>
            <a:pPr lvl="2"/>
            <a:r>
              <a:rPr lang="en-US" dirty="0" smtClean="0"/>
              <a:t>Nine out of ten records reviewed meet the requirement</a:t>
            </a:r>
          </a:p>
          <a:p>
            <a:r>
              <a:rPr lang="en-US" dirty="0" smtClean="0"/>
              <a:t>Leads often use the results of their internal audits and findings from HCA to develop training</a:t>
            </a:r>
          </a:p>
          <a:p>
            <a:pPr lvl="1"/>
            <a:r>
              <a:rPr lang="en-US" dirty="0" smtClean="0"/>
              <a:t>Ask your Lead for technical assistance</a:t>
            </a:r>
            <a:endParaRPr lang="en-US" dirty="0"/>
          </a:p>
        </p:txBody>
      </p:sp>
    </p:spTree>
    <p:extLst>
      <p:ext uri="{BB962C8B-B14F-4D97-AF65-F5344CB8AC3E}">
        <p14:creationId xmlns:p14="http://schemas.microsoft.com/office/powerpoint/2010/main" val="16219418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Services</a:t>
            </a:r>
            <a:endParaRPr lang="en-US" dirty="0"/>
          </a:p>
        </p:txBody>
      </p:sp>
      <p:sp>
        <p:nvSpPr>
          <p:cNvPr id="3" name="Content Placeholder 2"/>
          <p:cNvSpPr>
            <a:spLocks noGrp="1"/>
          </p:cNvSpPr>
          <p:nvPr>
            <p:ph idx="1"/>
          </p:nvPr>
        </p:nvSpPr>
        <p:spPr/>
        <p:txBody>
          <a:bodyPr/>
          <a:lstStyle/>
          <a:p>
            <a:r>
              <a:rPr lang="en-US" dirty="0" smtClean="0"/>
              <a:t>Does the case narrative indicate which core service/s was provided during the month?</a:t>
            </a:r>
          </a:p>
          <a:p>
            <a:pPr lvl="1"/>
            <a:r>
              <a:rPr lang="en-US" dirty="0" smtClean="0"/>
              <a:t>If a core service was provided by another entity note this and describe how the Care Coordinator is coordinating services with other providers</a:t>
            </a:r>
          </a:p>
          <a:p>
            <a:pPr lvl="2"/>
            <a:r>
              <a:rPr lang="en-US" dirty="0" smtClean="0"/>
              <a:t>Care Coordinators do not duplicate services</a:t>
            </a:r>
          </a:p>
          <a:p>
            <a:pPr lvl="1"/>
            <a:r>
              <a:rPr lang="en-US" dirty="0"/>
              <a:t>I</a:t>
            </a:r>
            <a:r>
              <a:rPr lang="en-US" dirty="0" smtClean="0"/>
              <a:t>ndicate services provided by allied staff under the supervision or coordination of the Care Coordinator </a:t>
            </a:r>
          </a:p>
          <a:p>
            <a:pPr lvl="2"/>
            <a:r>
              <a:rPr lang="en-US" dirty="0" smtClean="0"/>
              <a:t>If allowed, allied staff should document their activities in the case narrative</a:t>
            </a:r>
            <a:endParaRPr lang="en-US" dirty="0"/>
          </a:p>
        </p:txBody>
      </p:sp>
    </p:spTree>
    <p:extLst>
      <p:ext uri="{BB962C8B-B14F-4D97-AF65-F5344CB8AC3E}">
        <p14:creationId xmlns:p14="http://schemas.microsoft.com/office/powerpoint/2010/main" val="42827169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of Forms</a:t>
            </a:r>
            <a:endParaRPr lang="en-US" dirty="0"/>
          </a:p>
        </p:txBody>
      </p:sp>
      <p:sp>
        <p:nvSpPr>
          <p:cNvPr id="3" name="Content Placeholder 2"/>
          <p:cNvSpPr>
            <a:spLocks noGrp="1"/>
          </p:cNvSpPr>
          <p:nvPr>
            <p:ph idx="1"/>
          </p:nvPr>
        </p:nvSpPr>
        <p:spPr/>
        <p:txBody>
          <a:bodyPr/>
          <a:lstStyle/>
          <a:p>
            <a:r>
              <a:rPr lang="en-US" dirty="0" smtClean="0"/>
              <a:t>Was the Participation Authorization and Information Sharing Consent Form completed, signed, and dated?</a:t>
            </a:r>
          </a:p>
          <a:p>
            <a:pPr lvl="1"/>
            <a:r>
              <a:rPr lang="en-US" dirty="0" smtClean="0"/>
              <a:t>If not is there a note in the case narrative citing the reason the form was not completed and signed by the client, parent, or guardian?</a:t>
            </a:r>
          </a:p>
          <a:p>
            <a:pPr lvl="1"/>
            <a:r>
              <a:rPr lang="en-US" dirty="0" smtClean="0"/>
              <a:t>Were additions and deletions dated and initialed by the client, parent, or client representative (POA, guardian)?</a:t>
            </a:r>
          </a:p>
          <a:p>
            <a:r>
              <a:rPr lang="en-US" dirty="0"/>
              <a:t>Was the </a:t>
            </a:r>
            <a:r>
              <a:rPr lang="en-US" dirty="0" smtClean="0"/>
              <a:t>Opt-Out </a:t>
            </a:r>
            <a:r>
              <a:rPr lang="en-US" dirty="0"/>
              <a:t>Form completed, signed, </a:t>
            </a:r>
            <a:r>
              <a:rPr lang="en-US" dirty="0" smtClean="0"/>
              <a:t>and dated</a:t>
            </a:r>
            <a:r>
              <a:rPr lang="en-US" dirty="0"/>
              <a:t>?</a:t>
            </a:r>
          </a:p>
          <a:p>
            <a:pPr lvl="1"/>
            <a:r>
              <a:rPr lang="en-US" dirty="0"/>
              <a:t>If </a:t>
            </a:r>
            <a:r>
              <a:rPr lang="en-US" dirty="0" smtClean="0"/>
              <a:t>the client does not complete the form is </a:t>
            </a:r>
            <a:r>
              <a:rPr lang="en-US" dirty="0"/>
              <a:t>there </a:t>
            </a:r>
            <a:r>
              <a:rPr lang="en-US" dirty="0" smtClean="0"/>
              <a:t>a </a:t>
            </a:r>
            <a:r>
              <a:rPr lang="en-US" dirty="0"/>
              <a:t>narrative </a:t>
            </a:r>
            <a:r>
              <a:rPr lang="en-US" dirty="0" smtClean="0"/>
              <a:t>documenting the client’s verbal request to opt-out?</a:t>
            </a:r>
          </a:p>
          <a:p>
            <a:pPr lvl="1"/>
            <a:r>
              <a:rPr lang="en-US" dirty="0" smtClean="0"/>
              <a:t>Was a copy of the completed form mailed to the client (whether completed by the client or the Care Coordinator)</a:t>
            </a:r>
            <a:endParaRPr lang="en-US" dirty="0"/>
          </a:p>
          <a:p>
            <a:pPr lvl="1"/>
            <a:endParaRPr lang="en-US" dirty="0"/>
          </a:p>
        </p:txBody>
      </p:sp>
    </p:spTree>
    <p:extLst>
      <p:ext uri="{BB962C8B-B14F-4D97-AF65-F5344CB8AC3E}">
        <p14:creationId xmlns:p14="http://schemas.microsoft.com/office/powerpoint/2010/main" val="36820602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and Optional Screenings</a:t>
            </a:r>
            <a:endParaRPr lang="en-US" dirty="0"/>
          </a:p>
        </p:txBody>
      </p:sp>
      <p:sp>
        <p:nvSpPr>
          <p:cNvPr id="3" name="Content Placeholder 2"/>
          <p:cNvSpPr>
            <a:spLocks noGrp="1"/>
          </p:cNvSpPr>
          <p:nvPr>
            <p:ph idx="1"/>
          </p:nvPr>
        </p:nvSpPr>
        <p:spPr/>
        <p:txBody>
          <a:bodyPr/>
          <a:lstStyle/>
          <a:p>
            <a:r>
              <a:rPr lang="en-US" dirty="0" smtClean="0"/>
              <a:t>Document the date required screenings were completed and the score (and level for the Patient Activation Measures</a:t>
            </a:r>
            <a:r>
              <a:rPr lang="en-US" dirty="0"/>
              <a:t> ®</a:t>
            </a:r>
            <a:r>
              <a:rPr lang="en-US" dirty="0" smtClean="0"/>
              <a:t>)</a:t>
            </a:r>
          </a:p>
          <a:p>
            <a:pPr lvl="1"/>
            <a:r>
              <a:rPr lang="en-US" dirty="0" smtClean="0"/>
              <a:t>If the client, parent, or guardian decline to complete a screening document the date it was offered. </a:t>
            </a:r>
            <a:r>
              <a:rPr lang="en-US" dirty="0"/>
              <a:t>A</a:t>
            </a:r>
            <a:r>
              <a:rPr lang="en-US" dirty="0" smtClean="0"/>
              <a:t>lso include the reason if known</a:t>
            </a:r>
          </a:p>
          <a:p>
            <a:pPr lvl="2"/>
            <a:r>
              <a:rPr lang="en-US" dirty="0" smtClean="0"/>
              <a:t>For example, a parent declined the PPAM</a:t>
            </a:r>
            <a:r>
              <a:rPr lang="en-US" dirty="0"/>
              <a:t> ®</a:t>
            </a:r>
            <a:r>
              <a:rPr lang="en-US" dirty="0" smtClean="0"/>
              <a:t> because the child was ill and needed the parent’s care</a:t>
            </a:r>
          </a:p>
          <a:p>
            <a:pPr lvl="1"/>
            <a:r>
              <a:rPr lang="en-US" dirty="0" smtClean="0"/>
              <a:t>Optional screenings are required when applicable to the client’s health needs</a:t>
            </a:r>
          </a:p>
          <a:p>
            <a:pPr lvl="2"/>
            <a:r>
              <a:rPr lang="en-US" dirty="0" smtClean="0"/>
              <a:t>If the client, parent, or guardian decline to complete the optional screening document the date it was offered and the reason</a:t>
            </a:r>
            <a:r>
              <a:rPr lang="en-US" dirty="0"/>
              <a:t> </a:t>
            </a:r>
            <a:r>
              <a:rPr lang="en-US" dirty="0" smtClean="0"/>
              <a:t>if known</a:t>
            </a:r>
            <a:endParaRPr lang="en-US" dirty="0"/>
          </a:p>
        </p:txBody>
      </p:sp>
    </p:spTree>
    <p:extLst>
      <p:ext uri="{BB962C8B-B14F-4D97-AF65-F5344CB8AC3E}">
        <p14:creationId xmlns:p14="http://schemas.microsoft.com/office/powerpoint/2010/main" val="815740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HAP</a:t>
            </a:r>
            <a:endParaRPr lang="en-US" dirty="0"/>
          </a:p>
        </p:txBody>
      </p:sp>
      <p:sp>
        <p:nvSpPr>
          <p:cNvPr id="3" name="Content Placeholder 2"/>
          <p:cNvSpPr>
            <a:spLocks noGrp="1"/>
          </p:cNvSpPr>
          <p:nvPr>
            <p:ph idx="1"/>
          </p:nvPr>
        </p:nvSpPr>
        <p:spPr/>
        <p:txBody>
          <a:bodyPr/>
          <a:lstStyle/>
          <a:p>
            <a:r>
              <a:rPr lang="en-US" dirty="0" smtClean="0"/>
              <a:t>Were all fields completed?</a:t>
            </a:r>
          </a:p>
          <a:p>
            <a:pPr lvl="1"/>
            <a:r>
              <a:rPr lang="en-US" dirty="0" smtClean="0"/>
              <a:t>If not, is there an explanation?</a:t>
            </a:r>
          </a:p>
          <a:p>
            <a:r>
              <a:rPr lang="en-US" dirty="0" smtClean="0"/>
              <a:t>Were person-centered short and long term goals created?</a:t>
            </a:r>
          </a:p>
          <a:p>
            <a:r>
              <a:rPr lang="en-US" dirty="0"/>
              <a:t>Was HAP information shared with the client, parent, family member, or guardian?</a:t>
            </a:r>
          </a:p>
          <a:p>
            <a:pPr lvl="1"/>
            <a:r>
              <a:rPr lang="en-US" dirty="0"/>
              <a:t>Formats vary depending on the Lead</a:t>
            </a:r>
          </a:p>
          <a:p>
            <a:pPr marL="0" indent="0">
              <a:buNone/>
            </a:pPr>
            <a:endParaRPr lang="en-US" dirty="0" smtClean="0"/>
          </a:p>
          <a:p>
            <a:pPr marL="400050" lvl="1" indent="0">
              <a:buNone/>
            </a:pPr>
            <a:endParaRPr lang="en-US" dirty="0"/>
          </a:p>
        </p:txBody>
      </p:sp>
    </p:spTree>
    <p:extLst>
      <p:ext uri="{BB962C8B-B14F-4D97-AF65-F5344CB8AC3E}">
        <p14:creationId xmlns:p14="http://schemas.microsoft.com/office/powerpoint/2010/main" val="3811954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a:t>
            </a:r>
            <a:endParaRPr lang="en-US" dirty="0"/>
          </a:p>
        </p:txBody>
      </p:sp>
      <p:sp>
        <p:nvSpPr>
          <p:cNvPr id="3" name="Content Placeholder 2"/>
          <p:cNvSpPr>
            <a:spLocks noGrp="1"/>
          </p:cNvSpPr>
          <p:nvPr>
            <p:ph idx="1"/>
          </p:nvPr>
        </p:nvSpPr>
        <p:spPr/>
        <p:txBody>
          <a:bodyPr/>
          <a:lstStyle/>
          <a:p>
            <a:r>
              <a:rPr lang="en-US" dirty="0" smtClean="0"/>
              <a:t>In-person visit with the client to develop and finalize the HAP</a:t>
            </a:r>
          </a:p>
          <a:p>
            <a:r>
              <a:rPr lang="en-US" dirty="0" smtClean="0"/>
              <a:t>Completion of the HAP within 90 days of enrollment with the Care Coordination Organization</a:t>
            </a:r>
          </a:p>
          <a:p>
            <a:r>
              <a:rPr lang="en-US" dirty="0"/>
              <a:t>C</a:t>
            </a:r>
            <a:r>
              <a:rPr lang="en-US" dirty="0" smtClean="0"/>
              <a:t>ase narrative supports the Tier that was billed</a:t>
            </a:r>
          </a:p>
        </p:txBody>
      </p:sp>
    </p:spTree>
    <p:extLst>
      <p:ext uri="{BB962C8B-B14F-4D97-AF65-F5344CB8AC3E}">
        <p14:creationId xmlns:p14="http://schemas.microsoft.com/office/powerpoint/2010/main" val="589401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969500" cy="830984"/>
          </a:xfrm>
        </p:spPr>
        <p:txBody>
          <a:bodyPr/>
          <a:lstStyle/>
          <a:p>
            <a:r>
              <a:rPr lang="en-US" dirty="0" smtClean="0">
                <a:solidFill>
                  <a:schemeClr val="accent1"/>
                </a:solidFill>
              </a:rPr>
              <a:t>Comprehensive Care Management (cont.)</a:t>
            </a:r>
            <a:endParaRPr lang="en-US" dirty="0">
              <a:solidFill>
                <a:schemeClr val="accent1"/>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1"/>
              </a:buClr>
              <a:buSzPct val="100000"/>
              <a:buFont typeface="+mj-lt"/>
              <a:buAutoNum type="arabicPeriod" startAt="3"/>
            </a:pPr>
            <a:r>
              <a:rPr lang="en-US" dirty="0"/>
              <a:t>Assesses the client’s readiness </a:t>
            </a:r>
            <a:r>
              <a:rPr lang="en-US" dirty="0" smtClean="0"/>
              <a:t>for </a:t>
            </a:r>
            <a:r>
              <a:rPr lang="en-US" dirty="0"/>
              <a:t>self-management and promotes </a:t>
            </a:r>
            <a:r>
              <a:rPr lang="en-US" dirty="0" smtClean="0"/>
              <a:t>self-management </a:t>
            </a:r>
            <a:r>
              <a:rPr lang="en-US" dirty="0"/>
              <a:t>skills so the </a:t>
            </a:r>
            <a:r>
              <a:rPr lang="en-US" dirty="0" smtClean="0"/>
              <a:t>client </a:t>
            </a:r>
            <a:r>
              <a:rPr lang="en-US" dirty="0"/>
              <a:t>is </a:t>
            </a:r>
            <a:r>
              <a:rPr lang="en-US" dirty="0" smtClean="0"/>
              <a:t/>
            </a:r>
            <a:br>
              <a:rPr lang="en-US" dirty="0" smtClean="0"/>
            </a:br>
            <a:r>
              <a:rPr lang="en-US" dirty="0" smtClean="0"/>
              <a:t>better </a:t>
            </a:r>
            <a:r>
              <a:rPr lang="en-US" dirty="0"/>
              <a:t>able to engage with health and service </a:t>
            </a:r>
            <a:r>
              <a:rPr lang="en-US" dirty="0" smtClean="0"/>
              <a:t>providers</a:t>
            </a:r>
          </a:p>
          <a:p>
            <a:pPr marL="457200" indent="-457200">
              <a:buClr>
                <a:schemeClr val="accent1"/>
              </a:buClr>
              <a:buSzPct val="100000"/>
              <a:buFont typeface="+mj-lt"/>
              <a:buAutoNum type="arabicPeriod" startAt="4"/>
            </a:pPr>
            <a:r>
              <a:rPr lang="en-US" dirty="0" smtClean="0"/>
              <a:t>Initiates discussion about advance care planning and assists</a:t>
            </a:r>
            <a:r>
              <a:rPr lang="en-US" dirty="0"/>
              <a:t> </a:t>
            </a:r>
            <a:r>
              <a:rPr lang="en-US" dirty="0" smtClean="0"/>
              <a:t>the </a:t>
            </a:r>
            <a:r>
              <a:rPr lang="en-US" dirty="0"/>
              <a:t>client and family (with the client’s consent) </a:t>
            </a:r>
            <a:r>
              <a:rPr lang="en-US" dirty="0" smtClean="0"/>
              <a:t>to access assistance if they wish to pursue advance care planning or an advanced directive</a:t>
            </a:r>
            <a:endParaRPr lang="en-US" dirty="0"/>
          </a:p>
          <a:p>
            <a:pPr marL="457200" lvl="1" indent="0">
              <a:buClr>
                <a:schemeClr val="accent1"/>
              </a:buClr>
              <a:buNone/>
            </a:pPr>
            <a:endParaRPr lang="en-US" sz="2800" dirty="0"/>
          </a:p>
          <a:p>
            <a:pPr marL="457200" indent="-457200">
              <a:buClr>
                <a:schemeClr val="accent1"/>
              </a:buClr>
              <a:buSzPct val="100000"/>
              <a:buFont typeface="+mj-lt"/>
              <a:buAutoNum type="arabicPeriod" startAt="3"/>
            </a:pPr>
            <a:endParaRPr lang="en-US" dirty="0"/>
          </a:p>
        </p:txBody>
      </p:sp>
      <p:sp>
        <p:nvSpPr>
          <p:cNvPr id="6" name="Oval 5"/>
          <p:cNvSpPr/>
          <p:nvPr/>
        </p:nvSpPr>
        <p:spPr>
          <a:xfrm>
            <a:off x="301268" y="252694"/>
            <a:ext cx="1068106" cy="1068106"/>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1</a:t>
            </a:r>
          </a:p>
        </p:txBody>
      </p:sp>
    </p:spTree>
    <p:extLst>
      <p:ext uri="{BB962C8B-B14F-4D97-AF65-F5344CB8AC3E}">
        <p14:creationId xmlns:p14="http://schemas.microsoft.com/office/powerpoint/2010/main" val="14197034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 </a:t>
            </a:r>
            <a:endParaRPr lang="en-US" dirty="0"/>
          </a:p>
        </p:txBody>
      </p:sp>
      <p:sp>
        <p:nvSpPr>
          <p:cNvPr id="3" name="Content Placeholder 2"/>
          <p:cNvSpPr>
            <a:spLocks noGrp="1"/>
          </p:cNvSpPr>
          <p:nvPr>
            <p:ph idx="1"/>
          </p:nvPr>
        </p:nvSpPr>
        <p:spPr/>
        <p:txBody>
          <a:bodyPr/>
          <a:lstStyle/>
          <a:p>
            <a:r>
              <a:rPr lang="en-US" dirty="0"/>
              <a:t>P</a:t>
            </a:r>
            <a:r>
              <a:rPr lang="en-US" dirty="0" smtClean="0"/>
              <a:t>eriodic in-person and telephonic interactions with the client</a:t>
            </a:r>
          </a:p>
          <a:p>
            <a:r>
              <a:rPr lang="en-US" dirty="0"/>
              <a:t>I</a:t>
            </a:r>
            <a:r>
              <a:rPr lang="en-US" dirty="0" smtClean="0"/>
              <a:t>nitial score and level for PAM®, CAM®, </a:t>
            </a:r>
            <a:r>
              <a:rPr lang="en-US" dirty="0"/>
              <a:t>or </a:t>
            </a:r>
            <a:r>
              <a:rPr lang="en-US" dirty="0" smtClean="0"/>
              <a:t>PPAM® </a:t>
            </a:r>
            <a:r>
              <a:rPr lang="en-US" dirty="0"/>
              <a:t>as </a:t>
            </a:r>
            <a:r>
              <a:rPr lang="en-US" dirty="0" smtClean="0"/>
              <a:t>appropriate</a:t>
            </a:r>
            <a:endParaRPr lang="en-US" dirty="0"/>
          </a:p>
          <a:p>
            <a:r>
              <a:rPr lang="en-US" dirty="0" smtClean="0"/>
              <a:t>Required screenings for the </a:t>
            </a:r>
            <a:r>
              <a:rPr lang="en-US" dirty="0"/>
              <a:t>BMI, Katz ADL, PHQ-9 or PSC-17 scores or a reason the client declined the assessment or screening </a:t>
            </a:r>
            <a:r>
              <a:rPr lang="en-US" dirty="0" smtClean="0"/>
              <a:t>tool</a:t>
            </a:r>
            <a:endParaRPr lang="en-US" dirty="0"/>
          </a:p>
          <a:p>
            <a:pPr marL="0" indent="0">
              <a:buNone/>
            </a:pPr>
            <a:endParaRPr lang="en-US" dirty="0" smtClean="0"/>
          </a:p>
        </p:txBody>
      </p:sp>
    </p:spTree>
    <p:extLst>
      <p:ext uri="{BB962C8B-B14F-4D97-AF65-F5344CB8AC3E}">
        <p14:creationId xmlns:p14="http://schemas.microsoft.com/office/powerpoint/2010/main" val="1478492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Completion of required </a:t>
            </a:r>
            <a:r>
              <a:rPr lang="en-US" dirty="0"/>
              <a:t>screenings </a:t>
            </a:r>
            <a:r>
              <a:rPr lang="en-US" dirty="0" smtClean="0"/>
              <a:t>and update of the HAP at least once during every four month activity period or when there was change in the client’s health status, needs, or preferences</a:t>
            </a:r>
          </a:p>
          <a:p>
            <a:r>
              <a:rPr lang="en-US" dirty="0" smtClean="0"/>
              <a:t>Completion of optional </a:t>
            </a:r>
            <a:r>
              <a:rPr lang="en-US" dirty="0"/>
              <a:t>screenings </a:t>
            </a:r>
            <a:r>
              <a:rPr lang="en-US" dirty="0" smtClean="0"/>
              <a:t>to </a:t>
            </a:r>
            <a:r>
              <a:rPr lang="en-US" dirty="0"/>
              <a:t>assist in determining gaps in care or </a:t>
            </a:r>
            <a:r>
              <a:rPr lang="en-US" dirty="0" smtClean="0"/>
              <a:t>changes in the client’s health</a:t>
            </a:r>
            <a:endParaRPr lang="en-US" dirty="0"/>
          </a:p>
          <a:p>
            <a:pPr marL="0" indent="0">
              <a:buNone/>
            </a:pPr>
            <a:endParaRPr lang="en-US" dirty="0"/>
          </a:p>
          <a:p>
            <a:endParaRPr lang="en-US" dirty="0" smtClean="0"/>
          </a:p>
        </p:txBody>
      </p:sp>
    </p:spTree>
    <p:extLst>
      <p:ext uri="{BB962C8B-B14F-4D97-AF65-F5344CB8AC3E}">
        <p14:creationId xmlns:p14="http://schemas.microsoft.com/office/powerpoint/2010/main" val="1609234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a:t>A</a:t>
            </a:r>
            <a:r>
              <a:rPr lang="en-US" dirty="0" smtClean="0"/>
              <a:t>ction steps to achieve the client’s prioritized short term goal and who is responsible to complete each step</a:t>
            </a:r>
          </a:p>
          <a:p>
            <a:r>
              <a:rPr lang="en-US" dirty="0" smtClean="0"/>
              <a:t>Provision of </a:t>
            </a:r>
            <a:r>
              <a:rPr lang="en-US" dirty="0"/>
              <a:t>services in </a:t>
            </a:r>
            <a:r>
              <a:rPr lang="en-US" dirty="0" smtClean="0"/>
              <a:t>a </a:t>
            </a:r>
            <a:r>
              <a:rPr lang="en-US" dirty="0"/>
              <a:t>culturally competent </a:t>
            </a:r>
            <a:r>
              <a:rPr lang="en-US" dirty="0" smtClean="0"/>
              <a:t>manner with equal access for clients with language and communication barriers</a:t>
            </a:r>
          </a:p>
          <a:p>
            <a:r>
              <a:rPr lang="en-US" dirty="0" smtClean="0"/>
              <a:t>Provision of services tailored to special needs such as functional impairment or environmental factors</a:t>
            </a:r>
            <a:endParaRPr lang="en-US" dirty="0"/>
          </a:p>
          <a:p>
            <a:pPr marL="0" indent="0">
              <a:buNone/>
            </a:pPr>
            <a:endParaRPr lang="en-US" dirty="0" smtClean="0"/>
          </a:p>
          <a:p>
            <a:endParaRPr lang="en-US" dirty="0"/>
          </a:p>
          <a:p>
            <a:endParaRPr lang="en-US" dirty="0" smtClean="0"/>
          </a:p>
        </p:txBody>
      </p:sp>
    </p:spTree>
    <p:extLst>
      <p:ext uri="{BB962C8B-B14F-4D97-AF65-F5344CB8AC3E}">
        <p14:creationId xmlns:p14="http://schemas.microsoft.com/office/powerpoint/2010/main" val="42117296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Services are delivered</a:t>
            </a:r>
          </a:p>
          <a:p>
            <a:pPr lvl="1"/>
            <a:r>
              <a:rPr lang="en-US" sz="2800" dirty="0" smtClean="0"/>
              <a:t>In the client’s primary language</a:t>
            </a:r>
          </a:p>
          <a:p>
            <a:pPr lvl="1"/>
            <a:r>
              <a:rPr lang="en-US" sz="2800" dirty="0" smtClean="0"/>
              <a:t>Recognizing cultural differences and obstacles faced by persons with a developmental disability</a:t>
            </a:r>
          </a:p>
          <a:p>
            <a:pPr lvl="1"/>
            <a:r>
              <a:rPr lang="en-US" sz="2800" dirty="0" smtClean="0"/>
              <a:t>Recognizing the dynamics of substance use</a:t>
            </a:r>
          </a:p>
          <a:p>
            <a:r>
              <a:rPr lang="en-US" dirty="0" smtClean="0"/>
              <a:t>Development and/or coordination of multidisciplinary teams to provide assistance as needed</a:t>
            </a:r>
            <a:endParaRPr lang="en-US" dirty="0"/>
          </a:p>
        </p:txBody>
      </p:sp>
    </p:spTree>
    <p:extLst>
      <p:ext uri="{BB962C8B-B14F-4D97-AF65-F5344CB8AC3E}">
        <p14:creationId xmlns:p14="http://schemas.microsoft.com/office/powerpoint/2010/main" val="771592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a:t>C</a:t>
            </a:r>
            <a:r>
              <a:rPr lang="en-US" dirty="0" smtClean="0"/>
              <a:t>ommunication and coordination between the client and the client’s service providers and other support systems to address barriers and achieve health action goals</a:t>
            </a:r>
          </a:p>
          <a:p>
            <a:r>
              <a:rPr lang="en-US" dirty="0" smtClean="0"/>
              <a:t>Development and execution of a cross-system team </a:t>
            </a:r>
            <a:r>
              <a:rPr lang="en-US" i="1" dirty="0" smtClean="0"/>
              <a:t>as needed</a:t>
            </a:r>
            <a:r>
              <a:rPr lang="en-US" dirty="0" smtClean="0"/>
              <a:t> </a:t>
            </a:r>
          </a:p>
          <a:p>
            <a:r>
              <a:rPr lang="en-US" dirty="0" smtClean="0"/>
              <a:t>Provision of individual and family support through care coordination and care transition activities</a:t>
            </a:r>
          </a:p>
        </p:txBody>
      </p:sp>
    </p:spTree>
    <p:extLst>
      <p:ext uri="{BB962C8B-B14F-4D97-AF65-F5344CB8AC3E}">
        <p14:creationId xmlns:p14="http://schemas.microsoft.com/office/powerpoint/2010/main" val="2277974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Provision of educational materials that: </a:t>
            </a:r>
          </a:p>
          <a:p>
            <a:pPr lvl="1"/>
            <a:r>
              <a:rPr lang="en-US" dirty="0" smtClean="0"/>
              <a:t>promote improved clinical outcomes</a:t>
            </a:r>
          </a:p>
          <a:p>
            <a:pPr lvl="1"/>
            <a:r>
              <a:rPr lang="en-US" dirty="0" smtClean="0"/>
              <a:t>increase self-management skills</a:t>
            </a:r>
          </a:p>
          <a:p>
            <a:pPr lvl="1"/>
            <a:r>
              <a:rPr lang="en-US" dirty="0" smtClean="0"/>
              <a:t>are </a:t>
            </a:r>
            <a:r>
              <a:rPr lang="en-US" dirty="0"/>
              <a:t>appropriate to </a:t>
            </a:r>
            <a:r>
              <a:rPr lang="en-US" dirty="0" smtClean="0"/>
              <a:t>the </a:t>
            </a:r>
            <a:r>
              <a:rPr lang="en-US" dirty="0"/>
              <a:t>level of </a:t>
            </a:r>
            <a:r>
              <a:rPr lang="en-US" dirty="0" smtClean="0"/>
              <a:t>activation</a:t>
            </a:r>
            <a:endParaRPr lang="en-US" dirty="0"/>
          </a:p>
          <a:p>
            <a:r>
              <a:rPr lang="en-US" dirty="0" smtClean="0"/>
              <a:t>Use of peer supports to increase the client’s knowledge about their health conditions and adherence to treatment</a:t>
            </a:r>
          </a:p>
          <a:p>
            <a:pPr marL="0" indent="0">
              <a:buNone/>
            </a:pPr>
            <a:endParaRPr lang="en-US" dirty="0" smtClean="0"/>
          </a:p>
          <a:p>
            <a:pPr marL="400050" lvl="1" indent="0">
              <a:buNone/>
            </a:pPr>
            <a:r>
              <a:rPr lang="en-US" dirty="0" smtClean="0"/>
              <a:t> </a:t>
            </a:r>
            <a:endParaRPr lang="en-US" dirty="0"/>
          </a:p>
          <a:p>
            <a:endParaRPr lang="en-US" dirty="0" smtClean="0"/>
          </a:p>
        </p:txBody>
      </p:sp>
    </p:spTree>
    <p:extLst>
      <p:ext uri="{BB962C8B-B14F-4D97-AF65-F5344CB8AC3E}">
        <p14:creationId xmlns:p14="http://schemas.microsoft.com/office/powerpoint/2010/main" val="22549687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Discussion about advance </a:t>
            </a:r>
            <a:r>
              <a:rPr lang="en-US" dirty="0"/>
              <a:t>care planning with the client, parent, or </a:t>
            </a:r>
            <a:r>
              <a:rPr lang="en-US" dirty="0" smtClean="0"/>
              <a:t>collateral </a:t>
            </a:r>
          </a:p>
          <a:p>
            <a:pPr lvl="1"/>
            <a:r>
              <a:rPr lang="en-US" dirty="0"/>
              <a:t>W</a:t>
            </a:r>
            <a:r>
              <a:rPr lang="en-US" dirty="0" smtClean="0"/>
              <a:t>ithin the first year that the client agrees to participate in the Health Home Program</a:t>
            </a:r>
            <a:endParaRPr lang="en-US" dirty="0"/>
          </a:p>
          <a:p>
            <a:pPr lvl="1"/>
            <a:r>
              <a:rPr lang="en-US" dirty="0"/>
              <a:t>If this was not completed by </a:t>
            </a:r>
            <a:r>
              <a:rPr lang="en-US" dirty="0" smtClean="0"/>
              <a:t>a previous Care </a:t>
            </a:r>
            <a:r>
              <a:rPr lang="en-US" dirty="0"/>
              <a:t>Coordinator </a:t>
            </a:r>
            <a:r>
              <a:rPr lang="en-US" dirty="0" smtClean="0"/>
              <a:t>then document that a discussion was </a:t>
            </a:r>
            <a:r>
              <a:rPr lang="en-US" dirty="0"/>
              <a:t>offered to the client, parent, </a:t>
            </a:r>
            <a:r>
              <a:rPr lang="en-US" dirty="0" smtClean="0"/>
              <a:t>family member, or guardian</a:t>
            </a:r>
          </a:p>
          <a:p>
            <a:r>
              <a:rPr lang="en-US" dirty="0" smtClean="0"/>
              <a:t>Assistance provided </a:t>
            </a:r>
            <a:r>
              <a:rPr lang="en-US" dirty="0"/>
              <a:t>to </a:t>
            </a:r>
            <a:r>
              <a:rPr lang="en-US" dirty="0" smtClean="0"/>
              <a:t>maintain the client’s eligibility for programs and services as needed</a:t>
            </a:r>
            <a:endParaRPr lang="en-US" dirty="0"/>
          </a:p>
          <a:p>
            <a:pPr marL="0" indent="0">
              <a:buNone/>
            </a:pPr>
            <a:endParaRPr lang="en-US" dirty="0" smtClean="0"/>
          </a:p>
        </p:txBody>
      </p:sp>
    </p:spTree>
    <p:extLst>
      <p:ext uri="{BB962C8B-B14F-4D97-AF65-F5344CB8AC3E}">
        <p14:creationId xmlns:p14="http://schemas.microsoft.com/office/powerpoint/2010/main" val="1465533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Referrals to available community resources to help achieve health action goals</a:t>
            </a:r>
          </a:p>
          <a:p>
            <a:r>
              <a:rPr lang="en-US" dirty="0" smtClean="0"/>
              <a:t>Process for notification of </a:t>
            </a:r>
            <a:r>
              <a:rPr lang="en-US" dirty="0"/>
              <a:t>the client’s admission or discharge from an emergency department or an inpatient </a:t>
            </a:r>
            <a:r>
              <a:rPr lang="en-US" dirty="0" smtClean="0"/>
              <a:t>setting</a:t>
            </a:r>
            <a:endParaRPr lang="en-US" dirty="0"/>
          </a:p>
          <a:p>
            <a:pPr lvl="1"/>
            <a:r>
              <a:rPr lang="en-US" dirty="0"/>
              <a:t>Because we do not duplicate benefits, if another </a:t>
            </a:r>
            <a:r>
              <a:rPr lang="en-US" dirty="0" smtClean="0"/>
              <a:t>agency, </a:t>
            </a:r>
            <a:r>
              <a:rPr lang="en-US" dirty="0"/>
              <a:t>such as the MCO, is providing care </a:t>
            </a:r>
            <a:r>
              <a:rPr lang="en-US" dirty="0" smtClean="0"/>
              <a:t>transitions, </a:t>
            </a:r>
            <a:r>
              <a:rPr lang="en-US" dirty="0"/>
              <a:t>note this is the case narrative</a:t>
            </a:r>
          </a:p>
          <a:p>
            <a:endParaRPr lang="en-US" dirty="0" smtClean="0"/>
          </a:p>
          <a:p>
            <a:endParaRPr lang="en-US" dirty="0" smtClean="0"/>
          </a:p>
        </p:txBody>
      </p:sp>
    </p:spTree>
    <p:extLst>
      <p:ext uri="{BB962C8B-B14F-4D97-AF65-F5344CB8AC3E}">
        <p14:creationId xmlns:p14="http://schemas.microsoft.com/office/powerpoint/2010/main" val="37970348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Considerations to Document (cont.)</a:t>
            </a:r>
            <a:endParaRPr lang="en-US" dirty="0"/>
          </a:p>
        </p:txBody>
      </p:sp>
      <p:sp>
        <p:nvSpPr>
          <p:cNvPr id="3" name="Content Placeholder 2"/>
          <p:cNvSpPr>
            <a:spLocks noGrp="1"/>
          </p:cNvSpPr>
          <p:nvPr>
            <p:ph idx="1"/>
          </p:nvPr>
        </p:nvSpPr>
        <p:spPr/>
        <p:txBody>
          <a:bodyPr/>
          <a:lstStyle/>
          <a:p>
            <a:r>
              <a:rPr lang="en-US" dirty="0" smtClean="0"/>
              <a:t>Provision of care transition </a:t>
            </a:r>
            <a:r>
              <a:rPr lang="en-US" dirty="0"/>
              <a:t>to prevent avoidable readmissions after discharge from an inpatient facility and ensure proper and timely follow-up </a:t>
            </a:r>
            <a:r>
              <a:rPr lang="en-US" dirty="0" smtClean="0"/>
              <a:t>care</a:t>
            </a:r>
          </a:p>
          <a:p>
            <a:r>
              <a:rPr lang="en-US" dirty="0" smtClean="0"/>
              <a:t>Participation by the Care Coordinator in all </a:t>
            </a:r>
            <a:r>
              <a:rPr lang="en-US" i="1" dirty="0" smtClean="0"/>
              <a:t>appropriate </a:t>
            </a:r>
            <a:r>
              <a:rPr lang="en-US" dirty="0" smtClean="0"/>
              <a:t>phases of care transition</a:t>
            </a:r>
          </a:p>
          <a:p>
            <a:pPr marL="0" indent="0">
              <a:buNone/>
            </a:pPr>
            <a:endParaRPr lang="en-US" dirty="0" smtClean="0"/>
          </a:p>
          <a:p>
            <a:pPr lvl="1"/>
            <a:endParaRPr lang="en-US" dirty="0" smtClean="0"/>
          </a:p>
        </p:txBody>
      </p:sp>
    </p:spTree>
    <p:extLst>
      <p:ext uri="{BB962C8B-B14F-4D97-AF65-F5344CB8AC3E}">
        <p14:creationId xmlns:p14="http://schemas.microsoft.com/office/powerpoint/2010/main" val="14729964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What Were the Six Strategies for Care Transitions?</a:t>
            </a:r>
            <a:endParaRPr lang="en-US" sz="3600" dirty="0"/>
          </a:p>
        </p:txBody>
      </p:sp>
      <p:sp>
        <p:nvSpPr>
          <p:cNvPr id="3" name="Content Placeholder 2"/>
          <p:cNvSpPr>
            <a:spLocks noGrp="1"/>
          </p:cNvSpPr>
          <p:nvPr>
            <p:ph idx="1"/>
          </p:nvPr>
        </p:nvSpPr>
        <p:spPr>
          <a:xfrm>
            <a:off x="963038" y="1600199"/>
            <a:ext cx="10019724" cy="4565469"/>
          </a:xfrm>
        </p:spPr>
        <p:txBody>
          <a:bodyPr/>
          <a:lstStyle/>
          <a:p>
            <a:pPr marL="0" indent="0">
              <a:buNone/>
            </a:pPr>
            <a:r>
              <a:rPr lang="en-US" sz="2800" dirty="0" smtClean="0"/>
              <a:t>Consistent plan of care with the PCP and home health care (if applicable) upon discharge</a:t>
            </a:r>
          </a:p>
          <a:p>
            <a:pPr marL="0" indent="0">
              <a:buNone/>
            </a:pPr>
            <a:r>
              <a:rPr lang="en-US" sz="2800" dirty="0" smtClean="0"/>
              <a:t>Coordinated follow up call or visit at discharge </a:t>
            </a:r>
          </a:p>
          <a:p>
            <a:pPr marL="0" indent="0">
              <a:buNone/>
            </a:pPr>
            <a:r>
              <a:rPr lang="en-US" sz="2800" dirty="0" smtClean="0"/>
              <a:t>Timely visit to PCP</a:t>
            </a:r>
          </a:p>
          <a:p>
            <a:pPr marL="0" indent="0">
              <a:buNone/>
            </a:pPr>
            <a:r>
              <a:rPr lang="en-US" sz="2800" dirty="0" smtClean="0"/>
              <a:t>Reconciliation of medications soon after discharge</a:t>
            </a:r>
          </a:p>
          <a:p>
            <a:pPr marL="0" indent="0">
              <a:buNone/>
            </a:pPr>
            <a:r>
              <a:rPr lang="en-US" sz="2800" dirty="0" smtClean="0"/>
              <a:t>Client, family, and caregiver education coordinated between settings</a:t>
            </a:r>
          </a:p>
          <a:p>
            <a:pPr marL="0" indent="0">
              <a:buNone/>
            </a:pPr>
            <a:r>
              <a:rPr lang="en-US" sz="2800" dirty="0" smtClean="0"/>
              <a:t>Support through increased care management for high-risk clients</a:t>
            </a:r>
          </a:p>
          <a:p>
            <a:pPr marL="0" indent="0">
              <a:buNone/>
            </a:pPr>
            <a:endParaRPr lang="en-US" dirty="0"/>
          </a:p>
        </p:txBody>
      </p:sp>
      <p:sp>
        <p:nvSpPr>
          <p:cNvPr id="6" name="Oval 5"/>
          <p:cNvSpPr/>
          <p:nvPr/>
        </p:nvSpPr>
        <p:spPr>
          <a:xfrm>
            <a:off x="469901" y="1599780"/>
            <a:ext cx="387258" cy="387258"/>
          </a:xfrm>
          <a:prstGeom prst="ellipse">
            <a:avLst/>
          </a:prstGeom>
          <a:solidFill>
            <a:schemeClr val="accent4">
              <a:lumMod val="20000"/>
              <a:lumOff val="8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1</a:t>
            </a:r>
            <a:endParaRPr lang="en-US" sz="2000" dirty="0">
              <a:solidFill>
                <a:schemeClr val="bg1"/>
              </a:solidFill>
              <a:latin typeface="Arial Black" panose="020B0A04020102020204" pitchFamily="34" charset="0"/>
            </a:endParaRPr>
          </a:p>
        </p:txBody>
      </p:sp>
      <p:sp>
        <p:nvSpPr>
          <p:cNvPr id="7" name="Oval 6"/>
          <p:cNvSpPr/>
          <p:nvPr/>
        </p:nvSpPr>
        <p:spPr>
          <a:xfrm>
            <a:off x="462015" y="2530958"/>
            <a:ext cx="389791" cy="354669"/>
          </a:xfrm>
          <a:prstGeom prst="ellipse">
            <a:avLst/>
          </a:prstGeom>
          <a:solidFill>
            <a:schemeClr val="accent4">
              <a:lumMod val="40000"/>
              <a:lumOff val="6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2</a:t>
            </a:r>
            <a:endParaRPr lang="en-US" sz="2000" dirty="0">
              <a:solidFill>
                <a:schemeClr val="bg1"/>
              </a:solidFill>
              <a:latin typeface="Arial Black" panose="020B0A04020102020204" pitchFamily="34" charset="0"/>
            </a:endParaRPr>
          </a:p>
        </p:txBody>
      </p:sp>
      <p:sp>
        <p:nvSpPr>
          <p:cNvPr id="8" name="Oval 7"/>
          <p:cNvSpPr/>
          <p:nvPr/>
        </p:nvSpPr>
        <p:spPr>
          <a:xfrm>
            <a:off x="469900" y="3077457"/>
            <a:ext cx="381906" cy="387258"/>
          </a:xfrm>
          <a:prstGeom prst="ellipse">
            <a:avLst/>
          </a:prstGeom>
          <a:solidFill>
            <a:schemeClr val="accent4">
              <a:lumMod val="60000"/>
              <a:lumOff val="4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3</a:t>
            </a:r>
            <a:endParaRPr lang="en-US" sz="2000" dirty="0">
              <a:solidFill>
                <a:schemeClr val="bg1"/>
              </a:solidFill>
              <a:latin typeface="Arial Black" panose="020B0A04020102020204" pitchFamily="34" charset="0"/>
            </a:endParaRPr>
          </a:p>
        </p:txBody>
      </p:sp>
      <p:sp>
        <p:nvSpPr>
          <p:cNvPr id="9" name="Oval 8"/>
          <p:cNvSpPr/>
          <p:nvPr/>
        </p:nvSpPr>
        <p:spPr>
          <a:xfrm>
            <a:off x="464548" y="3655506"/>
            <a:ext cx="387258" cy="387258"/>
          </a:xfrm>
          <a:prstGeom prst="ellipse">
            <a:avLst/>
          </a:prstGeom>
          <a:solidFill>
            <a:schemeClr val="accent4">
              <a:lumMod val="75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4</a:t>
            </a:r>
            <a:endParaRPr lang="en-US" sz="2000" dirty="0">
              <a:solidFill>
                <a:schemeClr val="bg1"/>
              </a:solidFill>
              <a:latin typeface="Arial Black" panose="020B0A04020102020204" pitchFamily="34" charset="0"/>
            </a:endParaRPr>
          </a:p>
        </p:txBody>
      </p:sp>
      <p:sp>
        <p:nvSpPr>
          <p:cNvPr id="10" name="Oval 9"/>
          <p:cNvSpPr/>
          <p:nvPr/>
        </p:nvSpPr>
        <p:spPr>
          <a:xfrm>
            <a:off x="462015" y="4169675"/>
            <a:ext cx="387258" cy="424955"/>
          </a:xfrm>
          <a:prstGeom prst="ellipse">
            <a:avLst/>
          </a:prstGeom>
          <a:solidFill>
            <a:schemeClr val="accent4">
              <a:lumMod val="50000"/>
            </a:schemeClr>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5</a:t>
            </a:r>
            <a:endParaRPr lang="en-US" sz="2000" dirty="0">
              <a:solidFill>
                <a:schemeClr val="bg1"/>
              </a:solidFill>
              <a:latin typeface="Arial Black" panose="020B0A04020102020204" pitchFamily="34" charset="0"/>
            </a:endParaRPr>
          </a:p>
        </p:txBody>
      </p:sp>
      <p:sp>
        <p:nvSpPr>
          <p:cNvPr id="11" name="Oval 10"/>
          <p:cNvSpPr/>
          <p:nvPr/>
        </p:nvSpPr>
        <p:spPr>
          <a:xfrm>
            <a:off x="462015" y="4747724"/>
            <a:ext cx="384725" cy="397823"/>
          </a:xfrm>
          <a:prstGeom prst="ellipse">
            <a:avLst/>
          </a:prstGeom>
          <a:solidFill>
            <a:schemeClr val="tx1"/>
          </a:solidFill>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smtClean="0">
                <a:solidFill>
                  <a:schemeClr val="bg1"/>
                </a:solidFill>
                <a:latin typeface="Arial Black" panose="020B0A04020102020204" pitchFamily="34" charset="0"/>
              </a:rPr>
              <a:t>6</a:t>
            </a:r>
            <a:endParaRPr lang="en-US"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790610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969500" cy="830984"/>
          </a:xfrm>
        </p:spPr>
        <p:txBody>
          <a:bodyPr/>
          <a:lstStyle/>
          <a:p>
            <a:r>
              <a:rPr lang="en-US" dirty="0" smtClean="0">
                <a:solidFill>
                  <a:schemeClr val="accent1"/>
                </a:solidFill>
              </a:rPr>
              <a:t>Comprehensive Care Management (cont.)</a:t>
            </a:r>
            <a:endParaRPr lang="en-US" dirty="0">
              <a:solidFill>
                <a:schemeClr val="accent1"/>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1"/>
              </a:buClr>
              <a:buSzPct val="100000"/>
              <a:buFont typeface="+mj-lt"/>
              <a:buAutoNum type="arabicPeriod" startAt="5"/>
            </a:pPr>
            <a:r>
              <a:rPr lang="en-US" dirty="0"/>
              <a:t>Monthly (or more often as needed) contacts:</a:t>
            </a:r>
          </a:p>
          <a:p>
            <a:pPr marL="685800" lvl="1" indent="-228600">
              <a:buClr>
                <a:schemeClr val="accent1"/>
              </a:buClr>
            </a:pPr>
            <a:r>
              <a:rPr lang="en-US" sz="2800" dirty="0" smtClean="0"/>
              <a:t>Provides </a:t>
            </a:r>
            <a:r>
              <a:rPr lang="en-US" sz="2800" dirty="0"/>
              <a:t>continuity of care</a:t>
            </a:r>
          </a:p>
          <a:p>
            <a:pPr marL="685800" lvl="1" indent="-228600">
              <a:buClr>
                <a:schemeClr val="accent1"/>
              </a:buClr>
            </a:pPr>
            <a:r>
              <a:rPr lang="en-US" sz="2800" dirty="0" smtClean="0"/>
              <a:t>Supports </a:t>
            </a:r>
            <a:r>
              <a:rPr lang="en-US" sz="2800" dirty="0"/>
              <a:t>the achievement of self-directed </a:t>
            </a:r>
            <a:r>
              <a:rPr lang="en-US" sz="2800" dirty="0" smtClean="0"/>
              <a:t>health </a:t>
            </a:r>
            <a:r>
              <a:rPr lang="en-US" sz="2800" dirty="0"/>
              <a:t>goals </a:t>
            </a:r>
          </a:p>
          <a:p>
            <a:pPr marL="685800" lvl="1" indent="-228600">
              <a:buClr>
                <a:schemeClr val="accent1"/>
              </a:buClr>
            </a:pPr>
            <a:r>
              <a:rPr lang="en-US" sz="2800" dirty="0" smtClean="0"/>
              <a:t>Improves </a:t>
            </a:r>
            <a:r>
              <a:rPr lang="en-US" sz="2800" dirty="0"/>
              <a:t>functional or health </a:t>
            </a:r>
            <a:r>
              <a:rPr lang="en-US" sz="2800" dirty="0" smtClean="0"/>
              <a:t>status </a:t>
            </a:r>
            <a:r>
              <a:rPr lang="en-US" sz="2800" dirty="0"/>
              <a:t>or prevent or slow declines </a:t>
            </a:r>
            <a:r>
              <a:rPr lang="en-US" sz="2800" dirty="0" smtClean="0"/>
              <a:t/>
            </a:r>
            <a:br>
              <a:rPr lang="en-US" sz="2800" dirty="0" smtClean="0"/>
            </a:br>
            <a:r>
              <a:rPr lang="en-US" sz="2800" dirty="0" smtClean="0"/>
              <a:t>in </a:t>
            </a:r>
            <a:r>
              <a:rPr lang="en-US" sz="2800" dirty="0"/>
              <a:t>functioning </a:t>
            </a:r>
          </a:p>
          <a:p>
            <a:pPr marL="801687" lvl="1" indent="-514350">
              <a:buClr>
                <a:schemeClr val="accent1"/>
              </a:buClr>
              <a:buFont typeface="+mj-lt"/>
              <a:buAutoNum type="arabicPeriod" startAt="4"/>
            </a:pPr>
            <a:endParaRPr lang="en-US" dirty="0"/>
          </a:p>
        </p:txBody>
      </p:sp>
      <p:sp>
        <p:nvSpPr>
          <p:cNvPr id="3" name="Oval 2"/>
          <p:cNvSpPr/>
          <p:nvPr/>
        </p:nvSpPr>
        <p:spPr>
          <a:xfrm>
            <a:off x="301268" y="252694"/>
            <a:ext cx="1068106" cy="1068106"/>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1</a:t>
            </a:r>
          </a:p>
        </p:txBody>
      </p:sp>
    </p:spTree>
    <p:extLst>
      <p:ext uri="{BB962C8B-B14F-4D97-AF65-F5344CB8AC3E}">
        <p14:creationId xmlns:p14="http://schemas.microsoft.com/office/powerpoint/2010/main" val="252589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Management</a:t>
            </a:r>
            <a:endParaRPr lang="en-US" dirty="0"/>
          </a:p>
        </p:txBody>
      </p:sp>
      <p:sp>
        <p:nvSpPr>
          <p:cNvPr id="3" name="Content Placeholder 2"/>
          <p:cNvSpPr>
            <a:spLocks noGrp="1"/>
          </p:cNvSpPr>
          <p:nvPr>
            <p:ph idx="1"/>
          </p:nvPr>
        </p:nvSpPr>
        <p:spPr/>
        <p:txBody>
          <a:bodyPr/>
          <a:lstStyle/>
          <a:p>
            <a:r>
              <a:rPr lang="en-US" dirty="0" smtClean="0"/>
              <a:t>Plan your day/week by scheduling time for:</a:t>
            </a:r>
          </a:p>
          <a:p>
            <a:pPr lvl="1"/>
            <a:r>
              <a:rPr lang="en-US" dirty="0"/>
              <a:t>O</a:t>
            </a:r>
            <a:r>
              <a:rPr lang="en-US" dirty="0" smtClean="0"/>
              <a:t>utreach calls and letters</a:t>
            </a:r>
          </a:p>
          <a:p>
            <a:pPr lvl="1"/>
            <a:r>
              <a:rPr lang="en-US" dirty="0"/>
              <a:t>Face-to-face </a:t>
            </a:r>
            <a:r>
              <a:rPr lang="en-US" dirty="0" smtClean="0"/>
              <a:t>visits</a:t>
            </a:r>
          </a:p>
          <a:p>
            <a:pPr lvl="1"/>
            <a:r>
              <a:rPr lang="en-US" dirty="0"/>
              <a:t>F</a:t>
            </a:r>
            <a:r>
              <a:rPr lang="en-US" dirty="0" smtClean="0"/>
              <a:t>ollow-up calls</a:t>
            </a:r>
          </a:p>
          <a:p>
            <a:pPr lvl="1"/>
            <a:r>
              <a:rPr lang="en-US" dirty="0" smtClean="0"/>
              <a:t>Making and actively managing referrals</a:t>
            </a:r>
          </a:p>
          <a:p>
            <a:pPr lvl="1"/>
            <a:r>
              <a:rPr lang="en-US" dirty="0" smtClean="0"/>
              <a:t>Working with allied staff and multidisciplinary care teams</a:t>
            </a:r>
          </a:p>
          <a:p>
            <a:pPr lvl="1"/>
            <a:r>
              <a:rPr lang="en-US" dirty="0" smtClean="0"/>
              <a:t>Documentation</a:t>
            </a:r>
          </a:p>
          <a:p>
            <a:r>
              <a:rPr lang="en-US" dirty="0" smtClean="0"/>
              <a:t>Schedule time for responding to EDIE or PreManage alerts</a:t>
            </a:r>
          </a:p>
          <a:p>
            <a:pPr lvl="1"/>
            <a:r>
              <a:rPr lang="en-US" dirty="0" smtClean="0"/>
              <a:t>Carve out time in your schedule and if no one has been hospitalized or admitted in the ED use this time for the above activities</a:t>
            </a:r>
          </a:p>
          <a:p>
            <a:endParaRPr lang="en-US" dirty="0"/>
          </a:p>
        </p:txBody>
      </p:sp>
      <p:pic>
        <p:nvPicPr>
          <p:cNvPr id="4" name="Picture 2" descr="C:\Users\McAvoCM\AppData\Local\Microsoft\Windows\Temporary Internet Files\Content.IE5\G062APP4\time_clock_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8378" y="238427"/>
            <a:ext cx="2947562" cy="1948961"/>
          </a:xfrm>
          <a:prstGeom prst="rect">
            <a:avLst/>
          </a:prstGeom>
          <a:ln>
            <a:solidFill>
              <a:schemeClr val="accent3"/>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321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smtClean="0"/>
              <a:t>What tips can you share that have helped you better manage your caseload?</a:t>
            </a:r>
          </a:p>
          <a:p>
            <a:pPr marL="0" indent="0">
              <a:buNone/>
            </a:pPr>
            <a:endParaRPr lang="en-US" sz="3600" dirty="0" smtClean="0"/>
          </a:p>
          <a:p>
            <a:pPr marL="0" indent="0">
              <a:buNone/>
            </a:pPr>
            <a:r>
              <a:rPr lang="en-US" sz="3600" dirty="0" smtClean="0"/>
              <a:t>Do </a:t>
            </a:r>
            <a:r>
              <a:rPr lang="en-US" sz="3600" dirty="0"/>
              <a:t>you have any questions?</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750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9901" y="1706419"/>
            <a:ext cx="10512424" cy="2047434"/>
          </a:xfrm>
        </p:spPr>
        <p:txBody>
          <a:bodyPr/>
          <a:lstStyle/>
          <a:p>
            <a:r>
              <a:rPr lang="en-US" dirty="0" smtClean="0"/>
              <a:t>Resources	</a:t>
            </a:r>
            <a:endParaRPr lang="en-US" dirty="0"/>
          </a:p>
        </p:txBody>
      </p:sp>
      <p:sp>
        <p:nvSpPr>
          <p:cNvPr id="5" name="Subtitle 4"/>
          <p:cNvSpPr>
            <a:spLocks noGrp="1"/>
          </p:cNvSpPr>
          <p:nvPr>
            <p:ph type="subTitle" idx="1"/>
          </p:nvPr>
        </p:nvSpPr>
        <p:spPr>
          <a:xfrm>
            <a:off x="469901" y="3930173"/>
            <a:ext cx="9655001" cy="2358332"/>
          </a:xfrm>
        </p:spPr>
        <p:txBody>
          <a:bodyPr/>
          <a:lstStyle/>
          <a:p>
            <a:endParaRPr lang="en-US" dirty="0" smtClean="0"/>
          </a:p>
          <a:p>
            <a:endParaRPr lang="en-US" dirty="0"/>
          </a:p>
        </p:txBody>
      </p:sp>
    </p:spTree>
    <p:extLst>
      <p:ext uri="{BB962C8B-B14F-4D97-AF65-F5344CB8AC3E}">
        <p14:creationId xmlns:p14="http://schemas.microsoft.com/office/powerpoint/2010/main" val="473076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31988"/>
            <a:ext cx="11515411" cy="417195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 name="Title 3"/>
          <p:cNvSpPr>
            <a:spLocks noGrp="1"/>
          </p:cNvSpPr>
          <p:nvPr>
            <p:ph type="title"/>
          </p:nvPr>
        </p:nvSpPr>
        <p:spPr/>
        <p:txBody>
          <a:bodyPr/>
          <a:lstStyle/>
          <a:p>
            <a:r>
              <a:rPr lang="en-US" dirty="0" smtClean="0"/>
              <a:t>Advanced Home Care Aide </a:t>
            </a:r>
            <a:br>
              <a:rPr lang="en-US" dirty="0" smtClean="0"/>
            </a:br>
            <a:r>
              <a:rPr lang="en-US" dirty="0" smtClean="0"/>
              <a:t>Specialist Pilot Program</a:t>
            </a:r>
            <a:endParaRPr lang="en-US" dirty="0"/>
          </a:p>
        </p:txBody>
      </p:sp>
      <p:sp>
        <p:nvSpPr>
          <p:cNvPr id="5" name="Content Placeholder 4"/>
          <p:cNvSpPr>
            <a:spLocks noGrp="1"/>
          </p:cNvSpPr>
          <p:nvPr>
            <p:ph idx="1"/>
          </p:nvPr>
        </p:nvSpPr>
        <p:spPr>
          <a:xfrm>
            <a:off x="454025" y="2305050"/>
            <a:ext cx="5721350" cy="3540126"/>
          </a:xfrm>
        </p:spPr>
        <p:txBody>
          <a:bodyPr/>
          <a:lstStyle/>
          <a:p>
            <a:r>
              <a:rPr lang="en-US" sz="2800" dirty="0" smtClean="0"/>
              <a:t>Care Coordinators will be notified if their client enrolls in the program</a:t>
            </a:r>
          </a:p>
          <a:p>
            <a:r>
              <a:rPr lang="en-US" sz="2800" dirty="0" smtClean="0"/>
              <a:t>Care Coordinators may need to answer questions about the program </a:t>
            </a:r>
          </a:p>
          <a:p>
            <a:r>
              <a:rPr lang="en-US" sz="2800" dirty="0"/>
              <a:t>Care Coordinators may work with </a:t>
            </a:r>
            <a:r>
              <a:rPr lang="en-US" sz="2800" dirty="0" smtClean="0"/>
              <a:t>the case manager, </a:t>
            </a:r>
            <a:r>
              <a:rPr lang="en-US" sz="2800" dirty="0"/>
              <a:t>Individual </a:t>
            </a:r>
            <a:r>
              <a:rPr lang="en-US" sz="2800" dirty="0" smtClean="0"/>
              <a:t>Provider (IP), </a:t>
            </a:r>
            <a:r>
              <a:rPr lang="en-US" sz="2800" dirty="0"/>
              <a:t>and </a:t>
            </a:r>
            <a:r>
              <a:rPr lang="en-US" sz="2800" dirty="0" smtClean="0"/>
              <a:t>client </a:t>
            </a:r>
            <a:r>
              <a:rPr lang="en-US" sz="2800" dirty="0"/>
              <a:t>to incorporate the IP into the HAP</a:t>
            </a:r>
          </a:p>
          <a:p>
            <a:pPr marL="0" indent="0">
              <a:buNone/>
            </a:pPr>
            <a:r>
              <a:rPr lang="en-US" sz="2800" dirty="0" smtClean="0"/>
              <a:t> </a:t>
            </a:r>
            <a:endParaRPr lang="en-US" sz="2800" dirty="0"/>
          </a:p>
        </p:txBody>
      </p:sp>
      <p:pic>
        <p:nvPicPr>
          <p:cNvPr id="2" name="Picture 1"/>
          <p:cNvPicPr>
            <a:picLocks noChangeAspect="1"/>
          </p:cNvPicPr>
          <p:nvPr/>
        </p:nvPicPr>
        <p:blipFill>
          <a:blip r:embed="rId3"/>
          <a:stretch>
            <a:fillRect/>
          </a:stretch>
        </p:blipFill>
        <p:spPr>
          <a:xfrm>
            <a:off x="7578568" y="1135857"/>
            <a:ext cx="2533650" cy="5505450"/>
          </a:xfrm>
          <a:prstGeom prst="rect">
            <a:avLst/>
          </a:prstGeom>
        </p:spPr>
      </p:pic>
      <p:sp>
        <p:nvSpPr>
          <p:cNvPr id="7" name="Rectangle 6"/>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290936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Integration Program</a:t>
            </a:r>
            <a:endParaRPr lang="en-US" dirty="0"/>
          </a:p>
        </p:txBody>
      </p:sp>
      <p:sp>
        <p:nvSpPr>
          <p:cNvPr id="3" name="Content Placeholder 2"/>
          <p:cNvSpPr>
            <a:spLocks noGrp="1"/>
          </p:cNvSpPr>
          <p:nvPr>
            <p:ph idx="1"/>
          </p:nvPr>
        </p:nvSpPr>
        <p:spPr/>
        <p:txBody>
          <a:bodyPr/>
          <a:lstStyle/>
          <a:p>
            <a:r>
              <a:rPr lang="en-US" dirty="0" smtClean="0"/>
              <a:t>Adult Family Homes (AFH) may receive a rate increase to participate with qualifying residents</a:t>
            </a:r>
          </a:p>
          <a:p>
            <a:pPr lvl="1"/>
            <a:r>
              <a:rPr lang="en-US" dirty="0" smtClean="0"/>
              <a:t>Provider may assist their client to better integrate into their local communities</a:t>
            </a:r>
          </a:p>
          <a:p>
            <a:r>
              <a:rPr lang="en-US" dirty="0" smtClean="0"/>
              <a:t>Possible roles for the Care Coordinator:</a:t>
            </a:r>
          </a:p>
          <a:p>
            <a:pPr lvl="1"/>
            <a:r>
              <a:rPr lang="en-US" dirty="0" smtClean="0"/>
              <a:t>Educate the client, family, or collaterals about this benefit</a:t>
            </a:r>
          </a:p>
          <a:p>
            <a:pPr lvl="1"/>
            <a:r>
              <a:rPr lang="en-US" dirty="0" smtClean="0"/>
              <a:t>Research opportunities for the client in their community</a:t>
            </a:r>
          </a:p>
          <a:p>
            <a:pPr lvl="1"/>
            <a:r>
              <a:rPr lang="en-US" dirty="0" smtClean="0"/>
              <a:t>Discuss with the AFH provider options</a:t>
            </a:r>
          </a:p>
          <a:p>
            <a:pPr lvl="2"/>
            <a:r>
              <a:rPr lang="en-US" dirty="0" smtClean="0"/>
              <a:t>Who will provide transportation?</a:t>
            </a:r>
          </a:p>
          <a:p>
            <a:pPr lvl="2"/>
            <a:r>
              <a:rPr lang="en-US" dirty="0" smtClean="0"/>
              <a:t>Who will make a referral or complete an application if needed?</a:t>
            </a:r>
          </a:p>
          <a:p>
            <a:pPr lvl="1"/>
            <a:r>
              <a:rPr lang="en-US" dirty="0" smtClean="0"/>
              <a:t>Integrate the activity into the HAP if appropriate</a:t>
            </a:r>
          </a:p>
          <a:p>
            <a:pPr lvl="2"/>
            <a:r>
              <a:rPr lang="en-US" dirty="0" smtClean="0"/>
              <a:t>Establish a short term goal and action steps</a:t>
            </a:r>
            <a:endParaRPr lang="en-US" dirty="0"/>
          </a:p>
        </p:txBody>
      </p:sp>
    </p:spTree>
    <p:extLst>
      <p:ext uri="{BB962C8B-B14F-4D97-AF65-F5344CB8AC3E}">
        <p14:creationId xmlns:p14="http://schemas.microsoft.com/office/powerpoint/2010/main" val="21915923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Non-emergency Medical Transportation (NEMT) Program</a:t>
            </a:r>
            <a:endParaRPr lang="en-US" dirty="0"/>
          </a:p>
        </p:txBody>
      </p:sp>
      <p:sp>
        <p:nvSpPr>
          <p:cNvPr id="5" name="Content Placeholder 4"/>
          <p:cNvSpPr>
            <a:spLocks noGrp="1"/>
          </p:cNvSpPr>
          <p:nvPr>
            <p:ph idx="1"/>
          </p:nvPr>
        </p:nvSpPr>
        <p:spPr>
          <a:xfrm>
            <a:off x="469900" y="1990724"/>
            <a:ext cx="10512862" cy="4410076"/>
          </a:xfrm>
        </p:spPr>
        <p:txBody>
          <a:bodyPr/>
          <a:lstStyle/>
          <a:p>
            <a:r>
              <a:rPr lang="en-US" dirty="0" smtClean="0"/>
              <a:t>Transportation may be provided to Health Home clients for services when the client is homeless or lives in an unhealthy </a:t>
            </a:r>
            <a:br>
              <a:rPr lang="en-US" dirty="0" smtClean="0"/>
            </a:br>
            <a:r>
              <a:rPr lang="en-US" dirty="0" smtClean="0"/>
              <a:t>or unsafe environment </a:t>
            </a:r>
          </a:p>
          <a:p>
            <a:r>
              <a:rPr lang="en-US" dirty="0" smtClean="0"/>
              <a:t>A Care Coordinator may request NEMT to alternate locations to conduct care coordination services such as: </a:t>
            </a:r>
          </a:p>
          <a:p>
            <a:pPr lvl="1"/>
            <a:r>
              <a:rPr lang="en-US" dirty="0" smtClean="0"/>
              <a:t>obtaining consent to participate </a:t>
            </a:r>
            <a:endParaRPr lang="en-US" dirty="0"/>
          </a:p>
          <a:p>
            <a:pPr lvl="1"/>
            <a:r>
              <a:rPr lang="en-US" dirty="0" smtClean="0"/>
              <a:t>administering health assessments</a:t>
            </a:r>
          </a:p>
          <a:p>
            <a:pPr lvl="1"/>
            <a:r>
              <a:rPr lang="en-US" dirty="0"/>
              <a:t>developing the </a:t>
            </a:r>
            <a:r>
              <a:rPr lang="en-US" dirty="0" smtClean="0"/>
              <a:t>HAP</a:t>
            </a:r>
            <a:endParaRPr lang="en-US" dirty="0"/>
          </a:p>
          <a:p>
            <a:pPr marL="400050" lvl="1" indent="0">
              <a:buNone/>
            </a:pPr>
            <a:endParaRPr lang="en-US" dirty="0" smtClean="0"/>
          </a:p>
          <a:p>
            <a:pPr marL="0" indent="0">
              <a:buNone/>
            </a:pPr>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3092709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08760"/>
            <a:ext cx="11515411" cy="386334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Interpreter Services</a:t>
            </a:r>
            <a:endParaRPr lang="en-US" dirty="0"/>
          </a:p>
        </p:txBody>
      </p:sp>
      <p:sp>
        <p:nvSpPr>
          <p:cNvPr id="3" name="Content Placeholder 2"/>
          <p:cNvSpPr>
            <a:spLocks noGrp="1"/>
          </p:cNvSpPr>
          <p:nvPr>
            <p:ph idx="1"/>
          </p:nvPr>
        </p:nvSpPr>
        <p:spPr>
          <a:xfrm>
            <a:off x="469900" y="1600200"/>
            <a:ext cx="5713730" cy="4351338"/>
          </a:xfrm>
        </p:spPr>
        <p:txBody>
          <a:bodyPr/>
          <a:lstStyle/>
          <a:p>
            <a:r>
              <a:rPr lang="en-US" dirty="0" smtClean="0"/>
              <a:t>For information refer to the two documents at the end of Section B: Reference</a:t>
            </a:r>
          </a:p>
          <a:p>
            <a:pPr lvl="1"/>
            <a:r>
              <a:rPr lang="en-US" dirty="0" smtClean="0"/>
              <a:t>Ask your manager or accountant for your agency’s National Provider Identification (NPI) number so that you can schedule interpreters	</a:t>
            </a:r>
          </a:p>
          <a:p>
            <a:pPr lvl="2"/>
            <a:r>
              <a:rPr lang="en-US" dirty="0" smtClean="0"/>
              <a:t>Your agency may have more than one NPI number so ask which number you should use for your Health Home clients</a:t>
            </a:r>
            <a:endParaRPr lang="en-US"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7" name="Picture 6"/>
          <p:cNvPicPr>
            <a:picLocks noChangeAspect="1"/>
          </p:cNvPicPr>
          <p:nvPr/>
        </p:nvPicPr>
        <p:blipFill>
          <a:blip r:embed="rId3"/>
          <a:stretch>
            <a:fillRect/>
          </a:stretch>
        </p:blipFill>
        <p:spPr>
          <a:xfrm>
            <a:off x="6763038" y="737235"/>
            <a:ext cx="4172965" cy="5406390"/>
          </a:xfrm>
          <a:prstGeom prst="rect">
            <a:avLst/>
          </a:prstGeom>
          <a:ln w="15875">
            <a:solidFill>
              <a:schemeClr val="accent1"/>
            </a:solidFill>
          </a:ln>
        </p:spPr>
      </p:pic>
    </p:spTree>
    <p:extLst>
      <p:ext uri="{BB962C8B-B14F-4D97-AF65-F5344CB8AC3E}">
        <p14:creationId xmlns:p14="http://schemas.microsoft.com/office/powerpoint/2010/main" val="1504564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619250"/>
            <a:ext cx="11515411" cy="417195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Working with Providers</a:t>
            </a:r>
            <a:endParaRPr lang="en-US" dirty="0"/>
          </a:p>
        </p:txBody>
      </p:sp>
      <p:sp>
        <p:nvSpPr>
          <p:cNvPr id="3" name="Content Placeholder 2"/>
          <p:cNvSpPr>
            <a:spLocks noGrp="1"/>
          </p:cNvSpPr>
          <p:nvPr>
            <p:ph idx="1"/>
          </p:nvPr>
        </p:nvSpPr>
        <p:spPr>
          <a:xfrm>
            <a:off x="469900" y="2324100"/>
            <a:ext cx="5111750" cy="3646488"/>
          </a:xfrm>
        </p:spPr>
        <p:txBody>
          <a:bodyPr/>
          <a:lstStyle/>
          <a:p>
            <a:pPr marL="0" indent="0">
              <a:buNone/>
            </a:pPr>
            <a:r>
              <a:rPr lang="en-US" dirty="0" smtClean="0"/>
              <a:t>Offer this letter when visiting your client at nursing facilities, hospitals, and other residential providers (assisted living facilities and adult family homes)</a:t>
            </a:r>
            <a:endParaRPr lang="en-US" dirty="0"/>
          </a:p>
        </p:txBody>
      </p:sp>
      <p:pic>
        <p:nvPicPr>
          <p:cNvPr id="5" name="Picture 4"/>
          <p:cNvPicPr>
            <a:picLocks noChangeAspect="1"/>
          </p:cNvPicPr>
          <p:nvPr/>
        </p:nvPicPr>
        <p:blipFill>
          <a:blip r:embed="rId3"/>
          <a:stretch>
            <a:fillRect/>
          </a:stretch>
        </p:blipFill>
        <p:spPr>
          <a:xfrm>
            <a:off x="6584949" y="966787"/>
            <a:ext cx="4238625" cy="5476875"/>
          </a:xfrm>
          <a:prstGeom prst="rect">
            <a:avLst/>
          </a:prstGeom>
          <a:ln w="15875">
            <a:solidFill>
              <a:schemeClr val="bg1">
                <a:lumMod val="75000"/>
              </a:schemeClr>
            </a:solidFill>
          </a:ln>
        </p:spPr>
      </p:pic>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7174286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Living Connections (CLC)</a:t>
            </a:r>
            <a:endParaRPr lang="en-US" dirty="0"/>
          </a:p>
        </p:txBody>
      </p:sp>
      <p:sp>
        <p:nvSpPr>
          <p:cNvPr id="3" name="Content Placeholder 2"/>
          <p:cNvSpPr>
            <a:spLocks noGrp="1"/>
          </p:cNvSpPr>
          <p:nvPr>
            <p:ph idx="1"/>
          </p:nvPr>
        </p:nvSpPr>
        <p:spPr>
          <a:xfrm>
            <a:off x="945388" y="1636776"/>
            <a:ext cx="3919220" cy="4351338"/>
          </a:xfrm>
        </p:spPr>
        <p:txBody>
          <a:bodyPr/>
          <a:lstStyle/>
          <a:p>
            <a:pPr marL="0" indent="0">
              <a:buNone/>
            </a:pPr>
            <a:r>
              <a:rPr lang="en-US" dirty="0" smtClean="0"/>
              <a:t>Easy to navigate:</a:t>
            </a:r>
          </a:p>
          <a:p>
            <a:pPr lvl="1"/>
            <a:r>
              <a:rPr lang="en-US" dirty="0" smtClean="0"/>
              <a:t>Website </a:t>
            </a:r>
            <a:r>
              <a:rPr lang="en-US" dirty="0"/>
              <a:t>is located at:  </a:t>
            </a:r>
            <a:r>
              <a:rPr lang="en-US" dirty="0">
                <a:hlinkClick r:id="rId3"/>
              </a:rPr>
              <a:t>https://washingtoncommunitylivingconnections.org/consumer</a:t>
            </a:r>
            <a:r>
              <a:rPr lang="en-US" dirty="0" smtClean="0">
                <a:hlinkClick r:id="rId3"/>
              </a:rPr>
              <a:t>/</a:t>
            </a:r>
            <a:endParaRPr lang="en-US" dirty="0" smtClean="0"/>
          </a:p>
          <a:p>
            <a:pPr lvl="1"/>
            <a:r>
              <a:rPr lang="en-US" dirty="0"/>
              <a:t>Enter zip </a:t>
            </a:r>
            <a:r>
              <a:rPr lang="en-US" dirty="0" smtClean="0"/>
              <a:t>for client’s location and </a:t>
            </a:r>
            <a:r>
              <a:rPr lang="en-US" dirty="0"/>
              <a:t>select type of service</a:t>
            </a:r>
          </a:p>
          <a:p>
            <a:pPr marL="400050" lvl="1" indent="0">
              <a:buNone/>
            </a:pPr>
            <a:endParaRPr lang="en-US" dirty="0" smtClean="0"/>
          </a:p>
        </p:txBody>
      </p:sp>
      <p:pic>
        <p:nvPicPr>
          <p:cNvPr id="4" name="Picture 3"/>
          <p:cNvPicPr>
            <a:picLocks noChangeAspect="1"/>
          </p:cNvPicPr>
          <p:nvPr/>
        </p:nvPicPr>
        <p:blipFill>
          <a:blip r:embed="rId4"/>
          <a:stretch>
            <a:fillRect/>
          </a:stretch>
        </p:blipFill>
        <p:spPr>
          <a:xfrm>
            <a:off x="5726331" y="1246910"/>
            <a:ext cx="4743450" cy="5524500"/>
          </a:xfrm>
          <a:prstGeom prst="rect">
            <a:avLst/>
          </a:prstGeom>
          <a:ln w="15875">
            <a:solidFill>
              <a:schemeClr val="accent4"/>
            </a:solidFill>
          </a:ln>
        </p:spPr>
      </p:pic>
    </p:spTree>
    <p:extLst>
      <p:ext uri="{BB962C8B-B14F-4D97-AF65-F5344CB8AC3E}">
        <p14:creationId xmlns:p14="http://schemas.microsoft.com/office/powerpoint/2010/main" val="1133027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DSHS Health Home Website Quick Links: </a:t>
            </a:r>
            <a:r>
              <a:rPr lang="en-US" sz="4000" dirty="0" smtClean="0">
                <a:solidFill>
                  <a:schemeClr val="accent1"/>
                </a:solidFill>
              </a:rPr>
              <a:t>Care Coordinators Links </a:t>
            </a:r>
            <a:endParaRPr lang="en-US" sz="4000" dirty="0">
              <a:solidFill>
                <a:schemeClr val="accent1"/>
              </a:solidFill>
            </a:endParaRPr>
          </a:p>
        </p:txBody>
      </p:sp>
      <p:sp>
        <p:nvSpPr>
          <p:cNvPr id="3" name="Content Placeholder 2"/>
          <p:cNvSpPr>
            <a:spLocks noGrp="1"/>
          </p:cNvSpPr>
          <p:nvPr>
            <p:ph idx="1"/>
          </p:nvPr>
        </p:nvSpPr>
        <p:spPr>
          <a:xfrm>
            <a:off x="469900" y="1707769"/>
            <a:ext cx="5885180" cy="4351338"/>
          </a:xfrm>
        </p:spPr>
        <p:txBody>
          <a:bodyPr/>
          <a:lstStyle/>
          <a:p>
            <a:r>
              <a:rPr lang="en-US" sz="3000" dirty="0" smtClean="0"/>
              <a:t>Contains Guide Sheets</a:t>
            </a:r>
          </a:p>
          <a:p>
            <a:pPr lvl="1"/>
            <a:r>
              <a:rPr lang="en-US" dirty="0"/>
              <a:t>Advance Care Planning</a:t>
            </a:r>
          </a:p>
          <a:p>
            <a:pPr lvl="1"/>
            <a:r>
              <a:rPr lang="en-US" dirty="0" smtClean="0"/>
              <a:t>Advanced Home Care Aide Specialist Pilot </a:t>
            </a:r>
          </a:p>
          <a:p>
            <a:pPr lvl="1"/>
            <a:r>
              <a:rPr lang="en-US" dirty="0" smtClean="0"/>
              <a:t>Depression Screening and Intervention </a:t>
            </a:r>
          </a:p>
          <a:p>
            <a:r>
              <a:rPr lang="en-US" sz="3000" dirty="0" smtClean="0"/>
              <a:t>Training schedules and invitations to monthly webinars</a:t>
            </a:r>
          </a:p>
          <a:p>
            <a:r>
              <a:rPr lang="en-US" sz="3000" dirty="0" smtClean="0"/>
              <a:t>Educational materials for health promotion</a:t>
            </a:r>
          </a:p>
          <a:p>
            <a:r>
              <a:rPr lang="en-US" sz="3000" dirty="0" smtClean="0"/>
              <a:t>Classroom Training Manual and PowerPoint Handout</a:t>
            </a:r>
          </a:p>
          <a:p>
            <a:pPr lvl="1"/>
            <a:endParaRPr lang="en-US" dirty="0" smtClean="0"/>
          </a:p>
          <a:p>
            <a:pPr marL="0" indent="0">
              <a:buNone/>
            </a:pPr>
            <a:endParaRPr lang="en-US" sz="2400" dirty="0"/>
          </a:p>
        </p:txBody>
      </p:sp>
      <p:pic>
        <p:nvPicPr>
          <p:cNvPr id="5" name="Picture 4"/>
          <p:cNvPicPr>
            <a:picLocks noChangeAspect="1"/>
          </p:cNvPicPr>
          <p:nvPr/>
        </p:nvPicPr>
        <p:blipFill>
          <a:blip r:embed="rId3"/>
          <a:stretch>
            <a:fillRect/>
          </a:stretch>
        </p:blipFill>
        <p:spPr>
          <a:xfrm>
            <a:off x="7098030" y="1176760"/>
            <a:ext cx="4094622" cy="5343206"/>
          </a:xfrm>
          <a:prstGeom prst="rect">
            <a:avLst/>
          </a:prstGeom>
          <a:ln w="15875">
            <a:solidFill>
              <a:schemeClr val="accent1"/>
            </a:solidFill>
          </a:ln>
        </p:spPr>
      </p:pic>
    </p:spTree>
    <p:extLst>
      <p:ext uri="{BB962C8B-B14F-4D97-AF65-F5344CB8AC3E}">
        <p14:creationId xmlns:p14="http://schemas.microsoft.com/office/powerpoint/2010/main" val="724028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Coordination</a:t>
            </a:r>
          </a:p>
        </p:txBody>
      </p:sp>
      <p:sp>
        <p:nvSpPr>
          <p:cNvPr id="5" name="Content Placeholder 2"/>
          <p:cNvSpPr>
            <a:spLocks noGrp="1"/>
          </p:cNvSpPr>
          <p:nvPr>
            <p:ph idx="1"/>
          </p:nvPr>
        </p:nvSpPr>
        <p:spPr/>
        <p:txBody>
          <a:bodyPr/>
          <a:lstStyle/>
          <a:p>
            <a:endParaRPr lang="en-US" dirty="0" smtClean="0"/>
          </a:p>
          <a:p>
            <a:pPr marL="457200" indent="-457200">
              <a:buClr>
                <a:schemeClr val="accent2"/>
              </a:buClr>
              <a:buSzPct val="100000"/>
              <a:buFont typeface="+mj-lt"/>
              <a:buAutoNum type="arabicPeriod"/>
            </a:pPr>
            <a:r>
              <a:rPr lang="en-US" dirty="0"/>
              <a:t>Provides cross-system care coordination to assist the </a:t>
            </a:r>
            <a:r>
              <a:rPr lang="en-US" dirty="0" smtClean="0"/>
              <a:t>client </a:t>
            </a:r>
            <a:r>
              <a:rPr lang="en-US" dirty="0"/>
              <a:t>to access and navigate needed services</a:t>
            </a:r>
          </a:p>
          <a:p>
            <a:pPr marL="457200" indent="-457200">
              <a:buClr>
                <a:schemeClr val="accent2"/>
              </a:buClr>
              <a:buSzPct val="100000"/>
              <a:buFont typeface="+mj-lt"/>
              <a:buAutoNum type="arabicPeriod"/>
            </a:pPr>
            <a:r>
              <a:rPr lang="en-US" dirty="0"/>
              <a:t>Uses the Health Action Plan (HAP) as the </a:t>
            </a:r>
            <a:r>
              <a:rPr lang="en-US" dirty="0" smtClean="0"/>
              <a:t>person-centered </a:t>
            </a:r>
            <a:br>
              <a:rPr lang="en-US" dirty="0" smtClean="0"/>
            </a:br>
            <a:r>
              <a:rPr lang="en-US" dirty="0" smtClean="0"/>
              <a:t>care </a:t>
            </a:r>
            <a:r>
              <a:rPr lang="en-US" dirty="0"/>
              <a:t>management plan </a:t>
            </a:r>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2404845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Relationships and Resources</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Lead Organizations have completed outreach activities with local hospitals and institutions</a:t>
            </a:r>
          </a:p>
          <a:p>
            <a:pPr marL="0" indent="0">
              <a:spcAft>
                <a:spcPts val="1800"/>
              </a:spcAft>
              <a:buNone/>
            </a:pPr>
            <a:r>
              <a:rPr lang="en-US" dirty="0" smtClean="0"/>
              <a:t>Care Coordination Organizations are encouraged to complete their own outreach to community partners and medical and behavioral health providers to establish working relationships to aid in their care coordination activities</a:t>
            </a:r>
          </a:p>
          <a:p>
            <a:pPr marL="0" indent="0">
              <a:spcAft>
                <a:spcPts val="1800"/>
              </a:spcAft>
              <a:buNone/>
            </a:pPr>
            <a:r>
              <a:rPr lang="en-US" dirty="0" smtClean="0"/>
              <a:t>Be prepared to educate case managers and staff at HCS, DDA, AAAs, and other agencies about the program and your role</a:t>
            </a:r>
          </a:p>
          <a:p>
            <a:pPr marL="0" indent="0">
              <a:spcAft>
                <a:spcPts val="1800"/>
              </a:spcAft>
              <a:buNone/>
            </a:pPr>
            <a:endParaRPr lang="en-US" dirty="0"/>
          </a:p>
        </p:txBody>
      </p:sp>
      <p:cxnSp>
        <p:nvCxnSpPr>
          <p:cNvPr id="6" name="Straight Connector 5"/>
          <p:cNvCxnSpPr/>
          <p:nvPr/>
        </p:nvCxnSpPr>
        <p:spPr>
          <a:xfrm>
            <a:off x="457200" y="266139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29062" y="481844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118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Learning Objectives </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What are the six core Health Home Services?</a:t>
            </a:r>
          </a:p>
          <a:p>
            <a:pPr marL="0" indent="0">
              <a:spcAft>
                <a:spcPts val="1800"/>
              </a:spcAft>
              <a:buNone/>
            </a:pPr>
            <a:r>
              <a:rPr lang="en-US" dirty="0" smtClean="0"/>
              <a:t>Describe outreach and engagement strategies you will use.</a:t>
            </a:r>
          </a:p>
          <a:p>
            <a:pPr marL="0" indent="0">
              <a:spcAft>
                <a:spcPts val="1800"/>
              </a:spcAft>
              <a:buNone/>
            </a:pPr>
            <a:r>
              <a:rPr lang="en-US" dirty="0" smtClean="0"/>
              <a:t>Describe </a:t>
            </a:r>
            <a:r>
              <a:rPr lang="en-US" dirty="0"/>
              <a:t>the key uses of PRISM in care coordination.</a:t>
            </a:r>
          </a:p>
          <a:p>
            <a:pPr marL="0" indent="0">
              <a:spcAft>
                <a:spcPts val="1800"/>
              </a:spcAft>
              <a:buNone/>
            </a:pPr>
            <a:r>
              <a:rPr lang="en-US" dirty="0" smtClean="0"/>
              <a:t>How could you use the results of the patient, parent, or caregiver activation measures in working with your client or their collaterals?</a:t>
            </a:r>
          </a:p>
          <a:p>
            <a:pPr marL="0" indent="0">
              <a:spcAft>
                <a:spcPts val="1800"/>
              </a:spcAft>
              <a:buNone/>
            </a:pPr>
            <a:endParaRPr lang="en-US" dirty="0"/>
          </a:p>
        </p:txBody>
      </p:sp>
      <p:cxnSp>
        <p:nvCxnSpPr>
          <p:cNvPr id="6" name="Straight Connector 5"/>
          <p:cNvCxnSpPr/>
          <p:nvPr/>
        </p:nvCxnSpPr>
        <p:spPr>
          <a:xfrm>
            <a:off x="457200" y="224048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05328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9900" y="3946492"/>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9268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the Learning Objectives (cont.) </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What are the required and optional screens used in the HAP?</a:t>
            </a:r>
          </a:p>
          <a:p>
            <a:pPr marL="0" indent="0">
              <a:spcAft>
                <a:spcPts val="1800"/>
              </a:spcAft>
              <a:buNone/>
            </a:pPr>
            <a:r>
              <a:rPr lang="en-US" dirty="0"/>
              <a:t>How does </a:t>
            </a:r>
            <a:r>
              <a:rPr lang="en-US" dirty="0" smtClean="0"/>
              <a:t>the HAP </a:t>
            </a:r>
            <a:r>
              <a:rPr lang="en-US" dirty="0"/>
              <a:t>support </a:t>
            </a:r>
            <a:r>
              <a:rPr lang="en-US" dirty="0" smtClean="0"/>
              <a:t>the client to improve their health and self-management?</a:t>
            </a:r>
          </a:p>
          <a:p>
            <a:pPr marL="0" indent="0">
              <a:spcAft>
                <a:spcPts val="1800"/>
              </a:spcAft>
              <a:buNone/>
            </a:pPr>
            <a:r>
              <a:rPr lang="en-US" dirty="0"/>
              <a:t>What are the crucial activities of comprehensive transitional care?</a:t>
            </a:r>
          </a:p>
          <a:p>
            <a:pPr marL="0" indent="0">
              <a:spcAft>
                <a:spcPts val="1800"/>
              </a:spcAft>
              <a:buNone/>
            </a:pPr>
            <a:endParaRPr lang="en-US" dirty="0"/>
          </a:p>
        </p:txBody>
      </p:sp>
      <p:cxnSp>
        <p:nvCxnSpPr>
          <p:cNvPr id="6" name="Straight Connector 5"/>
          <p:cNvCxnSpPr/>
          <p:nvPr/>
        </p:nvCxnSpPr>
        <p:spPr>
          <a:xfrm>
            <a:off x="469900" y="2265691"/>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69900" y="356809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870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a:t>Do you have any </a:t>
            </a:r>
            <a:r>
              <a:rPr lang="en-US" sz="3600" dirty="0" smtClean="0"/>
              <a:t>questions about what we covered during Day One or Day Two?</a:t>
            </a: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554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Additional Training</a:t>
            </a:r>
            <a:endParaRPr lang="en-US" dirty="0"/>
          </a:p>
        </p:txBody>
      </p:sp>
      <p:sp>
        <p:nvSpPr>
          <p:cNvPr id="7" name="Subtitle 6"/>
          <p:cNvSpPr>
            <a:spLocks noGrp="1"/>
          </p:cNvSpPr>
          <p:nvPr>
            <p:ph type="subTitle" idx="1"/>
          </p:nvPr>
        </p:nvSpPr>
        <p:spPr/>
        <p:txBody>
          <a:bodyPr/>
          <a:lstStyle/>
          <a:p>
            <a:r>
              <a:rPr lang="en-US" dirty="0" smtClean="0">
                <a:solidFill>
                  <a:schemeClr val="tx1">
                    <a:lumMod val="65000"/>
                    <a:lumOff val="35000"/>
                  </a:schemeClr>
                </a:solidFill>
              </a:rPr>
              <a:t>Required Special-topic Training</a:t>
            </a:r>
          </a:p>
          <a:p>
            <a:r>
              <a:rPr lang="en-US" dirty="0" smtClean="0">
                <a:solidFill>
                  <a:schemeClr val="tx1">
                    <a:lumMod val="65000"/>
                    <a:lumOff val="35000"/>
                  </a:schemeClr>
                </a:solidFill>
              </a:rPr>
              <a:t>Optional Training</a:t>
            </a:r>
          </a:p>
          <a:p>
            <a:endParaRPr lang="en-US" dirty="0" smtClean="0"/>
          </a:p>
          <a:p>
            <a:endParaRPr lang="en-US" dirty="0"/>
          </a:p>
        </p:txBody>
      </p:sp>
    </p:spTree>
    <p:extLst>
      <p:ext uri="{BB962C8B-B14F-4D97-AF65-F5344CB8AC3E}">
        <p14:creationId xmlns:p14="http://schemas.microsoft.com/office/powerpoint/2010/main" val="698674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Required Training for Fee-for-Service and MCO Health Home Program</a:t>
            </a:r>
            <a:endParaRPr lang="en-US" dirty="0"/>
          </a:p>
        </p:txBody>
      </p:sp>
      <p:sp>
        <p:nvSpPr>
          <p:cNvPr id="5" name="Content Placeholder 4"/>
          <p:cNvSpPr>
            <a:spLocks noGrp="1"/>
          </p:cNvSpPr>
          <p:nvPr>
            <p:ph idx="1"/>
          </p:nvPr>
        </p:nvSpPr>
        <p:spPr>
          <a:xfrm>
            <a:off x="469900" y="1990724"/>
            <a:ext cx="10512862" cy="3960813"/>
          </a:xfrm>
        </p:spPr>
        <p:txBody>
          <a:bodyPr/>
          <a:lstStyle/>
          <a:p>
            <a:pPr marL="0" indent="0">
              <a:spcAft>
                <a:spcPts val="1800"/>
              </a:spcAft>
              <a:buNone/>
            </a:pPr>
            <a:r>
              <a:rPr lang="en-US" sz="2800" dirty="0" smtClean="0"/>
              <a:t>Special topic PowerPoints are located at the DSHS Duals website at: </a:t>
            </a:r>
            <a:br>
              <a:rPr lang="en-US" sz="2800" dirty="0" smtClean="0"/>
            </a:br>
            <a:r>
              <a:rPr lang="en-US" sz="2400" dirty="0" smtClean="0">
                <a:hlinkClick r:id="rId3"/>
              </a:rPr>
              <a:t>https://www.dshs.wa.gov/altsa/home-and-community-services/washington-health-home-program-going-training</a:t>
            </a:r>
            <a:endParaRPr lang="en-US" sz="2400" dirty="0" smtClean="0"/>
          </a:p>
          <a:p>
            <a:pPr marL="0" indent="0">
              <a:buNone/>
            </a:pPr>
            <a:r>
              <a:rPr lang="en-US" sz="2800" dirty="0" smtClean="0"/>
              <a:t>The mandated topics are:</a:t>
            </a:r>
          </a:p>
          <a:p>
            <a:pPr marL="347663" indent="-347663">
              <a:spcBef>
                <a:spcPts val="0"/>
              </a:spcBef>
              <a:buFont typeface="+mj-lt"/>
              <a:buAutoNum type="arabicPeriod"/>
            </a:pPr>
            <a:r>
              <a:rPr lang="en-US" sz="2400" dirty="0" smtClean="0">
                <a:solidFill>
                  <a:schemeClr val="accent1">
                    <a:lumMod val="50000"/>
                  </a:schemeClr>
                </a:solidFill>
                <a:hlinkClick r:id="rId4" action="ppaction://hlinkfile"/>
              </a:rPr>
              <a:t>Outreach and Engagement Strategies</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smtClean="0">
                <a:solidFill>
                  <a:schemeClr val="accent1">
                    <a:lumMod val="50000"/>
                  </a:schemeClr>
                </a:solidFill>
                <a:hlinkClick r:id="rId5" action="ppaction://hlinkfile"/>
              </a:rPr>
              <a:t>Navigating the LTSS System: Part 1</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smtClean="0">
                <a:solidFill>
                  <a:schemeClr val="accent1">
                    <a:lumMod val="50000"/>
                  </a:schemeClr>
                </a:solidFill>
                <a:hlinkClick r:id="rId6" action="ppaction://hlinkfile"/>
              </a:rPr>
              <a:t>Navigating the LTSS System: Part 2</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smtClean="0">
                <a:solidFill>
                  <a:schemeClr val="accent1">
                    <a:lumMod val="50000"/>
                  </a:schemeClr>
                </a:solidFill>
                <a:hlinkClick r:id="rId7" action="ppaction://hlinkfile"/>
              </a:rPr>
              <a:t>Cultural and Disability Competence Considerations</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smtClean="0">
                <a:solidFill>
                  <a:schemeClr val="accent1">
                    <a:lumMod val="50000"/>
                  </a:schemeClr>
                </a:solidFill>
                <a:hlinkClick r:id="rId8" action="ppaction://hlinkfile"/>
              </a:rPr>
              <a:t>Assessment Screening Tools</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smtClean="0">
                <a:solidFill>
                  <a:schemeClr val="accent1">
                    <a:lumMod val="50000"/>
                  </a:schemeClr>
                </a:solidFill>
                <a:hlinkClick r:id="rId9" action="ppaction://hlinkfile"/>
              </a:rPr>
              <a:t>Coaching and Engaging Clients with Mental Health Needs</a:t>
            </a:r>
            <a:endParaRPr lang="en-US" sz="2400" dirty="0" smtClean="0">
              <a:solidFill>
                <a:schemeClr val="accent1">
                  <a:lumMod val="50000"/>
                </a:schemeClr>
              </a:solidFill>
            </a:endParaRPr>
          </a:p>
          <a:p>
            <a:pPr marL="347663" indent="-347663">
              <a:spcBef>
                <a:spcPts val="0"/>
              </a:spcBef>
              <a:buFont typeface="+mj-lt"/>
              <a:buAutoNum type="arabicPeriod"/>
            </a:pPr>
            <a:r>
              <a:rPr lang="en-US" sz="2400" dirty="0">
                <a:solidFill>
                  <a:schemeClr val="accent1">
                    <a:lumMod val="50000"/>
                  </a:schemeClr>
                </a:solidFill>
                <a:hlinkClick r:id="rId10" action="ppaction://hlinkfile"/>
              </a:rPr>
              <a:t>Medicare Grievance and Appeals</a:t>
            </a:r>
            <a:r>
              <a:rPr lang="en-US" sz="2400" dirty="0">
                <a:solidFill>
                  <a:schemeClr val="accent1">
                    <a:lumMod val="50000"/>
                  </a:schemeClr>
                </a:solidFill>
              </a:rPr>
              <a:t> (required if working for Duals</a:t>
            </a:r>
            <a:r>
              <a:rPr lang="en-US" sz="2400" dirty="0"/>
              <a:t>)</a:t>
            </a:r>
          </a:p>
          <a:p>
            <a:pPr marL="347663" indent="-347663">
              <a:spcBef>
                <a:spcPts val="0"/>
              </a:spcBef>
              <a:buFont typeface="+mj-lt"/>
              <a:buAutoNum type="arabicPeriod"/>
            </a:pPr>
            <a:endParaRPr lang="en-US" sz="2400" dirty="0" smtClean="0"/>
          </a:p>
          <a:p>
            <a:endParaRPr lang="en-US" sz="2800" dirty="0"/>
          </a:p>
        </p:txBody>
      </p:sp>
      <p:cxnSp>
        <p:nvCxnSpPr>
          <p:cNvPr id="8" name="Straight Connector 7"/>
          <p:cNvCxnSpPr/>
          <p:nvPr/>
        </p:nvCxnSpPr>
        <p:spPr>
          <a:xfrm>
            <a:off x="457200" y="324196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696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 and Join for Our Monthly Webinars</a:t>
            </a:r>
            <a:endParaRPr lang="en-US" dirty="0"/>
          </a:p>
        </p:txBody>
      </p:sp>
      <p:sp>
        <p:nvSpPr>
          <p:cNvPr id="5" name="Text Placeholder 4"/>
          <p:cNvSpPr>
            <a:spLocks noGrp="1"/>
          </p:cNvSpPr>
          <p:nvPr>
            <p:ph type="body" idx="1"/>
          </p:nvPr>
        </p:nvSpPr>
        <p:spPr>
          <a:xfrm>
            <a:off x="467875" y="3082347"/>
            <a:ext cx="5515830" cy="2457450"/>
          </a:xfrm>
        </p:spPr>
        <p:txBody>
          <a:bodyPr/>
          <a:lstStyle/>
          <a:p>
            <a:r>
              <a:rPr lang="en-US" sz="3200" b="0" dirty="0" smtClean="0"/>
              <a:t>Ask your Lead for the link to register for each quarterly series or visit the DSHS Care Coordinators website</a:t>
            </a:r>
            <a:endParaRPr lang="en-US" sz="3200" b="0" dirty="0"/>
          </a:p>
        </p:txBody>
      </p:sp>
      <p:pic>
        <p:nvPicPr>
          <p:cNvPr id="4" name="Picture 3"/>
          <p:cNvPicPr>
            <a:picLocks noChangeAspect="1"/>
          </p:cNvPicPr>
          <p:nvPr/>
        </p:nvPicPr>
        <p:blipFill>
          <a:blip r:embed="rId3"/>
          <a:stretch>
            <a:fillRect/>
          </a:stretch>
        </p:blipFill>
        <p:spPr>
          <a:xfrm>
            <a:off x="6196283" y="1246911"/>
            <a:ext cx="4251054" cy="5497830"/>
          </a:xfrm>
          <a:prstGeom prst="rect">
            <a:avLst/>
          </a:prstGeom>
          <a:ln w="15875">
            <a:solidFill>
              <a:schemeClr val="accent4"/>
            </a:solidFill>
          </a:ln>
        </p:spPr>
      </p:pic>
    </p:spTree>
    <p:extLst>
      <p:ext uri="{BB962C8B-B14F-4D97-AF65-F5344CB8AC3E}">
        <p14:creationId xmlns:p14="http://schemas.microsoft.com/office/powerpoint/2010/main" val="36118969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HCA Website is Located At: </a:t>
            </a:r>
            <a:br>
              <a:rPr lang="en-US" dirty="0" smtClean="0"/>
            </a:br>
            <a:r>
              <a:rPr lang="en-US" sz="2400" dirty="0">
                <a:hlinkClick r:id="rId3"/>
              </a:rPr>
              <a:t>https://</a:t>
            </a:r>
            <a:r>
              <a:rPr lang="en-US" sz="2400" dirty="0" smtClean="0">
                <a:hlinkClick r:id="rId3"/>
              </a:rPr>
              <a:t>www.hca.wa.gov/billers-providers/programs-and-services/health-homes</a:t>
            </a:r>
            <a:r>
              <a:rPr lang="en-US" dirty="0" smtClean="0"/>
              <a:t/>
            </a:r>
            <a:br>
              <a:rPr lang="en-US" dirty="0" smtClean="0"/>
            </a:br>
            <a:r>
              <a:rPr lang="en-US" sz="2000" dirty="0" smtClean="0"/>
              <a:t/>
            </a:r>
            <a:br>
              <a:rPr lang="en-US" sz="2000" dirty="0" smtClean="0"/>
            </a:br>
            <a:r>
              <a:rPr lang="en-US" sz="3600" dirty="0"/>
              <a:t/>
            </a:r>
            <a:br>
              <a:rPr lang="en-US" sz="3600" dirty="0"/>
            </a:br>
            <a:r>
              <a:rPr lang="en-US" sz="3600" dirty="0"/>
              <a:t/>
            </a:r>
            <a:br>
              <a:rPr lang="en-US" sz="3600" dirty="0"/>
            </a:br>
            <a:r>
              <a:rPr lang="en-US" sz="3600" dirty="0" smtClean="0"/>
              <a:t/>
            </a:r>
            <a:br>
              <a:rPr lang="en-US" sz="3600" dirty="0" smtClean="0"/>
            </a:br>
            <a:r>
              <a:rPr lang="en-US" sz="3600" dirty="0" smtClean="0"/>
              <a:t/>
            </a:r>
            <a:br>
              <a:rPr lang="en-US" sz="3600" dirty="0" smtClean="0"/>
            </a:br>
            <a:r>
              <a:rPr lang="en-US" dirty="0" smtClean="0"/>
              <a:t/>
            </a:r>
            <a:br>
              <a:rPr lang="en-US" dirty="0" smtClean="0"/>
            </a:br>
            <a:endParaRPr lang="en-US" dirty="0"/>
          </a:p>
        </p:txBody>
      </p:sp>
      <p:sp>
        <p:nvSpPr>
          <p:cNvPr id="5" name="Rectangle 4"/>
          <p:cNvSpPr/>
          <p:nvPr/>
        </p:nvSpPr>
        <p:spPr>
          <a:xfrm>
            <a:off x="-1" y="3178629"/>
            <a:ext cx="11515411" cy="203329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p:cNvPicPr>
            <a:picLocks noChangeAspect="1"/>
          </p:cNvPicPr>
          <p:nvPr/>
        </p:nvPicPr>
        <p:blipFill>
          <a:blip r:embed="rId4"/>
          <a:stretch>
            <a:fillRect/>
          </a:stretch>
        </p:blipFill>
        <p:spPr>
          <a:xfrm>
            <a:off x="1786596" y="1540641"/>
            <a:ext cx="8581293" cy="4689986"/>
          </a:xfrm>
          <a:prstGeom prst="rect">
            <a:avLst/>
          </a:prstGeom>
          <a:ln w="15875">
            <a:solidFill>
              <a:schemeClr val="accent4"/>
            </a:solidFill>
          </a:ln>
        </p:spPr>
      </p:pic>
    </p:spTree>
    <p:extLst>
      <p:ext uri="{BB962C8B-B14F-4D97-AF65-F5344CB8AC3E}">
        <p14:creationId xmlns:p14="http://schemas.microsoft.com/office/powerpoint/2010/main" val="4220989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2641600"/>
            <a:ext cx="11515411" cy="3135085"/>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a:t>DSHS Website i</a:t>
            </a:r>
            <a:r>
              <a:rPr lang="en-US" dirty="0" smtClean="0"/>
              <a:t>s Located At:</a:t>
            </a:r>
            <a:r>
              <a:rPr lang="en-US" dirty="0"/>
              <a:t/>
            </a:r>
            <a:br>
              <a:rPr lang="en-US" dirty="0"/>
            </a:br>
            <a:r>
              <a:rPr lang="en-US" sz="2800" dirty="0">
                <a:hlinkClick r:id="rId3"/>
              </a:rPr>
              <a:t>https://www.dshs.wa.gov/altsa/washington-health-home-program</a:t>
            </a:r>
            <a:r>
              <a:rPr lang="en-US" sz="3600" dirty="0"/>
              <a:t/>
            </a:r>
            <a:br>
              <a:rPr lang="en-US" sz="3600" dirty="0"/>
            </a:br>
            <a:r>
              <a:rPr lang="en-US" sz="3600" dirty="0"/>
              <a:t/>
            </a:r>
            <a:br>
              <a:rPr lang="en-US" sz="3600" dirty="0"/>
            </a:br>
            <a:r>
              <a:rPr lang="en-US" sz="3600" dirty="0"/>
              <a:t/>
            </a:r>
            <a:br>
              <a:rPr lang="en-US" sz="3600" dirty="0"/>
            </a:br>
            <a:endParaRPr lang="en-US" dirty="0"/>
          </a:p>
        </p:txBody>
      </p:sp>
      <p:pic>
        <p:nvPicPr>
          <p:cNvPr id="6" name="Picture 5"/>
          <p:cNvPicPr>
            <a:picLocks noChangeAspect="1"/>
          </p:cNvPicPr>
          <p:nvPr/>
        </p:nvPicPr>
        <p:blipFill>
          <a:blip r:embed="rId4"/>
          <a:stretch>
            <a:fillRect/>
          </a:stretch>
        </p:blipFill>
        <p:spPr>
          <a:xfrm>
            <a:off x="356587" y="2164667"/>
            <a:ext cx="8607289" cy="4088950"/>
          </a:xfrm>
          <a:prstGeom prst="rect">
            <a:avLst/>
          </a:prstGeom>
          <a:ln w="15875">
            <a:solidFill>
              <a:schemeClr val="accent4"/>
            </a:solidFill>
          </a:ln>
        </p:spPr>
      </p:pic>
      <p:sp>
        <p:nvSpPr>
          <p:cNvPr id="8" name="TextBox 7"/>
          <p:cNvSpPr txBox="1"/>
          <p:nvPr/>
        </p:nvSpPr>
        <p:spPr>
          <a:xfrm>
            <a:off x="9320464" y="3638801"/>
            <a:ext cx="2069026" cy="1015663"/>
          </a:xfrm>
          <a:prstGeom prst="rect">
            <a:avLst/>
          </a:prstGeom>
          <a:noFill/>
        </p:spPr>
        <p:txBody>
          <a:bodyPr wrap="square" rtlCol="0">
            <a:spAutoFit/>
          </a:bodyPr>
          <a:lstStyle/>
          <a:p>
            <a:r>
              <a:rPr lang="en-US" sz="2000" dirty="0" smtClean="0"/>
              <a:t>Resources for Care Coordinators and Allied Staff</a:t>
            </a:r>
            <a:endParaRPr lang="en-US" sz="2000" dirty="0"/>
          </a:p>
        </p:txBody>
      </p:sp>
      <p:cxnSp>
        <p:nvCxnSpPr>
          <p:cNvPr id="5" name="Straight Arrow Connector 4"/>
          <p:cNvCxnSpPr/>
          <p:nvPr/>
        </p:nvCxnSpPr>
        <p:spPr>
          <a:xfrm flipH="1">
            <a:off x="7772605" y="4146632"/>
            <a:ext cx="1547859" cy="663306"/>
          </a:xfrm>
          <a:prstGeom prst="straightConnector1">
            <a:avLst/>
          </a:prstGeom>
          <a:ln w="889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705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a:t>Do you have any </a:t>
            </a:r>
            <a:r>
              <a:rPr lang="en-US" sz="3600" dirty="0" smtClean="0"/>
              <a:t>final questions?</a:t>
            </a: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8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p:txBody>
          <a:bodyPr/>
          <a:lstStyle/>
          <a:p>
            <a:pPr marL="0" indent="0">
              <a:spcBef>
                <a:spcPts val="3000"/>
              </a:spcBef>
              <a:buNone/>
            </a:pPr>
            <a:r>
              <a:rPr lang="en-US" dirty="0" smtClean="0"/>
              <a:t>Your </a:t>
            </a:r>
            <a:r>
              <a:rPr lang="en-US" b="1" dirty="0" smtClean="0">
                <a:solidFill>
                  <a:schemeClr val="accent1"/>
                </a:solidFill>
              </a:rPr>
              <a:t>name</a:t>
            </a:r>
            <a:r>
              <a:rPr lang="en-US" dirty="0" smtClean="0"/>
              <a:t>?</a:t>
            </a:r>
          </a:p>
          <a:p>
            <a:pPr marL="0" indent="0">
              <a:spcBef>
                <a:spcPts val="3000"/>
              </a:spcBef>
              <a:buNone/>
            </a:pPr>
            <a:r>
              <a:rPr lang="en-US" dirty="0" smtClean="0"/>
              <a:t>What do you </a:t>
            </a:r>
            <a:r>
              <a:rPr lang="en-US" b="1" dirty="0">
                <a:solidFill>
                  <a:schemeClr val="accent1"/>
                </a:solidFill>
              </a:rPr>
              <a:t>do</a:t>
            </a:r>
            <a:r>
              <a:rPr lang="en-US" dirty="0" smtClean="0"/>
              <a:t>?</a:t>
            </a:r>
          </a:p>
          <a:p>
            <a:pPr marL="0" indent="0">
              <a:spcBef>
                <a:spcPts val="3000"/>
              </a:spcBef>
              <a:buNone/>
            </a:pPr>
            <a:r>
              <a:rPr lang="en-US" dirty="0" smtClean="0"/>
              <a:t>What </a:t>
            </a:r>
            <a:r>
              <a:rPr lang="en-US" b="1" dirty="0">
                <a:solidFill>
                  <a:schemeClr val="accent1"/>
                </a:solidFill>
              </a:rPr>
              <a:t>agency</a:t>
            </a:r>
            <a:r>
              <a:rPr lang="en-US" dirty="0" smtClean="0"/>
              <a:t> do you work for?</a:t>
            </a:r>
          </a:p>
          <a:p>
            <a:pPr marL="0" indent="0">
              <a:spcBef>
                <a:spcPts val="3000"/>
              </a:spcBef>
              <a:buNone/>
            </a:pPr>
            <a:r>
              <a:rPr lang="en-US" dirty="0" smtClean="0"/>
              <a:t>What </a:t>
            </a:r>
            <a:r>
              <a:rPr lang="en-US" b="1" dirty="0">
                <a:solidFill>
                  <a:schemeClr val="accent1"/>
                </a:solidFill>
              </a:rPr>
              <a:t>Lead Organization/s </a:t>
            </a:r>
            <a:r>
              <a:rPr lang="en-US" dirty="0" smtClean="0"/>
              <a:t>will you work with?</a:t>
            </a:r>
          </a:p>
          <a:p>
            <a:pPr marL="0" indent="0">
              <a:spcBef>
                <a:spcPts val="3000"/>
              </a:spcBef>
              <a:buNone/>
            </a:pPr>
            <a:r>
              <a:rPr lang="en-US" dirty="0" smtClean="0"/>
              <a:t>Briefly state, your </a:t>
            </a:r>
            <a:r>
              <a:rPr lang="en-US" b="1" dirty="0">
                <a:solidFill>
                  <a:schemeClr val="accent1"/>
                </a:solidFill>
              </a:rPr>
              <a:t>relevant work experience.</a:t>
            </a:r>
          </a:p>
          <a:p>
            <a:pPr marL="0" indent="0">
              <a:spcBef>
                <a:spcPts val="3000"/>
              </a:spcBef>
              <a:buNone/>
            </a:pPr>
            <a:endParaRPr lang="en-US" dirty="0"/>
          </a:p>
        </p:txBody>
      </p:sp>
      <p:cxnSp>
        <p:nvCxnSpPr>
          <p:cNvPr id="6" name="Straight Connector 5"/>
          <p:cNvCxnSpPr/>
          <p:nvPr/>
        </p:nvCxnSpPr>
        <p:spPr>
          <a:xfrm>
            <a:off x="457200" y="219986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032047"/>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386423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199" y="4696413"/>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10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a:t>
            </a:r>
            <a:r>
              <a:rPr lang="en-US" dirty="0" smtClean="0">
                <a:solidFill>
                  <a:schemeClr val="accent2"/>
                </a:solidFill>
              </a:rPr>
              <a:t>Coordination (cont.)</a:t>
            </a:r>
            <a:endParaRPr lang="en-US" dirty="0">
              <a:solidFill>
                <a:schemeClr val="accent2"/>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2"/>
              </a:buClr>
              <a:buSzPct val="100000"/>
              <a:buFont typeface="+mj-lt"/>
              <a:buAutoNum type="arabicPeriod" startAt="3"/>
            </a:pPr>
            <a:r>
              <a:rPr lang="en-US" dirty="0"/>
              <a:t>Fosters communication between the providers </a:t>
            </a:r>
            <a:r>
              <a:rPr lang="en-US" dirty="0" smtClean="0"/>
              <a:t>of </a:t>
            </a:r>
            <a:r>
              <a:rPr lang="en-US" dirty="0"/>
              <a:t>care including:</a:t>
            </a:r>
          </a:p>
          <a:p>
            <a:pPr marL="685800" lvl="1" indent="-228600"/>
            <a:r>
              <a:rPr lang="en-US" sz="2800" dirty="0"/>
              <a:t>Primary </a:t>
            </a:r>
            <a:r>
              <a:rPr lang="en-US" sz="2800" dirty="0" smtClean="0"/>
              <a:t>Care Physicians (PCPs) </a:t>
            </a:r>
            <a:endParaRPr lang="en-US" sz="2800" dirty="0"/>
          </a:p>
          <a:p>
            <a:pPr marL="685800" lvl="1" indent="-228600"/>
            <a:r>
              <a:rPr lang="en-US" sz="2800" dirty="0"/>
              <a:t>Medical </a:t>
            </a:r>
            <a:r>
              <a:rPr lang="en-US" sz="2800" dirty="0" smtClean="0"/>
              <a:t>and behavioral health specialists</a:t>
            </a:r>
            <a:endParaRPr lang="en-US" sz="2800" dirty="0"/>
          </a:p>
          <a:p>
            <a:pPr marL="685800" lvl="1" indent="-228600"/>
            <a:r>
              <a:rPr lang="en-US" sz="2800" dirty="0"/>
              <a:t>Entities authorizing behavioral health and </a:t>
            </a:r>
            <a:br>
              <a:rPr lang="en-US" sz="2800" dirty="0"/>
            </a:br>
            <a:r>
              <a:rPr lang="en-US" sz="2800" dirty="0"/>
              <a:t>Long Term Services and Supports (LTSS)</a:t>
            </a:r>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19768896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375" y="2688337"/>
            <a:ext cx="11515411" cy="2267712"/>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Please Complete the Training Evaluation</a:t>
            </a:r>
            <a:endParaRPr lang="en-US" dirty="0"/>
          </a:p>
        </p:txBody>
      </p:sp>
      <p:sp>
        <p:nvSpPr>
          <p:cNvPr id="6" name="Content Placeholder 5"/>
          <p:cNvSpPr>
            <a:spLocks noGrp="1"/>
          </p:cNvSpPr>
          <p:nvPr>
            <p:ph idx="1"/>
          </p:nvPr>
        </p:nvSpPr>
        <p:spPr>
          <a:xfrm>
            <a:off x="667155" y="3211937"/>
            <a:ext cx="5350329" cy="1283692"/>
          </a:xfrm>
        </p:spPr>
        <p:txBody>
          <a:bodyPr/>
          <a:lstStyle/>
          <a:p>
            <a:pPr marL="0" indent="0">
              <a:buNone/>
            </a:pPr>
            <a:r>
              <a:rPr lang="en-US" sz="4400" b="1" dirty="0" smtClean="0">
                <a:solidFill>
                  <a:schemeClr val="accent5"/>
                </a:solidFill>
              </a:rPr>
              <a:t>We appreciate </a:t>
            </a:r>
            <a:br>
              <a:rPr lang="en-US" sz="4400" b="1" dirty="0" smtClean="0">
                <a:solidFill>
                  <a:schemeClr val="accent5"/>
                </a:solidFill>
              </a:rPr>
            </a:br>
            <a:r>
              <a:rPr lang="en-US" sz="4400" b="1" dirty="0" smtClean="0">
                <a:solidFill>
                  <a:schemeClr val="accent5"/>
                </a:solidFill>
              </a:rPr>
              <a:t>your feedback!</a:t>
            </a:r>
          </a:p>
          <a:p>
            <a:pPr marL="0" indent="0">
              <a:buNone/>
            </a:pPr>
            <a:endParaRPr lang="en-US" sz="4400" b="1" dirty="0">
              <a:solidFill>
                <a:schemeClr val="accent5"/>
              </a:solidFill>
            </a:endParaRPr>
          </a:p>
        </p:txBody>
      </p:sp>
      <p:pic>
        <p:nvPicPr>
          <p:cNvPr id="5" name="Picture 4"/>
          <p:cNvPicPr>
            <a:picLocks noChangeAspect="1"/>
          </p:cNvPicPr>
          <p:nvPr/>
        </p:nvPicPr>
        <p:blipFill>
          <a:blip r:embed="rId3"/>
          <a:stretch>
            <a:fillRect/>
          </a:stretch>
        </p:blipFill>
        <p:spPr>
          <a:xfrm>
            <a:off x="6899655" y="1629695"/>
            <a:ext cx="3400425" cy="4448175"/>
          </a:xfrm>
          <a:prstGeom prst="rect">
            <a:avLst/>
          </a:prstGeom>
          <a:ln w="15875">
            <a:solidFill>
              <a:schemeClr val="accent4"/>
            </a:solidFill>
          </a:ln>
        </p:spPr>
      </p:pic>
      <p:sp>
        <p:nvSpPr>
          <p:cNvPr id="7" name="Rectangle 6"/>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3311480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a:t>
            </a:r>
            <a:r>
              <a:rPr lang="en-US" dirty="0" smtClean="0">
                <a:solidFill>
                  <a:schemeClr val="accent2"/>
                </a:solidFill>
              </a:rPr>
              <a:t>Coordination (cont.)</a:t>
            </a:r>
            <a:endParaRPr lang="en-US" dirty="0">
              <a:solidFill>
                <a:schemeClr val="accent2"/>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2"/>
              </a:buClr>
              <a:buSzPct val="100000"/>
              <a:buFont typeface="+mj-lt"/>
              <a:buAutoNum type="arabicPeriod" startAt="4"/>
            </a:pPr>
            <a:r>
              <a:rPr lang="en-US" dirty="0" smtClean="0"/>
              <a:t>Bridges all </a:t>
            </a:r>
            <a:r>
              <a:rPr lang="en-US" dirty="0"/>
              <a:t>of the client’s systems of care, including non-clinical support such as food, housing, </a:t>
            </a:r>
            <a:r>
              <a:rPr lang="en-US" dirty="0" smtClean="0"/>
              <a:t>legal services,  transportation, etc.</a:t>
            </a:r>
            <a:endParaRPr lang="en-US" dirty="0"/>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grpSp>
        <p:nvGrpSpPr>
          <p:cNvPr id="6" name="Group 5"/>
          <p:cNvGrpSpPr/>
          <p:nvPr/>
        </p:nvGrpSpPr>
        <p:grpSpPr>
          <a:xfrm>
            <a:off x="4973490" y="4243417"/>
            <a:ext cx="6009272" cy="2061411"/>
            <a:chOff x="6395424" y="3790252"/>
            <a:chExt cx="2209928" cy="1753342"/>
          </a:xfrm>
          <a:solidFill>
            <a:schemeClr val="accent2">
              <a:lumMod val="20000"/>
              <a:lumOff val="80000"/>
            </a:schemeClr>
          </a:solidFill>
        </p:grpSpPr>
        <p:sp>
          <p:nvSpPr>
            <p:cNvPr id="7" name="Oval 6"/>
            <p:cNvSpPr/>
            <p:nvPr/>
          </p:nvSpPr>
          <p:spPr>
            <a:xfrm>
              <a:off x="7401047" y="3790252"/>
              <a:ext cx="200708" cy="200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8" name="Freeform 7"/>
            <p:cNvSpPr/>
            <p:nvPr/>
          </p:nvSpPr>
          <p:spPr>
            <a:xfrm>
              <a:off x="6395424" y="4893929"/>
              <a:ext cx="2209928" cy="649665"/>
            </a:xfrm>
            <a:custGeom>
              <a:avLst/>
              <a:gdLst>
                <a:gd name="connsiteX0" fmla="*/ 1107824 w 2209928"/>
                <a:gd name="connsiteY0" fmla="*/ 1 h 649665"/>
                <a:gd name="connsiteX1" fmla="*/ 2173885 w 2209928"/>
                <a:gd name="connsiteY1" fmla="*/ 580970 h 649665"/>
                <a:gd name="connsiteX2" fmla="*/ 2209928 w 2209928"/>
                <a:gd name="connsiteY2" fmla="*/ 649665 h 649665"/>
                <a:gd name="connsiteX3" fmla="*/ 1842984 w 2209928"/>
                <a:gd name="connsiteY3" fmla="*/ 649665 h 649665"/>
                <a:gd name="connsiteX4" fmla="*/ 1811122 w 2209928"/>
                <a:gd name="connsiteY4" fmla="*/ 609067 h 649665"/>
                <a:gd name="connsiteX5" fmla="*/ 1015643 w 2209928"/>
                <a:gd name="connsiteY5" fmla="*/ 308115 h 649665"/>
                <a:gd name="connsiteX6" fmla="*/ 395199 w 2209928"/>
                <a:gd name="connsiteY6" fmla="*/ 613279 h 649665"/>
                <a:gd name="connsiteX7" fmla="*/ 366966 w 2209928"/>
                <a:gd name="connsiteY7" fmla="*/ 649665 h 649665"/>
                <a:gd name="connsiteX8" fmla="*/ 0 w 2209928"/>
                <a:gd name="connsiteY8" fmla="*/ 649665 h 649665"/>
                <a:gd name="connsiteX9" fmla="*/ 33144 w 2209928"/>
                <a:gd name="connsiteY9" fmla="*/ 586092 h 649665"/>
                <a:gd name="connsiteX10" fmla="*/ 987600 w 2209928"/>
                <a:gd name="connsiteY10" fmla="*/ 5494 h 649665"/>
                <a:gd name="connsiteX11" fmla="*/ 1107824 w 2209928"/>
                <a:gd name="connsiteY11" fmla="*/ 1 h 64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9928" h="649665">
                  <a:moveTo>
                    <a:pt x="1107824" y="1"/>
                  </a:moveTo>
                  <a:cubicBezTo>
                    <a:pt x="1545439" y="576"/>
                    <a:pt x="1943867" y="226101"/>
                    <a:pt x="2173885" y="580970"/>
                  </a:cubicBezTo>
                  <a:lnTo>
                    <a:pt x="2209928" y="649665"/>
                  </a:lnTo>
                  <a:lnTo>
                    <a:pt x="1842984" y="649665"/>
                  </a:lnTo>
                  <a:lnTo>
                    <a:pt x="1811122" y="609067"/>
                  </a:lnTo>
                  <a:cubicBezTo>
                    <a:pt x="1612502" y="398204"/>
                    <a:pt x="1322705" y="279659"/>
                    <a:pt x="1015643" y="308115"/>
                  </a:cubicBezTo>
                  <a:cubicBezTo>
                    <a:pt x="769994" y="330880"/>
                    <a:pt x="552495" y="444094"/>
                    <a:pt x="395199" y="613279"/>
                  </a:cubicBezTo>
                  <a:lnTo>
                    <a:pt x="366966" y="649665"/>
                  </a:lnTo>
                  <a:lnTo>
                    <a:pt x="0" y="649665"/>
                  </a:lnTo>
                  <a:lnTo>
                    <a:pt x="33144" y="586092"/>
                  </a:lnTo>
                  <a:cubicBezTo>
                    <a:pt x="238699" y="265888"/>
                    <a:pt x="584262" y="42872"/>
                    <a:pt x="987600" y="5494"/>
                  </a:cubicBezTo>
                  <a:cubicBezTo>
                    <a:pt x="1027934" y="1756"/>
                    <a:pt x="1068041" y="-51"/>
                    <a:pt x="110782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9" name="Freeform 8"/>
            <p:cNvSpPr/>
            <p:nvPr/>
          </p:nvSpPr>
          <p:spPr>
            <a:xfrm>
              <a:off x="6614940" y="4212507"/>
              <a:ext cx="1775358" cy="772223"/>
            </a:xfrm>
            <a:custGeom>
              <a:avLst/>
              <a:gdLst>
                <a:gd name="connsiteX0" fmla="*/ 1484620 w 1775358"/>
                <a:gd name="connsiteY0" fmla="*/ 458094 h 772223"/>
                <a:gd name="connsiteX1" fmla="*/ 1617042 w 1775358"/>
                <a:gd name="connsiteY1" fmla="*/ 512795 h 772223"/>
                <a:gd name="connsiteX2" fmla="*/ 1774753 w 1775358"/>
                <a:gd name="connsiteY2" fmla="*/ 598522 h 772223"/>
                <a:gd name="connsiteX3" fmla="*/ 1775358 w 1775358"/>
                <a:gd name="connsiteY3" fmla="*/ 598934 h 772223"/>
                <a:gd name="connsiteX4" fmla="*/ 1775358 w 1775358"/>
                <a:gd name="connsiteY4" fmla="*/ 772223 h 772223"/>
                <a:gd name="connsiteX5" fmla="*/ 1660982 w 1775358"/>
                <a:gd name="connsiteY5" fmla="*/ 696852 h 772223"/>
                <a:gd name="connsiteX6" fmla="*/ 1488705 w 1775358"/>
                <a:gd name="connsiteY6" fmla="*/ 611573 h 772223"/>
                <a:gd name="connsiteX7" fmla="*/ 1484620 w 1775358"/>
                <a:gd name="connsiteY7" fmla="*/ 610150 h 772223"/>
                <a:gd name="connsiteX8" fmla="*/ 288305 w 1775358"/>
                <a:gd name="connsiteY8" fmla="*/ 456115 h 772223"/>
                <a:gd name="connsiteX9" fmla="*/ 288305 w 1775358"/>
                <a:gd name="connsiteY9" fmla="*/ 613366 h 772223"/>
                <a:gd name="connsiteX10" fmla="*/ 192124 w 1775358"/>
                <a:gd name="connsiteY10" fmla="*/ 652904 h 772223"/>
                <a:gd name="connsiteX11" fmla="*/ 3053 w 1775358"/>
                <a:gd name="connsiteY11" fmla="*/ 764226 h 772223"/>
                <a:gd name="connsiteX12" fmla="*/ 0 w 1775358"/>
                <a:gd name="connsiteY12" fmla="*/ 766543 h 772223"/>
                <a:gd name="connsiteX13" fmla="*/ 0 w 1775358"/>
                <a:gd name="connsiteY13" fmla="*/ 600876 h 772223"/>
                <a:gd name="connsiteX14" fmla="*/ 128665 w 1775358"/>
                <a:gd name="connsiteY14" fmla="*/ 525121 h 772223"/>
                <a:gd name="connsiteX15" fmla="*/ 783975 w 1775358"/>
                <a:gd name="connsiteY15" fmla="*/ 353085 h 772223"/>
                <a:gd name="connsiteX16" fmla="*/ 783975 w 1775358"/>
                <a:gd name="connsiteY16" fmla="*/ 495984 h 772223"/>
                <a:gd name="connsiteX17" fmla="*/ 672004 w 1775358"/>
                <a:gd name="connsiteY17" fmla="*/ 505073 h 772223"/>
                <a:gd name="connsiteX18" fmla="*/ 504795 w 1775358"/>
                <a:gd name="connsiteY18" fmla="*/ 537421 h 772223"/>
                <a:gd name="connsiteX19" fmla="*/ 493884 w 1775358"/>
                <a:gd name="connsiteY19" fmla="*/ 540584 h 772223"/>
                <a:gd name="connsiteX20" fmla="*/ 493884 w 1775358"/>
                <a:gd name="connsiteY20" fmla="*/ 394439 h 772223"/>
                <a:gd name="connsiteX21" fmla="*/ 652460 w 1775358"/>
                <a:gd name="connsiteY21" fmla="*/ 363762 h 772223"/>
                <a:gd name="connsiteX22" fmla="*/ 989554 w 1775358"/>
                <a:gd name="connsiteY22" fmla="*/ 351591 h 772223"/>
                <a:gd name="connsiteX23" fmla="*/ 1092908 w 1775358"/>
                <a:gd name="connsiteY23" fmla="*/ 360329 h 772223"/>
                <a:gd name="connsiteX24" fmla="*/ 1274951 w 1775358"/>
                <a:gd name="connsiteY24" fmla="*/ 392640 h 772223"/>
                <a:gd name="connsiteX25" fmla="*/ 1279041 w 1775358"/>
                <a:gd name="connsiteY25" fmla="*/ 393835 h 772223"/>
                <a:gd name="connsiteX26" fmla="*/ 1279041 w 1775358"/>
                <a:gd name="connsiteY26" fmla="*/ 542152 h 772223"/>
                <a:gd name="connsiteX27" fmla="*/ 1113082 w 1775358"/>
                <a:gd name="connsiteY27" fmla="*/ 506964 h 772223"/>
                <a:gd name="connsiteX28" fmla="*/ 989554 w 1775358"/>
                <a:gd name="connsiteY28" fmla="*/ 494240 h 772223"/>
                <a:gd name="connsiteX29" fmla="*/ 288305 w 1775358"/>
                <a:gd name="connsiteY29" fmla="*/ 89708 h 772223"/>
                <a:gd name="connsiteX30" fmla="*/ 288305 w 1775358"/>
                <a:gd name="connsiteY30" fmla="*/ 239655 h 772223"/>
                <a:gd name="connsiteX31" fmla="*/ 247634 w 1775358"/>
                <a:gd name="connsiteY31" fmla="*/ 252469 h 772223"/>
                <a:gd name="connsiteX32" fmla="*/ 90253 w 1775358"/>
                <a:gd name="connsiteY32" fmla="*/ 318768 h 772223"/>
                <a:gd name="connsiteX33" fmla="*/ 0 w 1775358"/>
                <a:gd name="connsiteY33" fmla="*/ 367054 h 772223"/>
                <a:gd name="connsiteX34" fmla="*/ 0 w 1775358"/>
                <a:gd name="connsiteY34" fmla="*/ 204850 h 772223"/>
                <a:gd name="connsiteX35" fmla="*/ 28641 w 1775358"/>
                <a:gd name="connsiteY35" fmla="*/ 189527 h 772223"/>
                <a:gd name="connsiteX36" fmla="*/ 198214 w 1775358"/>
                <a:gd name="connsiteY36" fmla="*/ 118092 h 772223"/>
                <a:gd name="connsiteX37" fmla="*/ 1484620 w 1775358"/>
                <a:gd name="connsiteY37" fmla="*/ 89039 h 772223"/>
                <a:gd name="connsiteX38" fmla="*/ 1512063 w 1775358"/>
                <a:gd name="connsiteY38" fmla="*/ 96840 h 772223"/>
                <a:gd name="connsiteX39" fmla="*/ 1671996 w 1775358"/>
                <a:gd name="connsiteY39" fmla="*/ 157694 h 772223"/>
                <a:gd name="connsiteX40" fmla="*/ 1775358 w 1775358"/>
                <a:gd name="connsiteY40" fmla="*/ 207557 h 772223"/>
                <a:gd name="connsiteX41" fmla="*/ 1775358 w 1775358"/>
                <a:gd name="connsiteY41" fmla="*/ 370784 h 772223"/>
                <a:gd name="connsiteX42" fmla="*/ 1711072 w 1775358"/>
                <a:gd name="connsiteY42" fmla="*/ 333686 h 772223"/>
                <a:gd name="connsiteX43" fmla="*/ 1507153 w 1775358"/>
                <a:gd name="connsiteY43" fmla="*/ 246581 h 772223"/>
                <a:gd name="connsiteX44" fmla="*/ 1484620 w 1775358"/>
                <a:gd name="connsiteY44" fmla="*/ 240037 h 772223"/>
                <a:gd name="connsiteX45" fmla="*/ 989554 w 1775358"/>
                <a:gd name="connsiteY45" fmla="*/ 911 h 772223"/>
                <a:gd name="connsiteX46" fmla="*/ 1175614 w 1775358"/>
                <a:gd name="connsiteY46" fmla="*/ 17001 h 772223"/>
                <a:gd name="connsiteX47" fmla="*/ 1279041 w 1775358"/>
                <a:gd name="connsiteY47" fmla="*/ 36833 h 772223"/>
                <a:gd name="connsiteX48" fmla="*/ 1279041 w 1775358"/>
                <a:gd name="connsiteY48" fmla="*/ 182050 h 772223"/>
                <a:gd name="connsiteX49" fmla="*/ 1068591 w 1775358"/>
                <a:gd name="connsiteY49" fmla="*/ 148089 h 772223"/>
                <a:gd name="connsiteX50" fmla="*/ 989554 w 1775358"/>
                <a:gd name="connsiteY50" fmla="*/ 143598 h 772223"/>
                <a:gd name="connsiteX51" fmla="*/ 783975 w 1775358"/>
                <a:gd name="connsiteY51" fmla="*/ 0 h 772223"/>
                <a:gd name="connsiteX52" fmla="*/ 783975 w 1775358"/>
                <a:gd name="connsiteY52" fmla="*/ 142874 h 772223"/>
                <a:gd name="connsiteX53" fmla="*/ 759726 w 1775358"/>
                <a:gd name="connsiteY53" fmla="*/ 143517 h 772223"/>
                <a:gd name="connsiteX54" fmla="*/ 583133 w 1775358"/>
                <a:gd name="connsiteY54" fmla="*/ 164043 h 772223"/>
                <a:gd name="connsiteX55" fmla="*/ 493884 w 1775358"/>
                <a:gd name="connsiteY55" fmla="*/ 183142 h 772223"/>
                <a:gd name="connsiteX56" fmla="*/ 493884 w 1775358"/>
                <a:gd name="connsiteY56" fmla="*/ 36902 h 772223"/>
                <a:gd name="connsiteX57" fmla="*/ 559704 w 1775358"/>
                <a:gd name="connsiteY57" fmla="*/ 22816 h 772223"/>
                <a:gd name="connsiteX58" fmla="*/ 749978 w 1775358"/>
                <a:gd name="connsiteY58" fmla="*/ 700 h 772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775358" h="772223">
                  <a:moveTo>
                    <a:pt x="1484620" y="458094"/>
                  </a:moveTo>
                  <a:lnTo>
                    <a:pt x="1617042" y="512795"/>
                  </a:lnTo>
                  <a:cubicBezTo>
                    <a:pt x="1671223" y="538639"/>
                    <a:pt x="1723859" y="567273"/>
                    <a:pt x="1774753" y="598522"/>
                  </a:cubicBezTo>
                  <a:lnTo>
                    <a:pt x="1775358" y="598934"/>
                  </a:lnTo>
                  <a:lnTo>
                    <a:pt x="1775358" y="772223"/>
                  </a:lnTo>
                  <a:lnTo>
                    <a:pt x="1660982" y="696852"/>
                  </a:lnTo>
                  <a:cubicBezTo>
                    <a:pt x="1605566" y="665019"/>
                    <a:pt x="1548046" y="636507"/>
                    <a:pt x="1488705" y="611573"/>
                  </a:cubicBezTo>
                  <a:lnTo>
                    <a:pt x="1484620" y="610150"/>
                  </a:lnTo>
                  <a:close/>
                  <a:moveTo>
                    <a:pt x="288305" y="456115"/>
                  </a:moveTo>
                  <a:lnTo>
                    <a:pt x="288305" y="613366"/>
                  </a:lnTo>
                  <a:lnTo>
                    <a:pt x="192124" y="652904"/>
                  </a:lnTo>
                  <a:cubicBezTo>
                    <a:pt x="126316" y="685636"/>
                    <a:pt x="63158" y="722878"/>
                    <a:pt x="3053" y="764226"/>
                  </a:cubicBezTo>
                  <a:lnTo>
                    <a:pt x="0" y="766543"/>
                  </a:lnTo>
                  <a:lnTo>
                    <a:pt x="0" y="600876"/>
                  </a:lnTo>
                  <a:lnTo>
                    <a:pt x="128665" y="525121"/>
                  </a:lnTo>
                  <a:close/>
                  <a:moveTo>
                    <a:pt x="783975" y="353085"/>
                  </a:moveTo>
                  <a:lnTo>
                    <a:pt x="783975" y="495984"/>
                  </a:lnTo>
                  <a:lnTo>
                    <a:pt x="672004" y="505073"/>
                  </a:lnTo>
                  <a:cubicBezTo>
                    <a:pt x="615229" y="512864"/>
                    <a:pt x="559436" y="523703"/>
                    <a:pt x="504795" y="537421"/>
                  </a:cubicBezTo>
                  <a:lnTo>
                    <a:pt x="493884" y="540584"/>
                  </a:lnTo>
                  <a:lnTo>
                    <a:pt x="493884" y="394439"/>
                  </a:lnTo>
                  <a:lnTo>
                    <a:pt x="652460" y="363762"/>
                  </a:lnTo>
                  <a:close/>
                  <a:moveTo>
                    <a:pt x="989554" y="351591"/>
                  </a:moveTo>
                  <a:lnTo>
                    <a:pt x="1092908" y="360329"/>
                  </a:lnTo>
                  <a:cubicBezTo>
                    <a:pt x="1154617" y="367838"/>
                    <a:pt x="1215363" y="378666"/>
                    <a:pt x="1274951" y="392640"/>
                  </a:cubicBezTo>
                  <a:lnTo>
                    <a:pt x="1279041" y="393835"/>
                  </a:lnTo>
                  <a:lnTo>
                    <a:pt x="1279041" y="542152"/>
                  </a:lnTo>
                  <a:lnTo>
                    <a:pt x="1113082" y="506964"/>
                  </a:lnTo>
                  <a:lnTo>
                    <a:pt x="989554" y="494240"/>
                  </a:lnTo>
                  <a:close/>
                  <a:moveTo>
                    <a:pt x="288305" y="89708"/>
                  </a:moveTo>
                  <a:lnTo>
                    <a:pt x="288305" y="239655"/>
                  </a:lnTo>
                  <a:lnTo>
                    <a:pt x="247634" y="252469"/>
                  </a:lnTo>
                  <a:cubicBezTo>
                    <a:pt x="193937" y="272204"/>
                    <a:pt x="141434" y="294348"/>
                    <a:pt x="90253" y="318768"/>
                  </a:cubicBezTo>
                  <a:lnTo>
                    <a:pt x="0" y="367054"/>
                  </a:lnTo>
                  <a:lnTo>
                    <a:pt x="0" y="204850"/>
                  </a:lnTo>
                  <a:lnTo>
                    <a:pt x="28641" y="189527"/>
                  </a:lnTo>
                  <a:cubicBezTo>
                    <a:pt x="83787" y="163215"/>
                    <a:pt x="140357" y="139355"/>
                    <a:pt x="198214" y="118092"/>
                  </a:cubicBezTo>
                  <a:close/>
                  <a:moveTo>
                    <a:pt x="1484620" y="89039"/>
                  </a:moveTo>
                  <a:lnTo>
                    <a:pt x="1512063" y="96840"/>
                  </a:lnTo>
                  <a:cubicBezTo>
                    <a:pt x="1566381" y="114867"/>
                    <a:pt x="1619734" y="135185"/>
                    <a:pt x="1671996" y="157694"/>
                  </a:cubicBezTo>
                  <a:lnTo>
                    <a:pt x="1775358" y="207557"/>
                  </a:lnTo>
                  <a:lnTo>
                    <a:pt x="1775358" y="370784"/>
                  </a:lnTo>
                  <a:lnTo>
                    <a:pt x="1711072" y="333686"/>
                  </a:lnTo>
                  <a:cubicBezTo>
                    <a:pt x="1645132" y="300704"/>
                    <a:pt x="1577050" y="271583"/>
                    <a:pt x="1507153" y="246581"/>
                  </a:cubicBezTo>
                  <a:lnTo>
                    <a:pt x="1484620" y="240037"/>
                  </a:lnTo>
                  <a:close/>
                  <a:moveTo>
                    <a:pt x="989554" y="911"/>
                  </a:moveTo>
                  <a:lnTo>
                    <a:pt x="1175614" y="17001"/>
                  </a:lnTo>
                  <a:lnTo>
                    <a:pt x="1279041" y="36833"/>
                  </a:lnTo>
                  <a:lnTo>
                    <a:pt x="1279041" y="182050"/>
                  </a:lnTo>
                  <a:lnTo>
                    <a:pt x="1068591" y="148089"/>
                  </a:lnTo>
                  <a:lnTo>
                    <a:pt x="989554" y="143598"/>
                  </a:lnTo>
                  <a:close/>
                  <a:moveTo>
                    <a:pt x="783975" y="0"/>
                  </a:moveTo>
                  <a:lnTo>
                    <a:pt x="783975" y="142874"/>
                  </a:lnTo>
                  <a:lnTo>
                    <a:pt x="759726" y="143517"/>
                  </a:lnTo>
                  <a:cubicBezTo>
                    <a:pt x="700006" y="147594"/>
                    <a:pt x="641099" y="154480"/>
                    <a:pt x="583133" y="164043"/>
                  </a:cubicBezTo>
                  <a:lnTo>
                    <a:pt x="493884" y="183142"/>
                  </a:lnTo>
                  <a:lnTo>
                    <a:pt x="493884" y="36902"/>
                  </a:lnTo>
                  <a:lnTo>
                    <a:pt x="559704" y="22816"/>
                  </a:lnTo>
                  <a:cubicBezTo>
                    <a:pt x="622161" y="12513"/>
                    <a:pt x="685632" y="5093"/>
                    <a:pt x="749978" y="7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10" name="Oval 9"/>
            <p:cNvSpPr/>
            <p:nvPr/>
          </p:nvSpPr>
          <p:spPr>
            <a:xfrm>
              <a:off x="7895673" y="3899980"/>
              <a:ext cx="200708" cy="200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1" name="Oval 10"/>
            <p:cNvSpPr/>
            <p:nvPr/>
          </p:nvSpPr>
          <p:spPr>
            <a:xfrm>
              <a:off x="8390298" y="4092333"/>
              <a:ext cx="200708" cy="200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p:cNvSpPr/>
            <p:nvPr/>
          </p:nvSpPr>
          <p:spPr>
            <a:xfrm>
              <a:off x="6906421" y="3899980"/>
              <a:ext cx="200708" cy="200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Oval 12"/>
            <p:cNvSpPr/>
            <p:nvPr/>
          </p:nvSpPr>
          <p:spPr>
            <a:xfrm>
              <a:off x="6411795" y="4092333"/>
              <a:ext cx="200708" cy="200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13"/>
            <p:cNvSpPr/>
            <p:nvPr/>
          </p:nvSpPr>
          <p:spPr>
            <a:xfrm>
              <a:off x="6932159" y="4104605"/>
              <a:ext cx="149235" cy="1008842"/>
            </a:xfrm>
            <a:custGeom>
              <a:avLst/>
              <a:gdLst>
                <a:gd name="connsiteX0" fmla="*/ 183111 w 183111"/>
                <a:gd name="connsiteY0" fmla="*/ 0 h 1237851"/>
                <a:gd name="connsiteX1" fmla="*/ 183111 w 183111"/>
                <a:gd name="connsiteY1" fmla="*/ 1237851 h 1237851"/>
                <a:gd name="connsiteX2" fmla="*/ 0 w 183111"/>
                <a:gd name="connsiteY2" fmla="*/ 1237851 h 1237851"/>
                <a:gd name="connsiteX3" fmla="*/ 0 w 183111"/>
                <a:gd name="connsiteY3" fmla="*/ 0 h 1237851"/>
                <a:gd name="connsiteX4" fmla="*/ 38975 w 183111"/>
                <a:gd name="connsiteY4" fmla="*/ 26278 h 1237851"/>
                <a:gd name="connsiteX5" fmla="*/ 91555 w 183111"/>
                <a:gd name="connsiteY5" fmla="*/ 36893 h 1237851"/>
                <a:gd name="connsiteX6" fmla="*/ 144135 w 183111"/>
                <a:gd name="connsiteY6" fmla="*/ 26278 h 12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11" h="1237851">
                  <a:moveTo>
                    <a:pt x="183111" y="0"/>
                  </a:moveTo>
                  <a:lnTo>
                    <a:pt x="183111" y="1237851"/>
                  </a:lnTo>
                  <a:lnTo>
                    <a:pt x="0" y="1237851"/>
                  </a:lnTo>
                  <a:lnTo>
                    <a:pt x="0" y="0"/>
                  </a:lnTo>
                  <a:lnTo>
                    <a:pt x="38975" y="26278"/>
                  </a:lnTo>
                  <a:cubicBezTo>
                    <a:pt x="55136" y="33113"/>
                    <a:pt x="72904" y="36893"/>
                    <a:pt x="91555" y="36893"/>
                  </a:cubicBezTo>
                  <a:cubicBezTo>
                    <a:pt x="110206" y="36893"/>
                    <a:pt x="127974" y="33113"/>
                    <a:pt x="144135" y="26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14"/>
            <p:cNvSpPr/>
            <p:nvPr/>
          </p:nvSpPr>
          <p:spPr>
            <a:xfrm>
              <a:off x="6437533" y="4296959"/>
              <a:ext cx="149235" cy="1179605"/>
            </a:xfrm>
            <a:custGeom>
              <a:avLst/>
              <a:gdLst>
                <a:gd name="connsiteX0" fmla="*/ 0 w 149235"/>
                <a:gd name="connsiteY0" fmla="*/ 0 h 1179605"/>
                <a:gd name="connsiteX1" fmla="*/ 31765 w 149235"/>
                <a:gd name="connsiteY1" fmla="*/ 21417 h 1179605"/>
                <a:gd name="connsiteX2" fmla="*/ 74617 w 149235"/>
                <a:gd name="connsiteY2" fmla="*/ 30068 h 1179605"/>
                <a:gd name="connsiteX3" fmla="*/ 117470 w 149235"/>
                <a:gd name="connsiteY3" fmla="*/ 21417 h 1179605"/>
                <a:gd name="connsiteX4" fmla="*/ 149235 w 149235"/>
                <a:gd name="connsiteY4" fmla="*/ 0 h 1179605"/>
                <a:gd name="connsiteX5" fmla="*/ 149235 w 149235"/>
                <a:gd name="connsiteY5" fmla="*/ 170762 h 1179605"/>
                <a:gd name="connsiteX6" fmla="*/ 149235 w 149235"/>
                <a:gd name="connsiteY6" fmla="*/ 1008843 h 1179605"/>
                <a:gd name="connsiteX7" fmla="*/ 149235 w 149235"/>
                <a:gd name="connsiteY7" fmla="*/ 1179605 h 1179605"/>
                <a:gd name="connsiteX8" fmla="*/ 0 w 149235"/>
                <a:gd name="connsiteY8" fmla="*/ 1179605 h 1179605"/>
                <a:gd name="connsiteX9" fmla="*/ 0 w 149235"/>
                <a:gd name="connsiteY9" fmla="*/ 1008843 h 1179605"/>
                <a:gd name="connsiteX10" fmla="*/ 0 w 149235"/>
                <a:gd name="connsiteY10" fmla="*/ 170762 h 117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235" h="1179605">
                  <a:moveTo>
                    <a:pt x="0" y="0"/>
                  </a:moveTo>
                  <a:lnTo>
                    <a:pt x="31765" y="21417"/>
                  </a:lnTo>
                  <a:cubicBezTo>
                    <a:pt x="44936" y="26987"/>
                    <a:pt x="59417" y="30068"/>
                    <a:pt x="74617" y="30068"/>
                  </a:cubicBezTo>
                  <a:cubicBezTo>
                    <a:pt x="89818" y="30068"/>
                    <a:pt x="104299" y="26987"/>
                    <a:pt x="117470" y="21417"/>
                  </a:cubicBezTo>
                  <a:lnTo>
                    <a:pt x="149235" y="0"/>
                  </a:lnTo>
                  <a:lnTo>
                    <a:pt x="149235" y="170762"/>
                  </a:lnTo>
                  <a:lnTo>
                    <a:pt x="149235" y="1008843"/>
                  </a:lnTo>
                  <a:lnTo>
                    <a:pt x="149235" y="1179605"/>
                  </a:lnTo>
                  <a:lnTo>
                    <a:pt x="0" y="1179605"/>
                  </a:lnTo>
                  <a:lnTo>
                    <a:pt x="0" y="1008843"/>
                  </a:lnTo>
                  <a:lnTo>
                    <a:pt x="0" y="1707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6" name="Freeform 15"/>
            <p:cNvSpPr/>
            <p:nvPr/>
          </p:nvSpPr>
          <p:spPr>
            <a:xfrm>
              <a:off x="7426785" y="3994877"/>
              <a:ext cx="149235" cy="1008842"/>
            </a:xfrm>
            <a:custGeom>
              <a:avLst/>
              <a:gdLst>
                <a:gd name="connsiteX0" fmla="*/ 183111 w 183111"/>
                <a:gd name="connsiteY0" fmla="*/ 0 h 1237851"/>
                <a:gd name="connsiteX1" fmla="*/ 183111 w 183111"/>
                <a:gd name="connsiteY1" fmla="*/ 1237851 h 1237851"/>
                <a:gd name="connsiteX2" fmla="*/ 0 w 183111"/>
                <a:gd name="connsiteY2" fmla="*/ 1237851 h 1237851"/>
                <a:gd name="connsiteX3" fmla="*/ 0 w 183111"/>
                <a:gd name="connsiteY3" fmla="*/ 0 h 1237851"/>
                <a:gd name="connsiteX4" fmla="*/ 38975 w 183111"/>
                <a:gd name="connsiteY4" fmla="*/ 26278 h 1237851"/>
                <a:gd name="connsiteX5" fmla="*/ 91555 w 183111"/>
                <a:gd name="connsiteY5" fmla="*/ 36893 h 1237851"/>
                <a:gd name="connsiteX6" fmla="*/ 144135 w 183111"/>
                <a:gd name="connsiteY6" fmla="*/ 26278 h 12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11" h="1237851">
                  <a:moveTo>
                    <a:pt x="183111" y="0"/>
                  </a:moveTo>
                  <a:lnTo>
                    <a:pt x="183111" y="1237851"/>
                  </a:lnTo>
                  <a:lnTo>
                    <a:pt x="0" y="1237851"/>
                  </a:lnTo>
                  <a:lnTo>
                    <a:pt x="0" y="0"/>
                  </a:lnTo>
                  <a:lnTo>
                    <a:pt x="38975" y="26278"/>
                  </a:lnTo>
                  <a:cubicBezTo>
                    <a:pt x="55136" y="33113"/>
                    <a:pt x="72904" y="36893"/>
                    <a:pt x="91555" y="36893"/>
                  </a:cubicBezTo>
                  <a:cubicBezTo>
                    <a:pt x="110206" y="36893"/>
                    <a:pt x="127974" y="33113"/>
                    <a:pt x="144135" y="26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7" name="Freeform 16"/>
            <p:cNvSpPr/>
            <p:nvPr/>
          </p:nvSpPr>
          <p:spPr>
            <a:xfrm>
              <a:off x="7921411" y="4104605"/>
              <a:ext cx="149235" cy="1008842"/>
            </a:xfrm>
            <a:custGeom>
              <a:avLst/>
              <a:gdLst>
                <a:gd name="connsiteX0" fmla="*/ 183111 w 183111"/>
                <a:gd name="connsiteY0" fmla="*/ 0 h 1237851"/>
                <a:gd name="connsiteX1" fmla="*/ 183111 w 183111"/>
                <a:gd name="connsiteY1" fmla="*/ 1237851 h 1237851"/>
                <a:gd name="connsiteX2" fmla="*/ 0 w 183111"/>
                <a:gd name="connsiteY2" fmla="*/ 1237851 h 1237851"/>
                <a:gd name="connsiteX3" fmla="*/ 0 w 183111"/>
                <a:gd name="connsiteY3" fmla="*/ 0 h 1237851"/>
                <a:gd name="connsiteX4" fmla="*/ 38975 w 183111"/>
                <a:gd name="connsiteY4" fmla="*/ 26278 h 1237851"/>
                <a:gd name="connsiteX5" fmla="*/ 91555 w 183111"/>
                <a:gd name="connsiteY5" fmla="*/ 36893 h 1237851"/>
                <a:gd name="connsiteX6" fmla="*/ 144135 w 183111"/>
                <a:gd name="connsiteY6" fmla="*/ 26278 h 123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3111" h="1237851">
                  <a:moveTo>
                    <a:pt x="183111" y="0"/>
                  </a:moveTo>
                  <a:lnTo>
                    <a:pt x="183111" y="1237851"/>
                  </a:lnTo>
                  <a:lnTo>
                    <a:pt x="0" y="1237851"/>
                  </a:lnTo>
                  <a:lnTo>
                    <a:pt x="0" y="0"/>
                  </a:lnTo>
                  <a:lnTo>
                    <a:pt x="38975" y="26278"/>
                  </a:lnTo>
                  <a:cubicBezTo>
                    <a:pt x="55136" y="33113"/>
                    <a:pt x="72904" y="36893"/>
                    <a:pt x="91555" y="36893"/>
                  </a:cubicBezTo>
                  <a:cubicBezTo>
                    <a:pt x="110206" y="36893"/>
                    <a:pt x="127974" y="33113"/>
                    <a:pt x="144135" y="262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Freeform 17"/>
            <p:cNvSpPr/>
            <p:nvPr/>
          </p:nvSpPr>
          <p:spPr>
            <a:xfrm>
              <a:off x="8416036" y="4296958"/>
              <a:ext cx="149235" cy="1191419"/>
            </a:xfrm>
            <a:custGeom>
              <a:avLst/>
              <a:gdLst>
                <a:gd name="connsiteX0" fmla="*/ 0 w 149235"/>
                <a:gd name="connsiteY0" fmla="*/ 0 h 1191419"/>
                <a:gd name="connsiteX1" fmla="*/ 31765 w 149235"/>
                <a:gd name="connsiteY1" fmla="*/ 21417 h 1191419"/>
                <a:gd name="connsiteX2" fmla="*/ 74617 w 149235"/>
                <a:gd name="connsiteY2" fmla="*/ 30068 h 1191419"/>
                <a:gd name="connsiteX3" fmla="*/ 117470 w 149235"/>
                <a:gd name="connsiteY3" fmla="*/ 21417 h 1191419"/>
                <a:gd name="connsiteX4" fmla="*/ 149235 w 149235"/>
                <a:gd name="connsiteY4" fmla="*/ 0 h 1191419"/>
                <a:gd name="connsiteX5" fmla="*/ 149235 w 149235"/>
                <a:gd name="connsiteY5" fmla="*/ 182577 h 1191419"/>
                <a:gd name="connsiteX6" fmla="*/ 149235 w 149235"/>
                <a:gd name="connsiteY6" fmla="*/ 1008842 h 1191419"/>
                <a:gd name="connsiteX7" fmla="*/ 149235 w 149235"/>
                <a:gd name="connsiteY7" fmla="*/ 1191419 h 1191419"/>
                <a:gd name="connsiteX8" fmla="*/ 0 w 149235"/>
                <a:gd name="connsiteY8" fmla="*/ 1191419 h 1191419"/>
                <a:gd name="connsiteX9" fmla="*/ 0 w 149235"/>
                <a:gd name="connsiteY9" fmla="*/ 1008842 h 1191419"/>
                <a:gd name="connsiteX10" fmla="*/ 0 w 149235"/>
                <a:gd name="connsiteY10" fmla="*/ 182577 h 119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235" h="1191419">
                  <a:moveTo>
                    <a:pt x="0" y="0"/>
                  </a:moveTo>
                  <a:lnTo>
                    <a:pt x="31765" y="21417"/>
                  </a:lnTo>
                  <a:cubicBezTo>
                    <a:pt x="44936" y="26987"/>
                    <a:pt x="59417" y="30068"/>
                    <a:pt x="74617" y="30068"/>
                  </a:cubicBezTo>
                  <a:cubicBezTo>
                    <a:pt x="89818" y="30068"/>
                    <a:pt x="104298" y="26987"/>
                    <a:pt x="117470" y="21417"/>
                  </a:cubicBezTo>
                  <a:lnTo>
                    <a:pt x="149235" y="0"/>
                  </a:lnTo>
                  <a:lnTo>
                    <a:pt x="149235" y="182577"/>
                  </a:lnTo>
                  <a:lnTo>
                    <a:pt x="149235" y="1008842"/>
                  </a:lnTo>
                  <a:lnTo>
                    <a:pt x="149235" y="1191419"/>
                  </a:lnTo>
                  <a:lnTo>
                    <a:pt x="0" y="1191419"/>
                  </a:lnTo>
                  <a:lnTo>
                    <a:pt x="0" y="1008842"/>
                  </a:lnTo>
                  <a:lnTo>
                    <a:pt x="0" y="18257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Tree>
    <p:extLst>
      <p:ext uri="{BB962C8B-B14F-4D97-AF65-F5344CB8AC3E}">
        <p14:creationId xmlns:p14="http://schemas.microsoft.com/office/powerpoint/2010/main" val="42025473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a:t>
            </a:r>
            <a:r>
              <a:rPr lang="en-US" dirty="0" smtClean="0">
                <a:solidFill>
                  <a:schemeClr val="accent2"/>
                </a:solidFill>
              </a:rPr>
              <a:t>Coordination (cont.)</a:t>
            </a:r>
            <a:endParaRPr lang="en-US" dirty="0">
              <a:solidFill>
                <a:schemeClr val="accent2"/>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2"/>
              </a:buClr>
              <a:buSzPct val="100000"/>
              <a:buFont typeface="+mj-lt"/>
              <a:buAutoNum type="arabicPeriod" startAt="5"/>
            </a:pPr>
            <a:r>
              <a:rPr lang="en-US" dirty="0" smtClean="0"/>
              <a:t>Coordinates and may supervise the work of allied, lay, or administrative staff  </a:t>
            </a:r>
          </a:p>
          <a:p>
            <a:pPr marL="457200" indent="-457200">
              <a:buClr>
                <a:schemeClr val="accent2"/>
              </a:buClr>
              <a:buSzPct val="100000"/>
              <a:buFont typeface="+mj-lt"/>
              <a:buAutoNum type="arabicPeriod" startAt="5"/>
            </a:pPr>
            <a:r>
              <a:rPr lang="en-US" dirty="0" smtClean="0"/>
              <a:t>Provides </a:t>
            </a:r>
            <a:r>
              <a:rPr lang="en-US" dirty="0"/>
              <a:t>informed interventions that recognize and are tailored to the medical, behavioral, social, economic, cultural, and environmental factors impacting a client’s health and health care choices</a:t>
            </a:r>
          </a:p>
          <a:p>
            <a:pPr marL="457200" indent="-457200">
              <a:buClr>
                <a:schemeClr val="accent2"/>
              </a:buClr>
              <a:buSzPct val="100000"/>
              <a:buFont typeface="+mj-lt"/>
              <a:buAutoNum type="arabicPeriod" startAt="5"/>
            </a:pPr>
            <a:endParaRPr lang="en-US" dirty="0" smtClean="0"/>
          </a:p>
          <a:p>
            <a:pPr marL="0" indent="0">
              <a:buClr>
                <a:schemeClr val="accent2"/>
              </a:buClr>
              <a:buSzPct val="100000"/>
              <a:buNone/>
            </a:pPr>
            <a:endParaRPr lang="en-US" dirty="0"/>
          </a:p>
          <a:p>
            <a:pPr marL="0" indent="0">
              <a:buClr>
                <a:schemeClr val="accent2"/>
              </a:buClr>
              <a:buNone/>
            </a:pPr>
            <a:endParaRPr lang="en-US" dirty="0"/>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35996262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a:t>
            </a:r>
            <a:r>
              <a:rPr lang="en-US" dirty="0" smtClean="0">
                <a:solidFill>
                  <a:schemeClr val="accent2"/>
                </a:solidFill>
              </a:rPr>
              <a:t>Coordination (cont.)</a:t>
            </a:r>
            <a:endParaRPr lang="en-US" dirty="0">
              <a:solidFill>
                <a:schemeClr val="accent2"/>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2"/>
              </a:buClr>
              <a:buSzPct val="100000"/>
              <a:buFont typeface="+mj-lt"/>
              <a:buAutoNum type="arabicPeriod" startAt="7"/>
            </a:pPr>
            <a:r>
              <a:rPr lang="en-US" dirty="0" smtClean="0"/>
              <a:t>Promotes:</a:t>
            </a:r>
          </a:p>
          <a:p>
            <a:pPr marL="685800" lvl="1" indent="-228600"/>
            <a:r>
              <a:rPr lang="en-US" sz="2800" dirty="0" smtClean="0"/>
              <a:t>Optimal health outcomes</a:t>
            </a:r>
            <a:r>
              <a:rPr lang="en-US" sz="2800" dirty="0"/>
              <a:t> </a:t>
            </a:r>
            <a:r>
              <a:rPr lang="en-US" sz="2800" dirty="0" smtClean="0"/>
              <a:t>through health action planning </a:t>
            </a:r>
          </a:p>
          <a:p>
            <a:pPr marL="685800" lvl="1" indent="-228600"/>
            <a:r>
              <a:rPr lang="en-US" sz="2800" dirty="0" smtClean="0"/>
              <a:t>Outreach and engagement activities that support the client’s participation in their care </a:t>
            </a:r>
          </a:p>
          <a:p>
            <a:pPr marL="800100" indent="-742950">
              <a:buClr>
                <a:schemeClr val="accent2"/>
              </a:buClr>
              <a:buSzPct val="100000"/>
              <a:buFont typeface="+mj-lt"/>
              <a:buAutoNum type="arabicPeriod" startAt="8"/>
            </a:pPr>
            <a:r>
              <a:rPr lang="en-US" dirty="0"/>
              <a:t>Uses peer supports, support groups, and self-care programs to increase the client’s knowledge about their health care conditions and improve adherence to prescribed treatment </a:t>
            </a:r>
          </a:p>
          <a:p>
            <a:pPr marL="800100" indent="-742950">
              <a:buFont typeface="+mj-lt"/>
              <a:buAutoNum type="arabicPeriod" startAt="8"/>
            </a:pPr>
            <a:endParaRPr lang="en-US" sz="3600" dirty="0"/>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1188260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2"/>
                </a:solidFill>
              </a:rPr>
              <a:t>Care </a:t>
            </a:r>
            <a:r>
              <a:rPr lang="en-US" dirty="0" smtClean="0">
                <a:solidFill>
                  <a:schemeClr val="accent2"/>
                </a:solidFill>
              </a:rPr>
              <a:t>Coordination (cont.)</a:t>
            </a:r>
            <a:endParaRPr lang="en-US" dirty="0">
              <a:solidFill>
                <a:schemeClr val="accent2"/>
              </a:solidFill>
            </a:endParaRPr>
          </a:p>
        </p:txBody>
      </p:sp>
      <p:sp>
        <p:nvSpPr>
          <p:cNvPr id="5" name="Content Placeholder 2"/>
          <p:cNvSpPr>
            <a:spLocks noGrp="1"/>
          </p:cNvSpPr>
          <p:nvPr>
            <p:ph idx="1"/>
          </p:nvPr>
        </p:nvSpPr>
        <p:spPr/>
        <p:txBody>
          <a:bodyPr/>
          <a:lstStyle/>
          <a:p>
            <a:endParaRPr lang="en-US" dirty="0" smtClean="0"/>
          </a:p>
          <a:p>
            <a:pPr marL="514350" indent="-514350">
              <a:buClr>
                <a:schemeClr val="accent2"/>
              </a:buClr>
              <a:buSzPct val="100000"/>
              <a:buFont typeface="+mj-lt"/>
              <a:buAutoNum type="arabicPeriod" startAt="9"/>
            </a:pPr>
            <a:r>
              <a:rPr lang="en-US" dirty="0"/>
              <a:t>Provides opportunities for mentoring and modeling communication with health </a:t>
            </a:r>
            <a:r>
              <a:rPr lang="en-US" dirty="0" smtClean="0"/>
              <a:t>care and other providers by:</a:t>
            </a:r>
            <a:endParaRPr lang="en-US" dirty="0"/>
          </a:p>
          <a:p>
            <a:pPr marL="971550" lvl="1" indent="-514350"/>
            <a:r>
              <a:rPr lang="en-US" sz="2800" dirty="0" smtClean="0"/>
              <a:t>Modeling </a:t>
            </a:r>
            <a:r>
              <a:rPr lang="en-US" sz="2800" dirty="0"/>
              <a:t>or monitoring phone conversations with health care </a:t>
            </a:r>
            <a:r>
              <a:rPr lang="en-US" sz="2800" dirty="0" smtClean="0"/>
              <a:t>staff and others</a:t>
            </a:r>
          </a:p>
          <a:p>
            <a:pPr marL="971550" lvl="1" indent="-514350"/>
            <a:r>
              <a:rPr lang="en-US" sz="2800" dirty="0" smtClean="0"/>
              <a:t>Rehearsing a visit with a provider to prepare the client for their appointment</a:t>
            </a:r>
            <a:endParaRPr lang="en-US" sz="2800" dirty="0"/>
          </a:p>
          <a:p>
            <a:pPr marL="971550" lvl="1" indent="-514350"/>
            <a:r>
              <a:rPr lang="en-US" sz="2800" dirty="0"/>
              <a:t>P</a:t>
            </a:r>
            <a:r>
              <a:rPr lang="en-US" sz="2800" dirty="0" smtClean="0"/>
              <a:t>articipating </a:t>
            </a:r>
            <a:r>
              <a:rPr lang="en-US" sz="2800" dirty="0"/>
              <a:t>in joint office </a:t>
            </a:r>
            <a:r>
              <a:rPr lang="en-US" sz="2800" dirty="0" smtClean="0"/>
              <a:t>visits and appointments</a:t>
            </a:r>
            <a:endParaRPr lang="en-US" sz="2800" dirty="0"/>
          </a:p>
          <a:p>
            <a:pPr marL="457200" lvl="1" indent="0">
              <a:buNone/>
            </a:pPr>
            <a:endParaRPr lang="en-US" sz="2800" dirty="0"/>
          </a:p>
          <a:p>
            <a:pPr marL="0" indent="0">
              <a:buClr>
                <a:schemeClr val="accent2"/>
              </a:buClr>
              <a:buSzPct val="100000"/>
              <a:buNone/>
            </a:pPr>
            <a:endParaRPr lang="en-US" dirty="0" smtClean="0"/>
          </a:p>
          <a:p>
            <a:pPr marL="800100" indent="-742950">
              <a:buFont typeface="+mj-lt"/>
              <a:buAutoNum type="arabicPeriod" startAt="8"/>
            </a:pPr>
            <a:endParaRPr lang="en-US" sz="3600" dirty="0"/>
          </a:p>
        </p:txBody>
      </p:sp>
      <p:sp>
        <p:nvSpPr>
          <p:cNvPr id="3" name="Oval 2"/>
          <p:cNvSpPr/>
          <p:nvPr/>
        </p:nvSpPr>
        <p:spPr>
          <a:xfrm>
            <a:off x="301268" y="252694"/>
            <a:ext cx="1068106" cy="1068106"/>
          </a:xfrm>
          <a:prstGeom prst="ellipse">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2</a:t>
            </a:r>
          </a:p>
        </p:txBody>
      </p:sp>
    </p:spTree>
    <p:extLst>
      <p:ext uri="{BB962C8B-B14F-4D97-AF65-F5344CB8AC3E}">
        <p14:creationId xmlns:p14="http://schemas.microsoft.com/office/powerpoint/2010/main" val="37610250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3"/>
                </a:solidFill>
              </a:rPr>
              <a:t>Health Promotion</a:t>
            </a:r>
          </a:p>
        </p:txBody>
      </p:sp>
      <p:sp>
        <p:nvSpPr>
          <p:cNvPr id="5" name="Content Placeholder 2"/>
          <p:cNvSpPr>
            <a:spLocks noGrp="1"/>
          </p:cNvSpPr>
          <p:nvPr>
            <p:ph idx="1"/>
          </p:nvPr>
        </p:nvSpPr>
        <p:spPr/>
        <p:txBody>
          <a:bodyPr/>
          <a:lstStyle/>
          <a:p>
            <a:endParaRPr lang="en-US" dirty="0" smtClean="0"/>
          </a:p>
          <a:p>
            <a:pPr marL="457200" indent="-457200">
              <a:buClr>
                <a:schemeClr val="accent3"/>
              </a:buClr>
              <a:buSzPct val="100000"/>
              <a:buFont typeface="+mj-lt"/>
              <a:buAutoNum type="arabicPeriod"/>
            </a:pPr>
            <a:r>
              <a:rPr lang="en-US" dirty="0"/>
              <a:t>Uses self-management, recovery, and resiliency principles including supports identified by the client</a:t>
            </a:r>
          </a:p>
          <a:p>
            <a:pPr marL="457200" indent="-457200">
              <a:buClr>
                <a:schemeClr val="accent3"/>
              </a:buClr>
              <a:buSzPct val="100000"/>
              <a:buFont typeface="+mj-lt"/>
              <a:buAutoNum type="arabicPeriod"/>
            </a:pPr>
            <a:r>
              <a:rPr lang="en-US" dirty="0" smtClean="0"/>
              <a:t>Considers </a:t>
            </a:r>
            <a:r>
              <a:rPr lang="en-US" dirty="0"/>
              <a:t>the client’s </a:t>
            </a:r>
            <a:r>
              <a:rPr lang="en-US" dirty="0" smtClean="0"/>
              <a:t>activation </a:t>
            </a:r>
            <a:r>
              <a:rPr lang="en-US" dirty="0"/>
              <a:t>level </a:t>
            </a:r>
            <a:r>
              <a:rPr lang="en-US" dirty="0" smtClean="0"/>
              <a:t>to </a:t>
            </a:r>
            <a:r>
              <a:rPr lang="en-US" dirty="0"/>
              <a:t>determine the coaching, </a:t>
            </a:r>
            <a:r>
              <a:rPr lang="en-US" dirty="0" smtClean="0"/>
              <a:t>teaching, </a:t>
            </a:r>
            <a:r>
              <a:rPr lang="en-US" dirty="0"/>
              <a:t>and support plan </a:t>
            </a:r>
            <a:r>
              <a:rPr lang="en-US" dirty="0" smtClean="0"/>
              <a:t>for the client</a:t>
            </a:r>
            <a:endParaRPr lang="en-US" dirty="0"/>
          </a:p>
        </p:txBody>
      </p:sp>
      <p:sp>
        <p:nvSpPr>
          <p:cNvPr id="3" name="Oval 2"/>
          <p:cNvSpPr/>
          <p:nvPr/>
        </p:nvSpPr>
        <p:spPr>
          <a:xfrm>
            <a:off x="301268" y="252694"/>
            <a:ext cx="1068106" cy="1068106"/>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3</a:t>
            </a:r>
          </a:p>
        </p:txBody>
      </p:sp>
    </p:spTree>
    <p:extLst>
      <p:ext uri="{BB962C8B-B14F-4D97-AF65-F5344CB8AC3E}">
        <p14:creationId xmlns:p14="http://schemas.microsoft.com/office/powerpoint/2010/main" val="3051548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3"/>
                </a:solidFill>
              </a:rPr>
              <a:t>Health </a:t>
            </a:r>
            <a:r>
              <a:rPr lang="en-US" dirty="0" smtClean="0">
                <a:solidFill>
                  <a:schemeClr val="accent3"/>
                </a:solidFill>
              </a:rPr>
              <a:t>Promotion (cont.)</a:t>
            </a:r>
            <a:endParaRPr lang="en-US" dirty="0">
              <a:solidFill>
                <a:schemeClr val="accent3"/>
              </a:solidFill>
            </a:endParaRPr>
          </a:p>
        </p:txBody>
      </p:sp>
      <p:sp>
        <p:nvSpPr>
          <p:cNvPr id="5" name="Content Placeholder 2"/>
          <p:cNvSpPr>
            <a:spLocks noGrp="1"/>
          </p:cNvSpPr>
          <p:nvPr>
            <p:ph idx="1"/>
          </p:nvPr>
        </p:nvSpPr>
        <p:spPr/>
        <p:txBody>
          <a:bodyPr/>
          <a:lstStyle/>
          <a:p>
            <a:endParaRPr lang="en-US" dirty="0" smtClean="0"/>
          </a:p>
          <a:p>
            <a:pPr marL="514350" indent="-514350">
              <a:buClr>
                <a:schemeClr val="accent3"/>
              </a:buClr>
              <a:buSzPct val="100000"/>
              <a:buFont typeface="+mj-lt"/>
              <a:buAutoNum type="arabicPeriod" startAt="3"/>
            </a:pPr>
            <a:r>
              <a:rPr lang="en-US" dirty="0" smtClean="0"/>
              <a:t>Provides </a:t>
            </a:r>
            <a:r>
              <a:rPr lang="en-US" dirty="0"/>
              <a:t>wellness and prevention education to include routine and preventative </a:t>
            </a:r>
            <a:r>
              <a:rPr lang="en-US" dirty="0" smtClean="0"/>
              <a:t>care (e.g. immunizations)</a:t>
            </a:r>
            <a:endParaRPr lang="en-US" dirty="0"/>
          </a:p>
          <a:p>
            <a:pPr marL="514350" indent="-514350">
              <a:buClr>
                <a:schemeClr val="accent3"/>
              </a:buClr>
              <a:buSzPct val="100000"/>
              <a:buFont typeface="+mj-lt"/>
              <a:buAutoNum type="arabicPeriod" startAt="3"/>
            </a:pPr>
            <a:r>
              <a:rPr lang="en-US" dirty="0" smtClean="0"/>
              <a:t>Links </a:t>
            </a:r>
            <a:r>
              <a:rPr lang="en-US" dirty="0"/>
              <a:t>the client with resources to promote a healthier lifestyle </a:t>
            </a:r>
          </a:p>
        </p:txBody>
      </p:sp>
      <p:sp>
        <p:nvSpPr>
          <p:cNvPr id="3" name="Oval 2"/>
          <p:cNvSpPr/>
          <p:nvPr/>
        </p:nvSpPr>
        <p:spPr>
          <a:xfrm>
            <a:off x="301268" y="252694"/>
            <a:ext cx="1068106" cy="1068106"/>
          </a:xfrm>
          <a:prstGeom prst="ellipse">
            <a:avLst/>
          </a:prstGeom>
          <a:ln/>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3</a:t>
            </a:r>
          </a:p>
        </p:txBody>
      </p:sp>
    </p:spTree>
    <p:extLst>
      <p:ext uri="{BB962C8B-B14F-4D97-AF65-F5344CB8AC3E}">
        <p14:creationId xmlns:p14="http://schemas.microsoft.com/office/powerpoint/2010/main" val="1545005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4"/>
                </a:solidFill>
              </a:rPr>
              <a:t>Comprehensive </a:t>
            </a:r>
            <a:r>
              <a:rPr lang="en-US" dirty="0" smtClean="0">
                <a:solidFill>
                  <a:schemeClr val="accent4"/>
                </a:solidFill>
              </a:rPr>
              <a:t>Transitional </a:t>
            </a:r>
            <a:r>
              <a:rPr lang="en-US" dirty="0">
                <a:solidFill>
                  <a:schemeClr val="accent4"/>
                </a:solidFill>
              </a:rPr>
              <a:t>Care</a:t>
            </a:r>
          </a:p>
        </p:txBody>
      </p:sp>
      <p:sp>
        <p:nvSpPr>
          <p:cNvPr id="5" name="Content Placeholder 2"/>
          <p:cNvSpPr>
            <a:spLocks noGrp="1"/>
          </p:cNvSpPr>
          <p:nvPr>
            <p:ph idx="1"/>
          </p:nvPr>
        </p:nvSpPr>
        <p:spPr/>
        <p:txBody>
          <a:bodyPr/>
          <a:lstStyle/>
          <a:p>
            <a:endParaRPr lang="en-US" dirty="0" smtClean="0"/>
          </a:p>
          <a:p>
            <a:pPr marL="457200" indent="-457200">
              <a:buClr>
                <a:schemeClr val="accent4"/>
              </a:buClr>
              <a:buSzPct val="100000"/>
              <a:buFont typeface="+mj-lt"/>
              <a:buAutoNum type="arabicPeriod"/>
            </a:pPr>
            <a:r>
              <a:rPr lang="en-US" dirty="0" smtClean="0"/>
              <a:t>Prevents </a:t>
            </a:r>
            <a:r>
              <a:rPr lang="en-US" dirty="0"/>
              <a:t>avoidable readmission after discharge from an inpatient facility (hospital, rehabilitative, psychiatric, skilled nursing, substance use disorder treatment </a:t>
            </a:r>
            <a:r>
              <a:rPr lang="en-US" dirty="0" smtClean="0"/>
              <a:t>facility, </a:t>
            </a:r>
            <a:r>
              <a:rPr lang="en-US" dirty="0"/>
              <a:t>or residential habilitation setting) </a:t>
            </a:r>
          </a:p>
          <a:p>
            <a:pPr marL="457200" indent="-457200">
              <a:buClr>
                <a:schemeClr val="accent4"/>
              </a:buClr>
              <a:buSzPct val="100000"/>
              <a:buFont typeface="+mj-lt"/>
              <a:buAutoNum type="arabicPeriod"/>
            </a:pPr>
            <a:r>
              <a:rPr lang="en-US" dirty="0"/>
              <a:t>Ensures proper and timely follow-up care </a:t>
            </a:r>
          </a:p>
        </p:txBody>
      </p:sp>
      <p:sp>
        <p:nvSpPr>
          <p:cNvPr id="3" name="Oval 2"/>
          <p:cNvSpPr/>
          <p:nvPr/>
        </p:nvSpPr>
        <p:spPr>
          <a:xfrm>
            <a:off x="301268" y="252694"/>
            <a:ext cx="1068106" cy="1068106"/>
          </a:xfrm>
          <a:prstGeom prst="ellipse">
            <a:avLst/>
          </a:pr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4</a:t>
            </a:r>
          </a:p>
        </p:txBody>
      </p:sp>
    </p:spTree>
    <p:extLst>
      <p:ext uri="{BB962C8B-B14F-4D97-AF65-F5344CB8AC3E}">
        <p14:creationId xmlns:p14="http://schemas.microsoft.com/office/powerpoint/2010/main" val="536822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5"/>
                </a:solidFill>
              </a:rPr>
              <a:t>Individual and </a:t>
            </a:r>
            <a:r>
              <a:rPr lang="en-US" dirty="0" smtClean="0">
                <a:solidFill>
                  <a:schemeClr val="accent5"/>
                </a:solidFill>
              </a:rPr>
              <a:t>Family </a:t>
            </a:r>
            <a:r>
              <a:rPr lang="en-US" dirty="0">
                <a:solidFill>
                  <a:schemeClr val="accent5"/>
                </a:solidFill>
              </a:rPr>
              <a:t>Support</a:t>
            </a:r>
          </a:p>
        </p:txBody>
      </p:sp>
      <p:sp>
        <p:nvSpPr>
          <p:cNvPr id="5" name="Content Placeholder 2"/>
          <p:cNvSpPr>
            <a:spLocks noGrp="1"/>
          </p:cNvSpPr>
          <p:nvPr>
            <p:ph idx="1"/>
          </p:nvPr>
        </p:nvSpPr>
        <p:spPr/>
        <p:txBody>
          <a:bodyPr/>
          <a:lstStyle/>
          <a:p>
            <a:endParaRPr lang="en-US" dirty="0" smtClean="0"/>
          </a:p>
          <a:p>
            <a:pPr marL="457200" indent="-457200">
              <a:buClr>
                <a:schemeClr val="accent5"/>
              </a:buClr>
              <a:buSzPct val="100000"/>
              <a:buFont typeface="+mj-lt"/>
              <a:buAutoNum type="arabicPeriod"/>
            </a:pPr>
            <a:r>
              <a:rPr lang="en-US" dirty="0"/>
              <a:t>Recognizes the unique role the client may give family, identified decision </a:t>
            </a:r>
            <a:r>
              <a:rPr lang="en-US" dirty="0" smtClean="0"/>
              <a:t>makers </a:t>
            </a:r>
            <a:r>
              <a:rPr lang="en-US" dirty="0"/>
              <a:t>and caregivers in assisting the client to access and navigate the health care and social service delivery system  </a:t>
            </a:r>
          </a:p>
          <a:p>
            <a:pPr marL="457200" indent="-457200">
              <a:buClr>
                <a:schemeClr val="accent5"/>
              </a:buClr>
              <a:buSzPct val="100000"/>
              <a:buFont typeface="+mj-lt"/>
              <a:buAutoNum type="arabicPeriod"/>
            </a:pPr>
            <a:r>
              <a:rPr lang="en-US" dirty="0" smtClean="0"/>
              <a:t>Supports </a:t>
            </a:r>
            <a:r>
              <a:rPr lang="en-US" dirty="0"/>
              <a:t>health action planning </a:t>
            </a:r>
          </a:p>
        </p:txBody>
      </p:sp>
      <p:sp>
        <p:nvSpPr>
          <p:cNvPr id="3" name="Oval 2"/>
          <p:cNvSpPr/>
          <p:nvPr/>
        </p:nvSpPr>
        <p:spPr>
          <a:xfrm>
            <a:off x="301268" y="252694"/>
            <a:ext cx="1068106" cy="106810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5</a:t>
            </a:r>
          </a:p>
        </p:txBody>
      </p:sp>
    </p:spTree>
    <p:extLst>
      <p:ext uri="{BB962C8B-B14F-4D97-AF65-F5344CB8AC3E}">
        <p14:creationId xmlns:p14="http://schemas.microsoft.com/office/powerpoint/2010/main" val="18614930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5"/>
                </a:solidFill>
              </a:rPr>
              <a:t>Individual and </a:t>
            </a:r>
            <a:r>
              <a:rPr lang="en-US" dirty="0" smtClean="0">
                <a:solidFill>
                  <a:schemeClr val="accent5"/>
                </a:solidFill>
              </a:rPr>
              <a:t>Family Support (cont.)</a:t>
            </a:r>
            <a:endParaRPr lang="en-US" dirty="0">
              <a:solidFill>
                <a:schemeClr val="accent5"/>
              </a:solidFill>
            </a:endParaRPr>
          </a:p>
        </p:txBody>
      </p:sp>
      <p:sp>
        <p:nvSpPr>
          <p:cNvPr id="5" name="Content Placeholder 2"/>
          <p:cNvSpPr>
            <a:spLocks noGrp="1"/>
          </p:cNvSpPr>
          <p:nvPr>
            <p:ph idx="1"/>
          </p:nvPr>
        </p:nvSpPr>
        <p:spPr/>
        <p:txBody>
          <a:bodyPr/>
          <a:lstStyle/>
          <a:p>
            <a:endParaRPr lang="en-US" dirty="0" smtClean="0"/>
          </a:p>
          <a:p>
            <a:pPr marL="457200" indent="-457200">
              <a:buClr>
                <a:schemeClr val="accent5"/>
              </a:buClr>
              <a:buSzPct val="100000"/>
              <a:buFont typeface="+mj-lt"/>
              <a:buAutoNum type="arabicPeriod" startAt="3"/>
            </a:pPr>
            <a:r>
              <a:rPr lang="en-US" dirty="0"/>
              <a:t>Identifies the role that families, informal </a:t>
            </a:r>
            <a:r>
              <a:rPr lang="en-US" dirty="0" smtClean="0"/>
              <a:t>supports, </a:t>
            </a:r>
            <a:r>
              <a:rPr lang="en-US" dirty="0"/>
              <a:t>and </a:t>
            </a:r>
            <a:r>
              <a:rPr lang="en-US" dirty="0" smtClean="0"/>
              <a:t/>
            </a:r>
            <a:br>
              <a:rPr lang="en-US" dirty="0" smtClean="0"/>
            </a:br>
            <a:r>
              <a:rPr lang="en-US" dirty="0" smtClean="0"/>
              <a:t>paid </a:t>
            </a:r>
            <a:r>
              <a:rPr lang="en-US" dirty="0"/>
              <a:t>caregivers provide to:</a:t>
            </a:r>
          </a:p>
          <a:p>
            <a:pPr marL="685800" lvl="1" indent="-228600">
              <a:buClr>
                <a:schemeClr val="accent5"/>
              </a:buClr>
            </a:pPr>
            <a:r>
              <a:rPr lang="en-US" sz="2800" dirty="0"/>
              <a:t>Educate and support self-management, </a:t>
            </a:r>
            <a:r>
              <a:rPr lang="en-US" sz="2800" dirty="0" smtClean="0"/>
              <a:t>self-help, </a:t>
            </a:r>
            <a:r>
              <a:rPr lang="en-US" sz="2800" dirty="0"/>
              <a:t>and recovery </a:t>
            </a:r>
          </a:p>
          <a:p>
            <a:pPr marL="685800" lvl="1" indent="-228600">
              <a:buClr>
                <a:schemeClr val="accent5"/>
              </a:buClr>
            </a:pPr>
            <a:r>
              <a:rPr lang="en-US" sz="2800" dirty="0"/>
              <a:t>Achieve self-management and optimal levels </a:t>
            </a:r>
            <a:r>
              <a:rPr lang="en-US" sz="2800" dirty="0" smtClean="0"/>
              <a:t>of </a:t>
            </a:r>
            <a:r>
              <a:rPr lang="en-US" sz="2800" dirty="0"/>
              <a:t>physical and cognitive function</a:t>
            </a:r>
          </a:p>
        </p:txBody>
      </p:sp>
      <p:sp>
        <p:nvSpPr>
          <p:cNvPr id="3" name="Oval 2"/>
          <p:cNvSpPr/>
          <p:nvPr/>
        </p:nvSpPr>
        <p:spPr>
          <a:xfrm>
            <a:off x="301268" y="252694"/>
            <a:ext cx="1068106" cy="106810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5</a:t>
            </a:r>
          </a:p>
        </p:txBody>
      </p:sp>
    </p:spTree>
    <p:extLst>
      <p:ext uri="{BB962C8B-B14F-4D97-AF65-F5344CB8AC3E}">
        <p14:creationId xmlns:p14="http://schemas.microsoft.com/office/powerpoint/2010/main" val="2413820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Purpose</a:t>
            </a:r>
            <a:endParaRPr lang="en-US" dirty="0"/>
          </a:p>
        </p:txBody>
      </p:sp>
      <p:sp>
        <p:nvSpPr>
          <p:cNvPr id="5" name="Subtitle 4"/>
          <p:cNvSpPr>
            <a:spLocks noGrp="1"/>
          </p:cNvSpPr>
          <p:nvPr>
            <p:ph type="subTitle" idx="1"/>
          </p:nvPr>
        </p:nvSpPr>
        <p:spPr>
          <a:xfrm>
            <a:off x="469901" y="4267057"/>
            <a:ext cx="10045699" cy="1655762"/>
          </a:xfrm>
        </p:spPr>
        <p:txBody>
          <a:bodyPr/>
          <a:lstStyle/>
          <a:p>
            <a:r>
              <a:rPr lang="en-US" dirty="0" smtClean="0">
                <a:solidFill>
                  <a:schemeClr val="tx1">
                    <a:lumMod val="65000"/>
                    <a:lumOff val="35000"/>
                  </a:schemeClr>
                </a:solidFill>
              </a:rPr>
              <a:t>Provide the core curriculum for Health Homes in Washington State for Lead Organizations and Care Coordination Organizations (CCOs)</a:t>
            </a:r>
            <a:br>
              <a:rPr lang="en-US" dirty="0" smtClean="0">
                <a:solidFill>
                  <a:schemeClr val="tx1">
                    <a:lumMod val="65000"/>
                    <a:lumOff val="35000"/>
                  </a:schemeClr>
                </a:solidFill>
              </a:rPr>
            </a:br>
            <a:r>
              <a:rPr lang="en-US" dirty="0" smtClean="0">
                <a:solidFill>
                  <a:schemeClr val="tx1">
                    <a:lumMod val="65000"/>
                    <a:lumOff val="35000"/>
                  </a:schemeClr>
                </a:solidFill>
              </a:rPr>
              <a:t/>
            </a:r>
            <a:br>
              <a:rPr lang="en-US" dirty="0" smtClean="0">
                <a:solidFill>
                  <a:schemeClr val="tx1">
                    <a:lumMod val="65000"/>
                    <a:lumOff val="35000"/>
                  </a:schemeClr>
                </a:solidFill>
              </a:rPr>
            </a:br>
            <a:endParaRPr lang="en-US" dirty="0" smtClean="0">
              <a:solidFill>
                <a:schemeClr val="tx1">
                  <a:lumMod val="65000"/>
                  <a:lumOff val="35000"/>
                </a:schemeClr>
              </a:solidFill>
            </a:endParaRPr>
          </a:p>
          <a:p>
            <a:endParaRPr lang="en-US" dirty="0"/>
          </a:p>
        </p:txBody>
      </p:sp>
    </p:spTree>
    <p:extLst>
      <p:ext uri="{BB962C8B-B14F-4D97-AF65-F5344CB8AC3E}">
        <p14:creationId xmlns:p14="http://schemas.microsoft.com/office/powerpoint/2010/main" val="41665307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5"/>
                </a:solidFill>
              </a:rPr>
              <a:t>Individual and </a:t>
            </a:r>
            <a:r>
              <a:rPr lang="en-US" dirty="0" smtClean="0">
                <a:solidFill>
                  <a:schemeClr val="accent5"/>
                </a:solidFill>
              </a:rPr>
              <a:t>Family Support (cont.)</a:t>
            </a:r>
            <a:endParaRPr lang="en-US" dirty="0">
              <a:solidFill>
                <a:schemeClr val="accent5"/>
              </a:solidFill>
            </a:endParaRPr>
          </a:p>
        </p:txBody>
      </p:sp>
      <p:sp>
        <p:nvSpPr>
          <p:cNvPr id="5" name="Content Placeholder 2"/>
          <p:cNvSpPr>
            <a:spLocks noGrp="1"/>
          </p:cNvSpPr>
          <p:nvPr>
            <p:ph idx="1"/>
          </p:nvPr>
        </p:nvSpPr>
        <p:spPr/>
        <p:txBody>
          <a:bodyPr/>
          <a:lstStyle/>
          <a:p>
            <a:endParaRPr lang="en-US" dirty="0" smtClean="0"/>
          </a:p>
          <a:p>
            <a:pPr marL="406400" indent="-406400">
              <a:buClr>
                <a:schemeClr val="accent5"/>
              </a:buClr>
              <a:buSzPct val="100000"/>
              <a:buFont typeface="+mj-lt"/>
              <a:buAutoNum type="arabicPeriod" startAt="4"/>
            </a:pPr>
            <a:r>
              <a:rPr lang="en-US" dirty="0" smtClean="0"/>
              <a:t>Educates </a:t>
            </a:r>
            <a:r>
              <a:rPr lang="en-US" dirty="0"/>
              <a:t>and </a:t>
            </a:r>
            <a:r>
              <a:rPr lang="en-US" dirty="0" smtClean="0"/>
              <a:t>supports </a:t>
            </a:r>
            <a:r>
              <a:rPr lang="en-US" dirty="0"/>
              <a:t>family informal supports and caregivers</a:t>
            </a:r>
          </a:p>
          <a:p>
            <a:pPr marL="685800" lvl="1" indent="-228600">
              <a:buClr>
                <a:schemeClr val="accent5"/>
              </a:buClr>
            </a:pPr>
            <a:r>
              <a:rPr lang="en-US" sz="2800" dirty="0" smtClean="0"/>
              <a:t>Increases </a:t>
            </a:r>
            <a:r>
              <a:rPr lang="en-US" sz="2800" dirty="0"/>
              <a:t>their knowledge of chronic conditions</a:t>
            </a:r>
          </a:p>
          <a:p>
            <a:pPr marL="685800" lvl="1" indent="-228600">
              <a:buClr>
                <a:schemeClr val="accent5"/>
              </a:buClr>
            </a:pPr>
            <a:r>
              <a:rPr lang="en-US" sz="2800" dirty="0" smtClean="0"/>
              <a:t>Promotes </a:t>
            </a:r>
            <a:r>
              <a:rPr lang="en-US" sz="2800" dirty="0"/>
              <a:t>the client’s engagement and </a:t>
            </a:r>
            <a:r>
              <a:rPr lang="en-US" sz="2800" dirty="0" smtClean="0"/>
              <a:t>self-management</a:t>
            </a:r>
            <a:endParaRPr lang="en-US" sz="2800" dirty="0"/>
          </a:p>
          <a:p>
            <a:pPr marL="685800" lvl="1" indent="-228600">
              <a:buClr>
                <a:schemeClr val="accent5"/>
              </a:buClr>
            </a:pPr>
            <a:r>
              <a:rPr lang="en-US" sz="2800" dirty="0" smtClean="0"/>
              <a:t>Helps </a:t>
            </a:r>
            <a:r>
              <a:rPr lang="en-US" sz="2800" dirty="0"/>
              <a:t>the client adhere to their prescribed medications </a:t>
            </a:r>
            <a:r>
              <a:rPr lang="en-US" sz="2800" dirty="0" smtClean="0"/>
              <a:t/>
            </a:r>
            <a:br>
              <a:rPr lang="en-US" sz="2800" dirty="0" smtClean="0"/>
            </a:br>
            <a:r>
              <a:rPr lang="en-US" sz="2800" dirty="0" smtClean="0"/>
              <a:t>and treatments</a:t>
            </a:r>
            <a:endParaRPr lang="en-US" sz="2800" dirty="0"/>
          </a:p>
        </p:txBody>
      </p:sp>
      <p:sp>
        <p:nvSpPr>
          <p:cNvPr id="3" name="Oval 2"/>
          <p:cNvSpPr/>
          <p:nvPr/>
        </p:nvSpPr>
        <p:spPr>
          <a:xfrm>
            <a:off x="301268" y="252694"/>
            <a:ext cx="1068106" cy="106810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5</a:t>
            </a:r>
          </a:p>
        </p:txBody>
      </p:sp>
    </p:spTree>
    <p:extLst>
      <p:ext uri="{BB962C8B-B14F-4D97-AF65-F5344CB8AC3E}">
        <p14:creationId xmlns:p14="http://schemas.microsoft.com/office/powerpoint/2010/main" val="422695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415926"/>
            <a:ext cx="9446062" cy="830984"/>
          </a:xfrm>
        </p:spPr>
        <p:txBody>
          <a:bodyPr/>
          <a:lstStyle/>
          <a:p>
            <a:r>
              <a:rPr lang="en-US" dirty="0">
                <a:solidFill>
                  <a:schemeClr val="accent5"/>
                </a:solidFill>
              </a:rPr>
              <a:t>Individual and </a:t>
            </a:r>
            <a:r>
              <a:rPr lang="en-US" dirty="0" smtClean="0">
                <a:solidFill>
                  <a:schemeClr val="accent5"/>
                </a:solidFill>
              </a:rPr>
              <a:t>Family Support (cont.)</a:t>
            </a:r>
            <a:endParaRPr lang="en-US" dirty="0">
              <a:solidFill>
                <a:schemeClr val="accent5"/>
              </a:solidFill>
            </a:endParaRPr>
          </a:p>
        </p:txBody>
      </p:sp>
      <p:sp>
        <p:nvSpPr>
          <p:cNvPr id="5" name="Content Placeholder 2"/>
          <p:cNvSpPr>
            <a:spLocks noGrp="1"/>
          </p:cNvSpPr>
          <p:nvPr>
            <p:ph idx="1"/>
          </p:nvPr>
        </p:nvSpPr>
        <p:spPr/>
        <p:txBody>
          <a:bodyPr/>
          <a:lstStyle/>
          <a:p>
            <a:endParaRPr lang="en-US" dirty="0" smtClean="0"/>
          </a:p>
          <a:p>
            <a:pPr marL="406400" indent="-406400">
              <a:buClr>
                <a:schemeClr val="accent5"/>
              </a:buClr>
              <a:buSzPct val="100000"/>
              <a:buFont typeface="+mj-lt"/>
              <a:buAutoNum type="arabicPeriod" startAt="5"/>
            </a:pPr>
            <a:r>
              <a:rPr lang="en-US" dirty="0" smtClean="0"/>
              <a:t>Includes:</a:t>
            </a:r>
            <a:endParaRPr lang="en-US" dirty="0"/>
          </a:p>
          <a:p>
            <a:pPr marL="685800" lvl="1" indent="-228600">
              <a:buClr>
                <a:schemeClr val="accent5"/>
              </a:buClr>
            </a:pPr>
            <a:r>
              <a:rPr lang="en-US" sz="2800" dirty="0" smtClean="0"/>
              <a:t>Discussions </a:t>
            </a:r>
            <a:r>
              <a:rPr lang="en-US" sz="2800" dirty="0"/>
              <a:t>about advance </a:t>
            </a:r>
            <a:r>
              <a:rPr lang="en-US" sz="2800" dirty="0" smtClean="0"/>
              <a:t>care planning </a:t>
            </a:r>
            <a:r>
              <a:rPr lang="en-US" sz="2800" dirty="0"/>
              <a:t>with clients and their families </a:t>
            </a:r>
          </a:p>
          <a:p>
            <a:pPr marL="685800" lvl="1" indent="-228600">
              <a:buClr>
                <a:schemeClr val="accent5"/>
              </a:buClr>
            </a:pPr>
            <a:r>
              <a:rPr lang="en-US" sz="2800" dirty="0"/>
              <a:t>Communication and information sharing with </a:t>
            </a:r>
            <a:r>
              <a:rPr lang="en-US" sz="2800" dirty="0" smtClean="0"/>
              <a:t>clients </a:t>
            </a:r>
            <a:r>
              <a:rPr lang="en-US" sz="2800" dirty="0"/>
              <a:t>and </a:t>
            </a:r>
            <a:r>
              <a:rPr lang="en-US" sz="2800" dirty="0" smtClean="0"/>
              <a:t/>
            </a:r>
            <a:br>
              <a:rPr lang="en-US" sz="2800" dirty="0" smtClean="0"/>
            </a:br>
            <a:r>
              <a:rPr lang="en-US" sz="2800" dirty="0" smtClean="0"/>
              <a:t>their </a:t>
            </a:r>
            <a:r>
              <a:rPr lang="en-US" sz="2800" dirty="0"/>
              <a:t>families and other caregivers </a:t>
            </a:r>
          </a:p>
          <a:p>
            <a:pPr marL="685800" lvl="1" indent="-228600">
              <a:buClr>
                <a:schemeClr val="accent5"/>
              </a:buClr>
            </a:pPr>
            <a:r>
              <a:rPr lang="en-US" sz="2800" dirty="0"/>
              <a:t>Consideration of language, activation level, </a:t>
            </a:r>
            <a:r>
              <a:rPr lang="en-US" sz="2800" dirty="0" smtClean="0"/>
              <a:t>literacy, numeracy, and cultural </a:t>
            </a:r>
            <a:r>
              <a:rPr lang="en-US" sz="2800" dirty="0"/>
              <a:t>preferences</a:t>
            </a:r>
          </a:p>
        </p:txBody>
      </p:sp>
      <p:sp>
        <p:nvSpPr>
          <p:cNvPr id="3" name="Oval 2"/>
          <p:cNvSpPr/>
          <p:nvPr/>
        </p:nvSpPr>
        <p:spPr>
          <a:xfrm>
            <a:off x="301268" y="252694"/>
            <a:ext cx="1068106" cy="1068106"/>
          </a:xfrm>
          <a:prstGeom prst="ellipse">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5</a:t>
            </a:r>
          </a:p>
        </p:txBody>
      </p:sp>
    </p:spTree>
    <p:extLst>
      <p:ext uri="{BB962C8B-B14F-4D97-AF65-F5344CB8AC3E}">
        <p14:creationId xmlns:p14="http://schemas.microsoft.com/office/powerpoint/2010/main" val="13358614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207674"/>
            <a:ext cx="9446062" cy="830984"/>
          </a:xfrm>
        </p:spPr>
        <p:txBody>
          <a:bodyPr/>
          <a:lstStyle/>
          <a:p>
            <a:r>
              <a:rPr lang="en-US" dirty="0">
                <a:solidFill>
                  <a:schemeClr val="accent6"/>
                </a:solidFill>
              </a:rPr>
              <a:t>Referral to Community and Social Support Services </a:t>
            </a:r>
          </a:p>
        </p:txBody>
      </p:sp>
      <p:sp>
        <p:nvSpPr>
          <p:cNvPr id="5" name="Content Placeholder 2"/>
          <p:cNvSpPr>
            <a:spLocks noGrp="1"/>
          </p:cNvSpPr>
          <p:nvPr>
            <p:ph idx="1"/>
          </p:nvPr>
        </p:nvSpPr>
        <p:spPr/>
        <p:txBody>
          <a:bodyPr/>
          <a:lstStyle/>
          <a:p>
            <a:pPr marL="457200" indent="-457200">
              <a:buClr>
                <a:schemeClr val="accent6"/>
              </a:buClr>
              <a:buSzPct val="100000"/>
              <a:buFont typeface="+mj-lt"/>
              <a:buAutoNum type="arabicPeriod"/>
            </a:pPr>
            <a:r>
              <a:rPr lang="en-US" dirty="0" smtClean="0"/>
              <a:t>Provides </a:t>
            </a:r>
            <a:r>
              <a:rPr lang="en-US" dirty="0"/>
              <a:t>assistance to obtain and maintain eligibility for health care services, disability benefits, housing, </a:t>
            </a:r>
            <a:r>
              <a:rPr lang="en-US" dirty="0" smtClean="0"/>
              <a:t>LTSS, and </a:t>
            </a:r>
            <a:r>
              <a:rPr lang="en-US" dirty="0"/>
              <a:t>legal </a:t>
            </a:r>
            <a:r>
              <a:rPr lang="en-US" dirty="0" smtClean="0"/>
              <a:t>services</a:t>
            </a:r>
          </a:p>
          <a:p>
            <a:pPr marL="514350" indent="-514350">
              <a:buClr>
                <a:schemeClr val="accent6"/>
              </a:buClr>
              <a:buSzPct val="100000"/>
              <a:buFont typeface="+mj-lt"/>
              <a:buAutoNum type="arabicPeriod" startAt="2"/>
            </a:pPr>
            <a:r>
              <a:rPr lang="en-US" dirty="0" smtClean="0"/>
              <a:t>Completes </a:t>
            </a:r>
            <a:r>
              <a:rPr lang="en-US" dirty="0"/>
              <a:t>referrals to community and social support services to support the client in achieving health action goals including:</a:t>
            </a:r>
          </a:p>
          <a:p>
            <a:pPr marL="685800" lvl="1" indent="-228600">
              <a:buClr>
                <a:schemeClr val="accent6"/>
              </a:buClr>
            </a:pPr>
            <a:r>
              <a:rPr lang="en-US" sz="2800" dirty="0"/>
              <a:t>LTSS</a:t>
            </a:r>
          </a:p>
          <a:p>
            <a:pPr marL="685800" lvl="1" indent="-228600">
              <a:buClr>
                <a:schemeClr val="accent6"/>
              </a:buClr>
            </a:pPr>
            <a:r>
              <a:rPr lang="en-US" sz="2800" dirty="0"/>
              <a:t>Mental health </a:t>
            </a:r>
            <a:r>
              <a:rPr lang="en-US" sz="2800" dirty="0" smtClean="0"/>
              <a:t>and substance </a:t>
            </a:r>
            <a:r>
              <a:rPr lang="en-US" sz="2800" dirty="0"/>
              <a:t>use disorder providers</a:t>
            </a:r>
          </a:p>
          <a:p>
            <a:pPr marL="685800" lvl="1" indent="-228600">
              <a:buClr>
                <a:schemeClr val="accent6"/>
              </a:buClr>
            </a:pPr>
            <a:r>
              <a:rPr lang="en-US" sz="2800" dirty="0"/>
              <a:t>Other community and social services support providers as needed</a:t>
            </a:r>
          </a:p>
          <a:p>
            <a:pPr marL="457200" indent="-457200">
              <a:buClr>
                <a:schemeClr val="accent6"/>
              </a:buClr>
              <a:buSzPct val="100000"/>
              <a:buFont typeface="+mj-lt"/>
              <a:buAutoNum type="arabicPeriod"/>
            </a:pPr>
            <a:endParaRPr lang="en-US" dirty="0"/>
          </a:p>
        </p:txBody>
      </p:sp>
      <p:sp>
        <p:nvSpPr>
          <p:cNvPr id="3" name="Oval 2"/>
          <p:cNvSpPr/>
          <p:nvPr/>
        </p:nvSpPr>
        <p:spPr>
          <a:xfrm>
            <a:off x="301268" y="252694"/>
            <a:ext cx="1068106" cy="1068106"/>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6</a:t>
            </a:r>
          </a:p>
        </p:txBody>
      </p:sp>
    </p:spTree>
    <p:extLst>
      <p:ext uri="{BB962C8B-B14F-4D97-AF65-F5344CB8AC3E}">
        <p14:creationId xmlns:p14="http://schemas.microsoft.com/office/powerpoint/2010/main" val="406434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207674"/>
            <a:ext cx="9446062" cy="830984"/>
          </a:xfrm>
        </p:spPr>
        <p:txBody>
          <a:bodyPr/>
          <a:lstStyle/>
          <a:p>
            <a:r>
              <a:rPr lang="en-US" dirty="0">
                <a:solidFill>
                  <a:schemeClr val="accent6"/>
                </a:solidFill>
              </a:rPr>
              <a:t>Referral to Community and Social Support </a:t>
            </a:r>
            <a:r>
              <a:rPr lang="en-US" dirty="0" smtClean="0">
                <a:solidFill>
                  <a:schemeClr val="accent6"/>
                </a:solidFill>
              </a:rPr>
              <a:t>Services (cont.) </a:t>
            </a:r>
            <a:endParaRPr lang="en-US" dirty="0">
              <a:solidFill>
                <a:schemeClr val="accent6"/>
              </a:solidFill>
            </a:endParaRPr>
          </a:p>
        </p:txBody>
      </p:sp>
      <p:sp>
        <p:nvSpPr>
          <p:cNvPr id="5" name="Content Placeholder 2"/>
          <p:cNvSpPr>
            <a:spLocks noGrp="1"/>
          </p:cNvSpPr>
          <p:nvPr>
            <p:ph idx="1"/>
          </p:nvPr>
        </p:nvSpPr>
        <p:spPr/>
        <p:txBody>
          <a:bodyPr/>
          <a:lstStyle/>
          <a:p>
            <a:endParaRPr lang="en-US" dirty="0" smtClean="0"/>
          </a:p>
          <a:p>
            <a:pPr marL="514350" indent="-514350">
              <a:buClr>
                <a:schemeClr val="accent6"/>
              </a:buClr>
              <a:buSzPct val="100000"/>
              <a:buFont typeface="+mj-lt"/>
              <a:buAutoNum type="arabicPeriod" startAt="3"/>
            </a:pPr>
            <a:r>
              <a:rPr lang="en-US" dirty="0"/>
              <a:t>Provides support by:</a:t>
            </a:r>
          </a:p>
          <a:p>
            <a:pPr marL="685800" lvl="1" indent="-228600">
              <a:buClr>
                <a:schemeClr val="accent6"/>
              </a:buClr>
            </a:pPr>
            <a:r>
              <a:rPr lang="en-US" sz="2800" dirty="0"/>
              <a:t>Identifying community based resources  </a:t>
            </a:r>
          </a:p>
          <a:p>
            <a:pPr marL="685800" lvl="1" indent="-228600">
              <a:buClr>
                <a:schemeClr val="accent6"/>
              </a:buClr>
            </a:pPr>
            <a:r>
              <a:rPr lang="en-US" sz="2800" dirty="0"/>
              <a:t>Actively managing referrals</a:t>
            </a:r>
          </a:p>
          <a:p>
            <a:pPr marL="685800" lvl="1" indent="-228600">
              <a:buClr>
                <a:schemeClr val="accent6"/>
              </a:buClr>
            </a:pPr>
            <a:r>
              <a:rPr lang="en-US" sz="2800" dirty="0"/>
              <a:t>Advocating and assisting on behalf of the client to access care </a:t>
            </a:r>
            <a:br>
              <a:rPr lang="en-US" sz="2800" dirty="0"/>
            </a:br>
            <a:r>
              <a:rPr lang="en-US" sz="2800" dirty="0"/>
              <a:t>and community and social supports </a:t>
            </a:r>
          </a:p>
        </p:txBody>
      </p:sp>
      <p:sp>
        <p:nvSpPr>
          <p:cNvPr id="3" name="Oval 2"/>
          <p:cNvSpPr/>
          <p:nvPr/>
        </p:nvSpPr>
        <p:spPr>
          <a:xfrm>
            <a:off x="301268" y="252694"/>
            <a:ext cx="1068106" cy="1068106"/>
          </a:xfrm>
          <a:prstGeom prst="ellipse">
            <a:avLst/>
          </a:pr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prstTxWarp prst="textNoShape">
              <a:avLst/>
            </a:prstTxWarp>
            <a:noAutofit/>
          </a:bodyPr>
          <a:lstStyle/>
          <a:p>
            <a:pPr algn="ctr"/>
            <a:r>
              <a:rPr lang="en-US" sz="6000" dirty="0">
                <a:solidFill>
                  <a:schemeClr val="bg1"/>
                </a:solidFill>
                <a:latin typeface="Arial Black" panose="020B0A04020102020204" pitchFamily="34" charset="0"/>
              </a:rPr>
              <a:t>6</a:t>
            </a:r>
          </a:p>
        </p:txBody>
      </p:sp>
    </p:spTree>
    <p:extLst>
      <p:ext uri="{BB962C8B-B14F-4D97-AF65-F5344CB8AC3E}">
        <p14:creationId xmlns:p14="http://schemas.microsoft.com/office/powerpoint/2010/main" val="4292867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Multidisciplinary Care Teams and Allied Staff</a:t>
            </a:r>
            <a:endParaRPr lang="en-US" dirty="0"/>
          </a:p>
        </p:txBody>
      </p:sp>
      <p:sp>
        <p:nvSpPr>
          <p:cNvPr id="3" name="Content Placeholder 2"/>
          <p:cNvSpPr>
            <a:spLocks noGrp="1"/>
          </p:cNvSpPr>
          <p:nvPr>
            <p:ph idx="1"/>
          </p:nvPr>
        </p:nvSpPr>
        <p:spPr>
          <a:xfrm>
            <a:off x="469900" y="2019300"/>
            <a:ext cx="10512862" cy="4351338"/>
          </a:xfrm>
        </p:spPr>
        <p:txBody>
          <a:bodyPr/>
          <a:lstStyle/>
          <a:p>
            <a:r>
              <a:rPr lang="en-US" dirty="0" smtClean="0"/>
              <a:t>As a Care Coordinator you may coordinate and facilitate </a:t>
            </a:r>
            <a:r>
              <a:rPr lang="en-US" dirty="0"/>
              <a:t>m</a:t>
            </a:r>
            <a:r>
              <a:rPr lang="en-US" dirty="0" smtClean="0"/>
              <a:t>ultidisciplinary </a:t>
            </a:r>
            <a:r>
              <a:rPr lang="en-US" dirty="0"/>
              <a:t>c</a:t>
            </a:r>
            <a:r>
              <a:rPr lang="en-US" dirty="0" smtClean="0"/>
              <a:t>are teams:</a:t>
            </a:r>
          </a:p>
          <a:p>
            <a:pPr lvl="1"/>
            <a:r>
              <a:rPr lang="en-US" dirty="0" smtClean="0"/>
              <a:t>Establishing a team to provide cross systems care coordination on behalf of the client</a:t>
            </a:r>
          </a:p>
          <a:p>
            <a:pPr lvl="1"/>
            <a:r>
              <a:rPr lang="en-US" dirty="0" smtClean="0"/>
              <a:t>Establishing or working with an existing multidisciplinary care team to discuss discharge planning with hospitals, nursing facilities, and other institutions</a:t>
            </a:r>
          </a:p>
          <a:p>
            <a:r>
              <a:rPr lang="en-US" dirty="0"/>
              <a:t>As a Care Coordinator you may </a:t>
            </a:r>
            <a:r>
              <a:rPr lang="en-US" dirty="0" smtClean="0"/>
              <a:t>work with allied staff:</a:t>
            </a:r>
            <a:endParaRPr lang="en-US" dirty="0"/>
          </a:p>
          <a:p>
            <a:pPr lvl="1"/>
            <a:r>
              <a:rPr lang="en-US" dirty="0"/>
              <a:t>Care </a:t>
            </a:r>
            <a:r>
              <a:rPr lang="en-US" dirty="0" smtClean="0"/>
              <a:t>Coordinators may enlist the help of allied staff including:</a:t>
            </a:r>
          </a:p>
          <a:p>
            <a:pPr lvl="2"/>
            <a:r>
              <a:rPr lang="en-US" dirty="0" smtClean="0"/>
              <a:t>Community Health Workers, mental health peer support specialists, outreach specialists, Community Connectors, patient navigators, wellness coaches, and other lay staff </a:t>
            </a:r>
            <a:endParaRPr lang="en-US"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841803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Home Tiers</a:t>
            </a:r>
          </a:p>
        </p:txBody>
      </p:sp>
      <p:sp>
        <p:nvSpPr>
          <p:cNvPr id="6" name="Rectangle 5"/>
          <p:cNvSpPr/>
          <p:nvPr/>
        </p:nvSpPr>
        <p:spPr>
          <a:xfrm>
            <a:off x="469900" y="2871344"/>
            <a:ext cx="3345900" cy="32976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43777" tIns="121888" rtlCol="0" anchor="t" anchorCtr="0"/>
          <a:lstStyle/>
          <a:p>
            <a:r>
              <a:rPr lang="en-US" sz="4266" dirty="0">
                <a:solidFill>
                  <a:schemeClr val="tx1"/>
                </a:solidFill>
              </a:rPr>
              <a:t>Initial engagement and action planning</a:t>
            </a:r>
          </a:p>
        </p:txBody>
      </p:sp>
      <p:sp>
        <p:nvSpPr>
          <p:cNvPr id="7" name="Rectangle 6"/>
          <p:cNvSpPr/>
          <p:nvPr/>
        </p:nvSpPr>
        <p:spPr>
          <a:xfrm>
            <a:off x="4053381" y="2871344"/>
            <a:ext cx="3345900" cy="3297681"/>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lIns="243777" tIns="121888" rtlCol="0" anchor="t" anchorCtr="0"/>
          <a:lstStyle/>
          <a:p>
            <a:r>
              <a:rPr lang="en-US" sz="4266" dirty="0">
                <a:solidFill>
                  <a:schemeClr val="tx1"/>
                </a:solidFill>
              </a:rPr>
              <a:t>Intensive  level of care coordination</a:t>
            </a:r>
          </a:p>
        </p:txBody>
      </p:sp>
      <p:sp>
        <p:nvSpPr>
          <p:cNvPr id="8" name="Rectangle 7"/>
          <p:cNvSpPr/>
          <p:nvPr/>
        </p:nvSpPr>
        <p:spPr>
          <a:xfrm>
            <a:off x="7636862" y="2871344"/>
            <a:ext cx="3345900" cy="3297681"/>
          </a:xfrm>
          <a:prstGeom prst="rect">
            <a:avLst/>
          </a:prstGeom>
          <a:solidFill>
            <a:srgbClr val="DBE7F1"/>
          </a:solidFill>
          <a:ln>
            <a:noFill/>
          </a:ln>
        </p:spPr>
        <p:style>
          <a:lnRef idx="2">
            <a:schemeClr val="accent1">
              <a:shade val="50000"/>
            </a:schemeClr>
          </a:lnRef>
          <a:fillRef idx="1">
            <a:schemeClr val="accent1"/>
          </a:fillRef>
          <a:effectRef idx="0">
            <a:schemeClr val="accent1"/>
          </a:effectRef>
          <a:fontRef idx="minor">
            <a:schemeClr val="lt1"/>
          </a:fontRef>
        </p:style>
        <p:txBody>
          <a:bodyPr lIns="243777" tIns="121888" rtlCol="0" anchor="t" anchorCtr="0"/>
          <a:lstStyle/>
          <a:p>
            <a:r>
              <a:rPr lang="en-US" sz="4266" dirty="0">
                <a:solidFill>
                  <a:schemeClr val="tx1"/>
                </a:solidFill>
              </a:rPr>
              <a:t>Low level </a:t>
            </a:r>
            <a:br>
              <a:rPr lang="en-US" sz="4266" dirty="0">
                <a:solidFill>
                  <a:schemeClr val="tx1"/>
                </a:solidFill>
              </a:rPr>
            </a:br>
            <a:r>
              <a:rPr lang="en-US" sz="4266" dirty="0">
                <a:solidFill>
                  <a:schemeClr val="tx1"/>
                </a:solidFill>
              </a:rPr>
              <a:t>of care coordination</a:t>
            </a:r>
          </a:p>
        </p:txBody>
      </p:sp>
      <p:sp>
        <p:nvSpPr>
          <p:cNvPr id="3" name="Rectangle 2"/>
          <p:cNvSpPr/>
          <p:nvPr/>
        </p:nvSpPr>
        <p:spPr>
          <a:xfrm>
            <a:off x="469900" y="1600200"/>
            <a:ext cx="3345900" cy="1271143"/>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799" dirty="0"/>
              <a:t>Tier</a:t>
            </a:r>
            <a:r>
              <a:rPr lang="en-US" sz="4799" b="1" dirty="0"/>
              <a:t> One</a:t>
            </a:r>
          </a:p>
        </p:txBody>
      </p:sp>
      <p:sp>
        <p:nvSpPr>
          <p:cNvPr id="4" name="Rectangle 3"/>
          <p:cNvSpPr/>
          <p:nvPr/>
        </p:nvSpPr>
        <p:spPr>
          <a:xfrm>
            <a:off x="4053381" y="1600200"/>
            <a:ext cx="3345900" cy="1271143"/>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4799" dirty="0"/>
              <a:t>Tier</a:t>
            </a:r>
            <a:r>
              <a:rPr lang="en-US" sz="4799" b="1" dirty="0"/>
              <a:t> Two</a:t>
            </a:r>
          </a:p>
        </p:txBody>
      </p:sp>
      <p:sp>
        <p:nvSpPr>
          <p:cNvPr id="5" name="Rectangle 4"/>
          <p:cNvSpPr/>
          <p:nvPr/>
        </p:nvSpPr>
        <p:spPr>
          <a:xfrm>
            <a:off x="7636862" y="1600200"/>
            <a:ext cx="3345900" cy="1271143"/>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799" dirty="0"/>
              <a:t>Tier</a:t>
            </a:r>
            <a:r>
              <a:rPr lang="en-US" sz="4799" b="1" dirty="0"/>
              <a:t> Three</a:t>
            </a:r>
          </a:p>
        </p:txBody>
      </p:sp>
      <p:sp>
        <p:nvSpPr>
          <p:cNvPr id="9" name="Rectangle 8"/>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4028268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One Services</a:t>
            </a:r>
          </a:p>
        </p:txBody>
      </p:sp>
      <p:sp>
        <p:nvSpPr>
          <p:cNvPr id="7" name="Content Placeholder 6"/>
          <p:cNvSpPr>
            <a:spLocks noGrp="1"/>
          </p:cNvSpPr>
          <p:nvPr>
            <p:ph idx="1"/>
          </p:nvPr>
        </p:nvSpPr>
        <p:spPr/>
        <p:txBody>
          <a:bodyPr/>
          <a:lstStyle/>
          <a:p>
            <a:pPr marL="0" indent="0">
              <a:buNone/>
            </a:pPr>
            <a:r>
              <a:rPr lang="en-US" sz="3600" dirty="0"/>
              <a:t>Requires a face-to-face visit to:</a:t>
            </a:r>
          </a:p>
          <a:p>
            <a:pPr marL="404813" lvl="1" indent="-404813">
              <a:buClr>
                <a:schemeClr val="accent1"/>
              </a:buClr>
              <a:buFont typeface="Wingdings" panose="05000000000000000000" pitchFamily="2" charset="2"/>
              <a:buChar char="ü"/>
            </a:pPr>
            <a:r>
              <a:rPr lang="en-US" sz="3200" dirty="0"/>
              <a:t>Introduce Health Home services</a:t>
            </a:r>
          </a:p>
          <a:p>
            <a:pPr marL="404813" lvl="1" indent="-404813">
              <a:buClr>
                <a:schemeClr val="accent1"/>
              </a:buClr>
              <a:buFont typeface="Wingdings" panose="05000000000000000000" pitchFamily="2" charset="2"/>
              <a:buChar char="ü"/>
            </a:pPr>
            <a:r>
              <a:rPr lang="en-US" sz="3200" dirty="0"/>
              <a:t>Assess the client’s health and other needs</a:t>
            </a:r>
          </a:p>
          <a:p>
            <a:pPr marL="404813" lvl="1" indent="-404813">
              <a:buClr>
                <a:schemeClr val="accent1"/>
              </a:buClr>
              <a:buFont typeface="Wingdings" panose="05000000000000000000" pitchFamily="2" charset="2"/>
              <a:buChar char="ü"/>
            </a:pPr>
            <a:r>
              <a:rPr lang="en-US" sz="3200" dirty="0"/>
              <a:t>Confirm the client’s agreement to participate</a:t>
            </a:r>
          </a:p>
          <a:p>
            <a:pPr marL="404813" lvl="1" indent="-404813">
              <a:buClr>
                <a:schemeClr val="accent1"/>
              </a:buClr>
              <a:buFont typeface="Wingdings" panose="05000000000000000000" pitchFamily="2" charset="2"/>
              <a:buChar char="ü"/>
            </a:pPr>
            <a:r>
              <a:rPr lang="en-US" sz="3200" dirty="0"/>
              <a:t>Obtain </a:t>
            </a:r>
            <a:r>
              <a:rPr lang="en-US" sz="3200" dirty="0" smtClean="0"/>
              <a:t>signatures for participation authorization and information sharing consent </a:t>
            </a:r>
            <a:endParaRPr lang="en-US" sz="3200" dirty="0"/>
          </a:p>
          <a:p>
            <a:pPr marL="404813" lvl="1" indent="-404813">
              <a:buClr>
                <a:schemeClr val="accent1"/>
              </a:buClr>
              <a:buFont typeface="Wingdings" panose="05000000000000000000" pitchFamily="2" charset="2"/>
              <a:buChar char="ü"/>
            </a:pPr>
            <a:r>
              <a:rPr lang="en-US" sz="3200" dirty="0"/>
              <a:t>Complete required and optional screenings </a:t>
            </a:r>
            <a:br>
              <a:rPr lang="en-US" sz="3200" dirty="0"/>
            </a:br>
            <a:endParaRPr lang="en-US" dirty="0"/>
          </a:p>
        </p:txBody>
      </p:sp>
      <p:grpSp>
        <p:nvGrpSpPr>
          <p:cNvPr id="3" name="Group 2"/>
          <p:cNvGrpSpPr/>
          <p:nvPr/>
        </p:nvGrpSpPr>
        <p:grpSpPr>
          <a:xfrm>
            <a:off x="7707437" y="415925"/>
            <a:ext cx="3271519" cy="345836"/>
            <a:chOff x="457200" y="1721955"/>
            <a:chExt cx="8229600" cy="875772"/>
          </a:xfrm>
        </p:grpSpPr>
        <p:sp>
          <p:nvSpPr>
            <p:cNvPr id="4" name="Rectangle 3"/>
            <p:cNvSpPr/>
            <p:nvPr/>
          </p:nvSpPr>
          <p:spPr>
            <a:xfrm>
              <a:off x="457200" y="1721955"/>
              <a:ext cx="2619213" cy="875772"/>
            </a:xfrm>
            <a:prstGeom prst="rect">
              <a:avLst/>
            </a:prstGeom>
            <a:ln/>
          </p:spPr>
          <p:style>
            <a:lnRef idx="0">
              <a:schemeClr val="accent2"/>
            </a:lnRef>
            <a:fillRef idx="3">
              <a:schemeClr val="accent2"/>
            </a:fillRef>
            <a:effectRef idx="3">
              <a:schemeClr val="accent2"/>
            </a:effectRef>
            <a:fontRef idx="minor">
              <a:schemeClr val="lt1"/>
            </a:fontRef>
          </p:style>
          <p:txBody>
            <a:bodyPr tIns="27432" rtlCol="0" anchor="ctr"/>
            <a:lstStyle/>
            <a:p>
              <a:pPr algn="ctr"/>
              <a:r>
                <a:rPr lang="en-US" sz="1400" dirty="0"/>
                <a:t>Tier</a:t>
              </a:r>
              <a:r>
                <a:rPr lang="en-US" sz="1400" b="1" dirty="0"/>
                <a:t> One</a:t>
              </a:r>
            </a:p>
          </p:txBody>
        </p:sp>
        <p:sp>
          <p:nvSpPr>
            <p:cNvPr id="5" name="Rectangle 4"/>
            <p:cNvSpPr/>
            <p:nvPr/>
          </p:nvSpPr>
          <p:spPr>
            <a:xfrm>
              <a:off x="3262394"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a:t>
              </a:r>
              <a:r>
                <a:rPr lang="en-US" sz="1400" b="1" dirty="0"/>
                <a:t> Two</a:t>
              </a:r>
            </a:p>
          </p:txBody>
        </p:sp>
        <p:sp>
          <p:nvSpPr>
            <p:cNvPr id="6" name="Rectangle 5"/>
            <p:cNvSpPr/>
            <p:nvPr/>
          </p:nvSpPr>
          <p:spPr>
            <a:xfrm>
              <a:off x="6067587"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a:t>
              </a:r>
              <a:r>
                <a:rPr lang="en-US" sz="1400" b="1" dirty="0"/>
                <a:t> Three</a:t>
              </a:r>
            </a:p>
          </p:txBody>
        </p:sp>
      </p:grpSp>
    </p:spTree>
    <p:extLst>
      <p:ext uri="{BB962C8B-B14F-4D97-AF65-F5344CB8AC3E}">
        <p14:creationId xmlns:p14="http://schemas.microsoft.com/office/powerpoint/2010/main" val="29850883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Tier One Services (cont.)</a:t>
            </a:r>
            <a:endParaRPr lang="en-US" dirty="0"/>
          </a:p>
        </p:txBody>
      </p:sp>
      <p:sp>
        <p:nvSpPr>
          <p:cNvPr id="5" name="Content Placeholder 4"/>
          <p:cNvSpPr>
            <a:spLocks noGrp="1"/>
          </p:cNvSpPr>
          <p:nvPr>
            <p:ph idx="1"/>
          </p:nvPr>
        </p:nvSpPr>
        <p:spPr/>
        <p:txBody>
          <a:bodyPr/>
          <a:lstStyle/>
          <a:p>
            <a:pPr marL="398463" indent="-398463">
              <a:buFont typeface="Wingdings" panose="05000000000000000000" pitchFamily="2" charset="2"/>
              <a:buChar char="ü"/>
            </a:pPr>
            <a:r>
              <a:rPr lang="en-US" dirty="0" smtClean="0"/>
              <a:t>Develop the first Health Action Plan (HAP)</a:t>
            </a:r>
          </a:p>
          <a:p>
            <a:pPr marL="398463" indent="-398463">
              <a:buFont typeface="Wingdings" panose="05000000000000000000" pitchFamily="2" charset="2"/>
              <a:buChar char="ü"/>
            </a:pPr>
            <a:r>
              <a:rPr lang="en-US" dirty="0" smtClean="0"/>
              <a:t>Document activities</a:t>
            </a:r>
          </a:p>
          <a:p>
            <a:pPr marL="398463" indent="-398463">
              <a:buFont typeface="Wingdings" panose="05000000000000000000" pitchFamily="2" charset="2"/>
              <a:buChar char="ü"/>
            </a:pPr>
            <a:r>
              <a:rPr lang="en-US" dirty="0" smtClean="0"/>
              <a:t>Complete the HAP within 90 days that the client was assigned to your agency</a:t>
            </a:r>
          </a:p>
          <a:p>
            <a:pPr marL="398463" indent="-398463">
              <a:buFont typeface="Wingdings" panose="05000000000000000000" pitchFamily="2" charset="2"/>
              <a:buChar char="ü"/>
            </a:pPr>
            <a:r>
              <a:rPr lang="en-US" dirty="0" smtClean="0"/>
              <a:t>Bill </a:t>
            </a:r>
            <a:r>
              <a:rPr lang="en-US" b="1" dirty="0" smtClean="0">
                <a:solidFill>
                  <a:schemeClr val="accent4">
                    <a:lumMod val="75000"/>
                  </a:schemeClr>
                </a:solidFill>
              </a:rPr>
              <a:t>one time </a:t>
            </a:r>
            <a:r>
              <a:rPr lang="en-US" dirty="0" smtClean="0"/>
              <a:t>only</a:t>
            </a:r>
            <a:endParaRPr lang="en-US" dirty="0"/>
          </a:p>
        </p:txBody>
      </p:sp>
      <p:grpSp>
        <p:nvGrpSpPr>
          <p:cNvPr id="6" name="Group 5"/>
          <p:cNvGrpSpPr/>
          <p:nvPr/>
        </p:nvGrpSpPr>
        <p:grpSpPr>
          <a:xfrm>
            <a:off x="7707437" y="415925"/>
            <a:ext cx="3271519" cy="345836"/>
            <a:chOff x="457200" y="1721955"/>
            <a:chExt cx="8229600" cy="875772"/>
          </a:xfrm>
        </p:grpSpPr>
        <p:sp>
          <p:nvSpPr>
            <p:cNvPr id="7" name="Rectangle 6"/>
            <p:cNvSpPr/>
            <p:nvPr/>
          </p:nvSpPr>
          <p:spPr>
            <a:xfrm>
              <a:off x="457200" y="1721955"/>
              <a:ext cx="2619213" cy="875772"/>
            </a:xfrm>
            <a:prstGeom prst="rect">
              <a:avLst/>
            </a:prstGeom>
            <a:ln/>
          </p:spPr>
          <p:style>
            <a:lnRef idx="0">
              <a:schemeClr val="accent2"/>
            </a:lnRef>
            <a:fillRef idx="3">
              <a:schemeClr val="accent2"/>
            </a:fillRef>
            <a:effectRef idx="3">
              <a:schemeClr val="accent2"/>
            </a:effectRef>
            <a:fontRef idx="minor">
              <a:schemeClr val="lt1"/>
            </a:fontRef>
          </p:style>
          <p:txBody>
            <a:bodyPr tIns="27432" rtlCol="0" anchor="ctr"/>
            <a:lstStyle/>
            <a:p>
              <a:pPr algn="ctr"/>
              <a:r>
                <a:rPr lang="en-US" sz="1400" dirty="0"/>
                <a:t>Tier</a:t>
              </a:r>
              <a:r>
                <a:rPr lang="en-US" sz="1400" b="1" dirty="0"/>
                <a:t> One</a:t>
              </a:r>
            </a:p>
          </p:txBody>
        </p:sp>
        <p:sp>
          <p:nvSpPr>
            <p:cNvPr id="8" name="Rectangle 7"/>
            <p:cNvSpPr/>
            <p:nvPr/>
          </p:nvSpPr>
          <p:spPr>
            <a:xfrm>
              <a:off x="3262394"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a:t>
              </a:r>
              <a:r>
                <a:rPr lang="en-US" sz="1400" b="1" dirty="0"/>
                <a:t> Two</a:t>
              </a:r>
            </a:p>
          </p:txBody>
        </p:sp>
        <p:sp>
          <p:nvSpPr>
            <p:cNvPr id="9" name="Rectangle 8"/>
            <p:cNvSpPr/>
            <p:nvPr/>
          </p:nvSpPr>
          <p:spPr>
            <a:xfrm>
              <a:off x="6067587"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a:t>
              </a:r>
              <a:r>
                <a:rPr lang="en-US" sz="1400" b="1" dirty="0"/>
                <a:t> Three</a:t>
              </a:r>
            </a:p>
          </p:txBody>
        </p:sp>
      </p:grpSp>
    </p:spTree>
    <p:extLst>
      <p:ext uri="{BB962C8B-B14F-4D97-AF65-F5344CB8AC3E}">
        <p14:creationId xmlns:p14="http://schemas.microsoft.com/office/powerpoint/2010/main" val="3720898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Two Services</a:t>
            </a:r>
          </a:p>
        </p:txBody>
      </p:sp>
      <p:sp>
        <p:nvSpPr>
          <p:cNvPr id="3" name="Content Placeholder 2"/>
          <p:cNvSpPr>
            <a:spLocks noGrp="1"/>
          </p:cNvSpPr>
          <p:nvPr>
            <p:ph idx="1"/>
          </p:nvPr>
        </p:nvSpPr>
        <p:spPr/>
        <p:txBody>
          <a:bodyPr/>
          <a:lstStyle/>
          <a:p>
            <a:pPr marL="396875" indent="-396875">
              <a:buClr>
                <a:schemeClr val="accent1"/>
              </a:buClr>
              <a:buFont typeface="Wingdings" panose="05000000000000000000" pitchFamily="2" charset="2"/>
              <a:buChar char="ü"/>
            </a:pPr>
            <a:r>
              <a:rPr lang="en-US" dirty="0"/>
              <a:t>Requires at least one face-to-face visit each month</a:t>
            </a:r>
          </a:p>
          <a:p>
            <a:pPr marL="396875" indent="-396875">
              <a:buClr>
                <a:schemeClr val="accent1"/>
              </a:buClr>
              <a:buFont typeface="Wingdings" panose="05000000000000000000" pitchFamily="2" charset="2"/>
              <a:buChar char="ü"/>
            </a:pPr>
            <a:r>
              <a:rPr lang="en-US" dirty="0" smtClean="0"/>
              <a:t>Typically includes </a:t>
            </a:r>
            <a:r>
              <a:rPr lang="en-US" dirty="0"/>
              <a:t>multiple calls to client, family, caregivers, </a:t>
            </a:r>
            <a:r>
              <a:rPr lang="en-US" dirty="0" smtClean="0"/>
              <a:t/>
            </a:r>
            <a:br>
              <a:rPr lang="en-US" dirty="0" smtClean="0"/>
            </a:br>
            <a:r>
              <a:rPr lang="en-US" dirty="0" smtClean="0"/>
              <a:t>legal representatives, </a:t>
            </a:r>
            <a:r>
              <a:rPr lang="en-US" dirty="0"/>
              <a:t>and providers</a:t>
            </a:r>
          </a:p>
          <a:p>
            <a:pPr marL="396875" indent="-396875">
              <a:buClr>
                <a:schemeClr val="accent1"/>
              </a:buClr>
              <a:buFont typeface="Wingdings" panose="05000000000000000000" pitchFamily="2" charset="2"/>
              <a:buChar char="ü"/>
            </a:pPr>
            <a:r>
              <a:rPr lang="en-US" dirty="0" smtClean="0"/>
              <a:t>Includes </a:t>
            </a:r>
            <a:r>
              <a:rPr lang="en-US" dirty="0"/>
              <a:t>other activities as </a:t>
            </a:r>
            <a:r>
              <a:rPr lang="en-US" dirty="0" smtClean="0"/>
              <a:t>needed:</a:t>
            </a:r>
            <a:endParaRPr lang="en-US" dirty="0"/>
          </a:p>
          <a:p>
            <a:pPr marL="631825" lvl="1" indent="-234950"/>
            <a:r>
              <a:rPr lang="en-US" sz="2800" dirty="0"/>
              <a:t>Health education and coaching</a:t>
            </a:r>
          </a:p>
          <a:p>
            <a:pPr marL="631825" lvl="1" indent="-234950"/>
            <a:r>
              <a:rPr lang="en-US" sz="2800" dirty="0"/>
              <a:t>Referrals to providers</a:t>
            </a:r>
          </a:p>
          <a:p>
            <a:pPr marL="631825" lvl="1" indent="-234950"/>
            <a:r>
              <a:rPr lang="en-US" sz="2800" dirty="0"/>
              <a:t>Care transitions planning and follow up</a:t>
            </a:r>
          </a:p>
          <a:p>
            <a:pPr marL="631825" lvl="1" indent="-234950"/>
            <a:r>
              <a:rPr lang="en-US" sz="2800" dirty="0"/>
              <a:t>Consultation with care providers and </a:t>
            </a:r>
            <a:r>
              <a:rPr lang="en-US" sz="2800" dirty="0" smtClean="0"/>
              <a:t>medical and behavioral </a:t>
            </a:r>
            <a:br>
              <a:rPr lang="en-US" sz="2800" dirty="0" smtClean="0"/>
            </a:br>
            <a:r>
              <a:rPr lang="en-US" sz="2800" dirty="0" smtClean="0"/>
              <a:t>healthcare </a:t>
            </a:r>
            <a:r>
              <a:rPr lang="en-US" sz="2800" dirty="0"/>
              <a:t>providers</a:t>
            </a:r>
            <a:endParaRPr lang="en-US" sz="3200" dirty="0"/>
          </a:p>
          <a:p>
            <a:endParaRPr lang="en-US" sz="3600" dirty="0"/>
          </a:p>
        </p:txBody>
      </p:sp>
      <p:grpSp>
        <p:nvGrpSpPr>
          <p:cNvPr id="4" name="Group 3"/>
          <p:cNvGrpSpPr/>
          <p:nvPr/>
        </p:nvGrpSpPr>
        <p:grpSpPr>
          <a:xfrm>
            <a:off x="7707437" y="415925"/>
            <a:ext cx="3271519" cy="345836"/>
            <a:chOff x="457200" y="1721955"/>
            <a:chExt cx="8229600" cy="875772"/>
          </a:xfrm>
        </p:grpSpPr>
        <p:sp>
          <p:nvSpPr>
            <p:cNvPr id="5" name="Rectangle 4"/>
            <p:cNvSpPr/>
            <p:nvPr/>
          </p:nvSpPr>
          <p:spPr>
            <a:xfrm>
              <a:off x="457200"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 </a:t>
              </a:r>
              <a:r>
                <a:rPr lang="en-US" sz="1400" b="1" dirty="0"/>
                <a:t>One</a:t>
              </a:r>
            </a:p>
          </p:txBody>
        </p:sp>
        <p:sp>
          <p:nvSpPr>
            <p:cNvPr id="6" name="Rectangle 5"/>
            <p:cNvSpPr/>
            <p:nvPr/>
          </p:nvSpPr>
          <p:spPr>
            <a:xfrm>
              <a:off x="3262394" y="1721955"/>
              <a:ext cx="2619213" cy="875772"/>
            </a:xfrm>
            <a:prstGeom prst="rect">
              <a:avLst/>
            </a:prstGeom>
            <a:ln/>
          </p:spPr>
          <p:style>
            <a:lnRef idx="0">
              <a:schemeClr val="accent1"/>
            </a:lnRef>
            <a:fillRef idx="3">
              <a:schemeClr val="accent1"/>
            </a:fillRef>
            <a:effectRef idx="3">
              <a:schemeClr val="accent1"/>
            </a:effectRef>
            <a:fontRef idx="minor">
              <a:schemeClr val="lt1"/>
            </a:fontRef>
          </p:style>
          <p:txBody>
            <a:bodyPr tIns="27432" rtlCol="0" anchor="ctr"/>
            <a:lstStyle/>
            <a:p>
              <a:pPr algn="ctr"/>
              <a:r>
                <a:rPr lang="en-US" sz="1400" dirty="0"/>
                <a:t>Tier</a:t>
              </a:r>
              <a:r>
                <a:rPr lang="en-US" sz="1400" b="1" dirty="0"/>
                <a:t> Two</a:t>
              </a:r>
            </a:p>
          </p:txBody>
        </p:sp>
        <p:sp>
          <p:nvSpPr>
            <p:cNvPr id="7" name="Rectangle 6"/>
            <p:cNvSpPr/>
            <p:nvPr/>
          </p:nvSpPr>
          <p:spPr>
            <a:xfrm>
              <a:off x="6067587"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a:t>
              </a:r>
              <a:r>
                <a:rPr lang="en-US" sz="1400" b="1" dirty="0"/>
                <a:t> Three</a:t>
              </a:r>
            </a:p>
          </p:txBody>
        </p:sp>
      </p:grpSp>
    </p:spTree>
    <p:extLst>
      <p:ext uri="{BB962C8B-B14F-4D97-AF65-F5344CB8AC3E}">
        <p14:creationId xmlns:p14="http://schemas.microsoft.com/office/powerpoint/2010/main" val="3279374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Three Services</a:t>
            </a:r>
          </a:p>
        </p:txBody>
      </p:sp>
      <p:sp>
        <p:nvSpPr>
          <p:cNvPr id="3" name="Content Placeholder 2"/>
          <p:cNvSpPr>
            <a:spLocks noGrp="1"/>
          </p:cNvSpPr>
          <p:nvPr>
            <p:ph idx="1"/>
          </p:nvPr>
        </p:nvSpPr>
        <p:spPr/>
        <p:txBody>
          <a:bodyPr/>
          <a:lstStyle/>
          <a:p>
            <a:pPr marL="396875" indent="-396875">
              <a:buClr>
                <a:schemeClr val="accent1"/>
              </a:buClr>
              <a:buFont typeface="Wingdings" panose="05000000000000000000" pitchFamily="2" charset="2"/>
              <a:buChar char="ü"/>
            </a:pPr>
            <a:r>
              <a:rPr lang="en-US" dirty="0"/>
              <a:t>Low level Health Home care </a:t>
            </a:r>
            <a:r>
              <a:rPr lang="en-US" dirty="0" smtClean="0"/>
              <a:t>coordination</a:t>
            </a:r>
            <a:endParaRPr lang="en-US" dirty="0"/>
          </a:p>
          <a:p>
            <a:pPr marL="631825" lvl="1" indent="-234950"/>
            <a:r>
              <a:rPr lang="en-US" sz="2800" dirty="0"/>
              <a:t>Care Coordinator supports maintenance of the client’s </a:t>
            </a:r>
            <a:r>
              <a:rPr lang="en-US" sz="2800" dirty="0" smtClean="0"/>
              <a:t/>
            </a:r>
            <a:br>
              <a:rPr lang="en-US" sz="2800" dirty="0" smtClean="0"/>
            </a:br>
            <a:r>
              <a:rPr lang="en-US" sz="2800" dirty="0" smtClean="0"/>
              <a:t>self-management </a:t>
            </a:r>
            <a:r>
              <a:rPr lang="en-US" sz="2800" dirty="0"/>
              <a:t>skills with periodic face-to-face visits </a:t>
            </a:r>
            <a:r>
              <a:rPr lang="en-US" sz="2800" dirty="0" smtClean="0"/>
              <a:t/>
            </a:r>
            <a:br>
              <a:rPr lang="en-US" sz="2800" dirty="0" smtClean="0"/>
            </a:br>
            <a:r>
              <a:rPr lang="en-US" sz="2800" dirty="0" smtClean="0"/>
              <a:t>and/or </a:t>
            </a:r>
            <a:r>
              <a:rPr lang="en-US" sz="2800" dirty="0"/>
              <a:t>phone calls</a:t>
            </a:r>
          </a:p>
          <a:p>
            <a:pPr marL="396875" indent="-396875">
              <a:buClr>
                <a:schemeClr val="accent1"/>
              </a:buClr>
              <a:buFont typeface="Wingdings" panose="05000000000000000000" pitchFamily="2" charset="2"/>
              <a:buChar char="ü"/>
            </a:pPr>
            <a:r>
              <a:rPr lang="en-US" dirty="0"/>
              <a:t>Client may request fewer </a:t>
            </a:r>
            <a:r>
              <a:rPr lang="en-US" dirty="0" smtClean="0"/>
              <a:t>contacts</a:t>
            </a:r>
            <a:endParaRPr lang="en-US" dirty="0"/>
          </a:p>
          <a:p>
            <a:pPr marL="631825" lvl="1" indent="-234950"/>
            <a:r>
              <a:rPr lang="en-US" sz="2800" dirty="0"/>
              <a:t>Movement to this tier is not for the Care Coordinator’s convenience</a:t>
            </a:r>
          </a:p>
          <a:p>
            <a:pPr marL="396875" indent="-396875">
              <a:buClr>
                <a:schemeClr val="accent1"/>
              </a:buClr>
              <a:buFont typeface="Wingdings" panose="05000000000000000000" pitchFamily="2" charset="2"/>
              <a:buChar char="ü"/>
            </a:pPr>
            <a:r>
              <a:rPr lang="en-US" dirty="0"/>
              <a:t>The client’s chronic condition stabilizes and demonstrates a high level of </a:t>
            </a:r>
            <a:r>
              <a:rPr lang="en-US" dirty="0" smtClean="0"/>
              <a:t>activation </a:t>
            </a:r>
            <a:r>
              <a:rPr lang="en-US" dirty="0"/>
              <a:t>in self-management of health</a:t>
            </a:r>
          </a:p>
          <a:p>
            <a:pPr lvl="1"/>
            <a:endParaRPr lang="en-US" sz="2800" dirty="0"/>
          </a:p>
          <a:p>
            <a:endParaRPr lang="en-US" sz="3600" dirty="0"/>
          </a:p>
        </p:txBody>
      </p:sp>
      <p:grpSp>
        <p:nvGrpSpPr>
          <p:cNvPr id="4" name="Group 3"/>
          <p:cNvGrpSpPr/>
          <p:nvPr/>
        </p:nvGrpSpPr>
        <p:grpSpPr>
          <a:xfrm>
            <a:off x="7707437" y="415925"/>
            <a:ext cx="3271519" cy="345836"/>
            <a:chOff x="457200" y="1721955"/>
            <a:chExt cx="8229600" cy="875772"/>
          </a:xfrm>
        </p:grpSpPr>
        <p:sp>
          <p:nvSpPr>
            <p:cNvPr id="5" name="Rectangle 4"/>
            <p:cNvSpPr/>
            <p:nvPr/>
          </p:nvSpPr>
          <p:spPr>
            <a:xfrm>
              <a:off x="457200"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 </a:t>
              </a:r>
              <a:r>
                <a:rPr lang="en-US" sz="1400" b="1" dirty="0"/>
                <a:t>One</a:t>
              </a:r>
            </a:p>
          </p:txBody>
        </p:sp>
        <p:sp>
          <p:nvSpPr>
            <p:cNvPr id="6" name="Rectangle 5"/>
            <p:cNvSpPr/>
            <p:nvPr/>
          </p:nvSpPr>
          <p:spPr>
            <a:xfrm>
              <a:off x="3262394"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 </a:t>
              </a:r>
              <a:r>
                <a:rPr lang="en-US" sz="1400" b="1" dirty="0"/>
                <a:t>Two</a:t>
              </a:r>
            </a:p>
          </p:txBody>
        </p:sp>
        <p:sp>
          <p:nvSpPr>
            <p:cNvPr id="7" name="Rectangle 6"/>
            <p:cNvSpPr/>
            <p:nvPr/>
          </p:nvSpPr>
          <p:spPr>
            <a:xfrm>
              <a:off x="6067587" y="1721955"/>
              <a:ext cx="2619213" cy="875772"/>
            </a:xfrm>
            <a:prstGeom prst="rect">
              <a:avLst/>
            </a:prstGeom>
            <a:ln/>
          </p:spPr>
          <p:style>
            <a:lnRef idx="0">
              <a:schemeClr val="accent4"/>
            </a:lnRef>
            <a:fillRef idx="3">
              <a:schemeClr val="accent4"/>
            </a:fillRef>
            <a:effectRef idx="3">
              <a:schemeClr val="accent4"/>
            </a:effectRef>
            <a:fontRef idx="minor">
              <a:schemeClr val="lt1"/>
            </a:fontRef>
          </p:style>
          <p:txBody>
            <a:bodyPr tIns="27432" rtlCol="0" anchor="ctr"/>
            <a:lstStyle/>
            <a:p>
              <a:pPr algn="ctr"/>
              <a:r>
                <a:rPr lang="en-US" sz="1400" dirty="0"/>
                <a:t>Tier</a:t>
              </a:r>
              <a:r>
                <a:rPr lang="en-US" sz="1400" b="1" dirty="0"/>
                <a:t> Three</a:t>
              </a:r>
            </a:p>
          </p:txBody>
        </p:sp>
      </p:grpSp>
    </p:spTree>
    <p:extLst>
      <p:ext uri="{BB962C8B-B14F-4D97-AF65-F5344CB8AC3E}">
        <p14:creationId xmlns:p14="http://schemas.microsoft.com/office/powerpoint/2010/main" val="28894950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37" y="1600200"/>
            <a:ext cx="10982762" cy="818356"/>
            <a:chOff x="0" y="1714500"/>
            <a:chExt cx="10982762" cy="1714500"/>
          </a:xfrm>
        </p:grpSpPr>
        <p:sp>
          <p:nvSpPr>
            <p:cNvPr id="8" name="Rectangle 7"/>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714500"/>
              <a:ext cx="270164" cy="171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34637" y="3707007"/>
            <a:ext cx="10982762" cy="945892"/>
            <a:chOff x="0" y="1714500"/>
            <a:chExt cx="10982762" cy="1714500"/>
          </a:xfrm>
        </p:grpSpPr>
        <p:sp>
          <p:nvSpPr>
            <p:cNvPr id="11" name="Rectangle 10"/>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1714500"/>
              <a:ext cx="270164" cy="1714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0" y="2638689"/>
            <a:ext cx="10982762" cy="869621"/>
            <a:chOff x="0" y="1714500"/>
            <a:chExt cx="10982762" cy="1714500"/>
          </a:xfrm>
        </p:grpSpPr>
        <p:sp>
          <p:nvSpPr>
            <p:cNvPr id="14" name="Rectangle 13"/>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714500"/>
              <a:ext cx="270164" cy="1714500"/>
            </a:xfrm>
            <a:prstGeom prst="rect">
              <a:avLst/>
            </a:prstGeom>
            <a:solidFill>
              <a:srgbClr val="296B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t>Learning Objectives and Agenda Overview</a:t>
            </a:r>
            <a:endParaRPr lang="en-US" dirty="0"/>
          </a:p>
        </p:txBody>
      </p:sp>
      <p:grpSp>
        <p:nvGrpSpPr>
          <p:cNvPr id="16" name="Group 15"/>
          <p:cNvGrpSpPr/>
          <p:nvPr/>
        </p:nvGrpSpPr>
        <p:grpSpPr>
          <a:xfrm>
            <a:off x="25975" y="4937336"/>
            <a:ext cx="10982762" cy="1299168"/>
            <a:chOff x="0" y="1714500"/>
            <a:chExt cx="10982762" cy="1714500"/>
          </a:xfrm>
        </p:grpSpPr>
        <p:sp>
          <p:nvSpPr>
            <p:cNvPr id="17" name="Rectangle 16"/>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1714500"/>
              <a:ext cx="270164" cy="1714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69900" y="1246909"/>
            <a:ext cx="10512862" cy="5611091"/>
          </a:xfrm>
        </p:spPr>
        <p:txBody>
          <a:bodyPr/>
          <a:lstStyle/>
          <a:p>
            <a:pPr marL="0" indent="0">
              <a:buNone/>
            </a:pPr>
            <a:endParaRPr lang="en-US" sz="1400" dirty="0" smtClean="0"/>
          </a:p>
          <a:p>
            <a:pPr marL="0" indent="0">
              <a:spcBef>
                <a:spcPts val="2400"/>
              </a:spcBef>
              <a:buNone/>
            </a:pPr>
            <a:r>
              <a:rPr lang="en-US" dirty="0"/>
              <a:t>The six Health Home </a:t>
            </a:r>
            <a:r>
              <a:rPr lang="en-US" dirty="0" smtClean="0"/>
              <a:t>services</a:t>
            </a:r>
          </a:p>
          <a:p>
            <a:pPr marL="0" indent="0">
              <a:spcBef>
                <a:spcPts val="2400"/>
              </a:spcBef>
              <a:buNone/>
            </a:pPr>
            <a:endParaRPr lang="en-US" sz="1400" dirty="0"/>
          </a:p>
          <a:p>
            <a:pPr marL="0" indent="0">
              <a:buNone/>
            </a:pPr>
            <a:r>
              <a:rPr lang="en-US" dirty="0" smtClean="0"/>
              <a:t>Outreach</a:t>
            </a:r>
            <a:r>
              <a:rPr lang="en-US" dirty="0"/>
              <a:t> </a:t>
            </a:r>
            <a:r>
              <a:rPr lang="en-US" dirty="0" smtClean="0"/>
              <a:t>and engagement strategies</a:t>
            </a:r>
            <a:endParaRPr lang="en-US" sz="800" dirty="0" smtClean="0"/>
          </a:p>
          <a:p>
            <a:endParaRPr lang="en-US" sz="800" dirty="0"/>
          </a:p>
          <a:p>
            <a:pPr marL="0" indent="0">
              <a:buNone/>
            </a:pPr>
            <a:endParaRPr lang="en-US" sz="1000" dirty="0" smtClean="0"/>
          </a:p>
          <a:p>
            <a:pPr marL="0" indent="0">
              <a:buNone/>
            </a:pPr>
            <a:r>
              <a:rPr lang="en-US" dirty="0" smtClean="0"/>
              <a:t>Care </a:t>
            </a:r>
            <a:r>
              <a:rPr lang="en-US" dirty="0"/>
              <a:t>coordination key components and delivery </a:t>
            </a:r>
            <a:r>
              <a:rPr lang="en-US" dirty="0" smtClean="0"/>
              <a:t>mechanisms</a:t>
            </a:r>
          </a:p>
          <a:p>
            <a:pPr marL="0" indent="0">
              <a:buNone/>
            </a:pPr>
            <a:endParaRPr lang="en-US" sz="800" dirty="0"/>
          </a:p>
          <a:p>
            <a:pPr marL="0" indent="0">
              <a:buNone/>
            </a:pPr>
            <a:r>
              <a:rPr lang="en-US" dirty="0" smtClean="0"/>
              <a:t>Administration </a:t>
            </a:r>
            <a:r>
              <a:rPr lang="en-US" dirty="0"/>
              <a:t>of </a:t>
            </a:r>
            <a:r>
              <a:rPr lang="en-US" dirty="0" smtClean="0"/>
              <a:t>Insignia’s Patient Activation Measures</a:t>
            </a:r>
            <a:r>
              <a:rPr lang="en-US" baseline="30000" dirty="0"/>
              <a:t> </a:t>
            </a:r>
            <a:r>
              <a:rPr lang="en-US" dirty="0"/>
              <a:t>® </a:t>
            </a:r>
            <a:r>
              <a:rPr lang="en-US" dirty="0" smtClean="0"/>
              <a:t>and how </a:t>
            </a:r>
            <a:r>
              <a:rPr lang="en-US" dirty="0"/>
              <a:t>to use the level of activation </a:t>
            </a:r>
            <a:r>
              <a:rPr lang="en-US" dirty="0" smtClean="0"/>
              <a:t>to develop a </a:t>
            </a:r>
            <a:r>
              <a:rPr lang="en-US" dirty="0"/>
              <a:t>Health Action </a:t>
            </a:r>
            <a:r>
              <a:rPr lang="en-US" dirty="0" smtClean="0"/>
              <a:t>Plan</a:t>
            </a:r>
            <a:endParaRPr lang="en-US" dirty="0"/>
          </a:p>
          <a:p>
            <a:pPr marL="0" indent="0">
              <a:buNone/>
            </a:pPr>
            <a:endParaRPr lang="en-US" dirty="0"/>
          </a:p>
          <a:p>
            <a:pPr marL="0" indent="0">
              <a:buNone/>
            </a:pPr>
            <a:endParaRPr lang="en-US" dirty="0" smtClean="0"/>
          </a:p>
        </p:txBody>
      </p:sp>
      <p:sp>
        <p:nvSpPr>
          <p:cNvPr id="19" name="Rectangle 18"/>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392883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Tier Three Services </a:t>
            </a:r>
            <a:r>
              <a:rPr lang="en-US" dirty="0" smtClean="0"/>
              <a:t>(</a:t>
            </a:r>
            <a:r>
              <a:rPr lang="en-US" dirty="0"/>
              <a:t>cont.)</a:t>
            </a:r>
          </a:p>
        </p:txBody>
      </p:sp>
      <p:sp>
        <p:nvSpPr>
          <p:cNvPr id="3" name="Content Placeholder 2"/>
          <p:cNvSpPr>
            <a:spLocks noGrp="1"/>
          </p:cNvSpPr>
          <p:nvPr>
            <p:ph idx="1"/>
          </p:nvPr>
        </p:nvSpPr>
        <p:spPr/>
        <p:txBody>
          <a:bodyPr/>
          <a:lstStyle/>
          <a:p>
            <a:pPr marL="339725" indent="-339725">
              <a:buClr>
                <a:schemeClr val="accent1"/>
              </a:buClr>
              <a:buFont typeface="Wingdings" panose="05000000000000000000" pitchFamily="2" charset="2"/>
              <a:buChar char="ü"/>
            </a:pPr>
            <a:r>
              <a:rPr lang="en-US" dirty="0"/>
              <a:t>The HAP must be reviewed with every contact:</a:t>
            </a:r>
          </a:p>
          <a:p>
            <a:pPr marL="631825" lvl="1" indent="-234950"/>
            <a:r>
              <a:rPr lang="en-US" sz="2800" dirty="0" smtClean="0"/>
              <a:t>The HAP is the foundation of your relationship</a:t>
            </a:r>
          </a:p>
          <a:p>
            <a:pPr marL="631825" lvl="1" indent="-234950"/>
            <a:r>
              <a:rPr lang="en-US" sz="2800" dirty="0" smtClean="0"/>
              <a:t>Review </a:t>
            </a:r>
            <a:r>
              <a:rPr lang="en-US" sz="2800" dirty="0"/>
              <a:t>progress toward </a:t>
            </a:r>
            <a:r>
              <a:rPr lang="en-US" sz="2800" dirty="0" smtClean="0"/>
              <a:t>goals</a:t>
            </a:r>
            <a:endParaRPr lang="en-US" sz="2800" dirty="0"/>
          </a:p>
          <a:p>
            <a:pPr marL="631825" lvl="1" indent="-234950"/>
            <a:r>
              <a:rPr lang="en-US" sz="2800" dirty="0"/>
              <a:t>Identify new or unidentified care opportunities</a:t>
            </a:r>
          </a:p>
          <a:p>
            <a:pPr marL="339725" indent="-339725">
              <a:buClr>
                <a:schemeClr val="accent1"/>
              </a:buClr>
              <a:buFont typeface="Wingdings" panose="05000000000000000000" pitchFamily="2" charset="2"/>
              <a:buChar char="ü"/>
            </a:pPr>
            <a:r>
              <a:rPr lang="en-US" dirty="0"/>
              <a:t>At least one of the six Health Home services must </a:t>
            </a:r>
            <a:r>
              <a:rPr lang="en-US" dirty="0" smtClean="0"/>
              <a:t/>
            </a:r>
            <a:br>
              <a:rPr lang="en-US" dirty="0" smtClean="0"/>
            </a:br>
            <a:r>
              <a:rPr lang="en-US" dirty="0" smtClean="0"/>
              <a:t>be provided:</a:t>
            </a:r>
            <a:endParaRPr lang="en-US" sz="2800" dirty="0"/>
          </a:p>
          <a:p>
            <a:pPr marL="631825" lvl="1" indent="-234950"/>
            <a:r>
              <a:rPr lang="en-US" sz="2800" dirty="0"/>
              <a:t>When a client requests fewer contacts they may not want to be contacted each month so do not bill for months when </a:t>
            </a:r>
            <a:r>
              <a:rPr lang="en-US" sz="2800" dirty="0" smtClean="0"/>
              <a:t> </a:t>
            </a:r>
            <a:br>
              <a:rPr lang="en-US" sz="2800" dirty="0" smtClean="0"/>
            </a:br>
            <a:r>
              <a:rPr lang="en-US" sz="2800" dirty="0" smtClean="0"/>
              <a:t>no </a:t>
            </a:r>
            <a:r>
              <a:rPr lang="en-US" sz="2800" dirty="0"/>
              <a:t>contact or no services </a:t>
            </a:r>
            <a:r>
              <a:rPr lang="en-US" sz="2800" dirty="0" smtClean="0"/>
              <a:t>were provided</a:t>
            </a:r>
            <a:endParaRPr lang="en-US" sz="2800" dirty="0"/>
          </a:p>
        </p:txBody>
      </p:sp>
      <p:grpSp>
        <p:nvGrpSpPr>
          <p:cNvPr id="4" name="Group 3"/>
          <p:cNvGrpSpPr/>
          <p:nvPr/>
        </p:nvGrpSpPr>
        <p:grpSpPr>
          <a:xfrm>
            <a:off x="7707437" y="415925"/>
            <a:ext cx="3271519" cy="345836"/>
            <a:chOff x="457200" y="1721955"/>
            <a:chExt cx="8229600" cy="875772"/>
          </a:xfrm>
        </p:grpSpPr>
        <p:sp>
          <p:nvSpPr>
            <p:cNvPr id="5" name="Rectangle 4"/>
            <p:cNvSpPr/>
            <p:nvPr/>
          </p:nvSpPr>
          <p:spPr>
            <a:xfrm>
              <a:off x="457200"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 </a:t>
              </a:r>
              <a:r>
                <a:rPr lang="en-US" sz="1400" b="1" dirty="0"/>
                <a:t>One</a:t>
              </a:r>
            </a:p>
          </p:txBody>
        </p:sp>
        <p:sp>
          <p:nvSpPr>
            <p:cNvPr id="6" name="Rectangle 5"/>
            <p:cNvSpPr/>
            <p:nvPr/>
          </p:nvSpPr>
          <p:spPr>
            <a:xfrm>
              <a:off x="3262394" y="1721955"/>
              <a:ext cx="2619213" cy="87577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 rtlCol="0" anchor="ctr"/>
            <a:lstStyle/>
            <a:p>
              <a:pPr algn="ctr"/>
              <a:r>
                <a:rPr lang="en-US" sz="1400" dirty="0"/>
                <a:t>Tier </a:t>
              </a:r>
              <a:r>
                <a:rPr lang="en-US" sz="1400" b="1" dirty="0"/>
                <a:t>Two</a:t>
              </a:r>
            </a:p>
          </p:txBody>
        </p:sp>
        <p:sp>
          <p:nvSpPr>
            <p:cNvPr id="7" name="Rectangle 6"/>
            <p:cNvSpPr/>
            <p:nvPr/>
          </p:nvSpPr>
          <p:spPr>
            <a:xfrm>
              <a:off x="6067587" y="1721955"/>
              <a:ext cx="2619213" cy="875772"/>
            </a:xfrm>
            <a:prstGeom prst="rect">
              <a:avLst/>
            </a:prstGeom>
            <a:ln/>
          </p:spPr>
          <p:style>
            <a:lnRef idx="0">
              <a:schemeClr val="accent4"/>
            </a:lnRef>
            <a:fillRef idx="3">
              <a:schemeClr val="accent4"/>
            </a:fillRef>
            <a:effectRef idx="3">
              <a:schemeClr val="accent4"/>
            </a:effectRef>
            <a:fontRef idx="minor">
              <a:schemeClr val="lt1"/>
            </a:fontRef>
          </p:style>
          <p:txBody>
            <a:bodyPr tIns="27432" rtlCol="0" anchor="ctr"/>
            <a:lstStyle/>
            <a:p>
              <a:pPr algn="ctr"/>
              <a:r>
                <a:rPr lang="en-US" sz="1400" dirty="0"/>
                <a:t>Tier</a:t>
              </a:r>
              <a:r>
                <a:rPr lang="en-US" sz="1400" b="1" dirty="0"/>
                <a:t> Three</a:t>
              </a:r>
            </a:p>
          </p:txBody>
        </p:sp>
      </p:grpSp>
    </p:spTree>
    <p:extLst>
      <p:ext uri="{BB962C8B-B14F-4D97-AF65-F5344CB8AC3E}">
        <p14:creationId xmlns:p14="http://schemas.microsoft.com/office/powerpoint/2010/main" val="1410278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for Services</a:t>
            </a:r>
            <a:endParaRPr lang="en-US" dirty="0"/>
          </a:p>
        </p:txBody>
      </p:sp>
      <p:sp>
        <p:nvSpPr>
          <p:cNvPr id="3" name="Content Placeholder 2"/>
          <p:cNvSpPr>
            <a:spLocks noGrp="1"/>
          </p:cNvSpPr>
          <p:nvPr>
            <p:ph idx="1"/>
          </p:nvPr>
        </p:nvSpPr>
        <p:spPr/>
        <p:txBody>
          <a:bodyPr/>
          <a:lstStyle/>
          <a:p>
            <a:r>
              <a:rPr lang="en-US" dirty="0" smtClean="0"/>
              <a:t>Contact may not occur monthly depending on the client’s needs and the Health Action Plan (HAP) </a:t>
            </a:r>
          </a:p>
          <a:p>
            <a:pPr lvl="1"/>
            <a:r>
              <a:rPr lang="en-US" dirty="0" smtClean="0"/>
              <a:t>Bill only for months when service was provided</a:t>
            </a:r>
          </a:p>
          <a:p>
            <a:r>
              <a:rPr lang="en-US" dirty="0" smtClean="0"/>
              <a:t>The HAP must be reviewed at least once during each four month activity period or more often as needed to monitor and update the goals and action steps and administer the required screenings</a:t>
            </a:r>
          </a:p>
          <a:p>
            <a:r>
              <a:rPr lang="en-US" dirty="0" smtClean="0"/>
              <a:t>Document the core service/s provided to support billing</a:t>
            </a:r>
            <a:endParaRPr lang="en-US" dirty="0"/>
          </a:p>
        </p:txBody>
      </p:sp>
    </p:spTree>
    <p:extLst>
      <p:ext uri="{BB962C8B-B14F-4D97-AF65-F5344CB8AC3E}">
        <p14:creationId xmlns:p14="http://schemas.microsoft.com/office/powerpoint/2010/main" val="12363042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a:bodyPr>
          <a:lstStyle/>
          <a:p>
            <a:pPr marL="0" indent="0">
              <a:buNone/>
            </a:pPr>
            <a:r>
              <a:rPr lang="en-US" sz="3600" dirty="0"/>
              <a:t>Do you have any </a:t>
            </a:r>
            <a:r>
              <a:rPr lang="en-US" sz="3600" dirty="0" smtClean="0"/>
              <a:t>questions about the six core services or the 3 payment tiers?</a:t>
            </a:r>
            <a:endParaRPr lang="en-US" sz="3600" dirty="0"/>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0106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Outreach</a:t>
            </a:r>
            <a:endParaRPr lang="en-US" dirty="0"/>
          </a:p>
        </p:txBody>
      </p:sp>
      <p:sp>
        <p:nvSpPr>
          <p:cNvPr id="5" name="Subtitle 4"/>
          <p:cNvSpPr>
            <a:spLocks noGrp="1"/>
          </p:cNvSpPr>
          <p:nvPr>
            <p:ph type="subTitle" idx="1"/>
          </p:nvPr>
        </p:nvSpPr>
        <p:spPr/>
        <p:txBody>
          <a:bodyPr/>
          <a:lstStyle/>
          <a:p>
            <a:r>
              <a:rPr lang="en-US" dirty="0" smtClean="0">
                <a:solidFill>
                  <a:schemeClr val="tx1">
                    <a:lumMod val="65000"/>
                    <a:lumOff val="35000"/>
                  </a:schemeClr>
                </a:solidFill>
              </a:rPr>
              <a:t>Client outreach</a:t>
            </a:r>
          </a:p>
          <a:p>
            <a:r>
              <a:rPr lang="en-US" dirty="0" smtClean="0">
                <a:solidFill>
                  <a:schemeClr val="tx1">
                    <a:lumMod val="65000"/>
                    <a:lumOff val="35000"/>
                  </a:schemeClr>
                </a:solidFill>
              </a:rPr>
              <a:t>Client enrollment materials</a:t>
            </a:r>
          </a:p>
          <a:p>
            <a:r>
              <a:rPr lang="en-US" dirty="0" smtClean="0">
                <a:solidFill>
                  <a:schemeClr val="tx1">
                    <a:lumMod val="65000"/>
                    <a:lumOff val="35000"/>
                  </a:schemeClr>
                </a:solidFill>
              </a:rPr>
              <a:t>Consent and opting out</a:t>
            </a:r>
          </a:p>
          <a:p>
            <a:r>
              <a:rPr lang="en-US" dirty="0" smtClean="0">
                <a:solidFill>
                  <a:schemeClr val="tx1">
                    <a:lumMod val="65000"/>
                    <a:lumOff val="35000"/>
                  </a:schemeClr>
                </a:solidFill>
              </a:rPr>
              <a:t>Client engagement</a:t>
            </a:r>
          </a:p>
          <a:p>
            <a:endParaRPr lang="en-US" dirty="0"/>
          </a:p>
        </p:txBody>
      </p:sp>
    </p:spTree>
    <p:extLst>
      <p:ext uri="{BB962C8B-B14F-4D97-AF65-F5344CB8AC3E}">
        <p14:creationId xmlns:p14="http://schemas.microsoft.com/office/powerpoint/2010/main" val="29319530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Client Outreach</a:t>
            </a:r>
            <a:endParaRPr lang="en-US" dirty="0"/>
          </a:p>
        </p:txBody>
      </p:sp>
      <p:sp>
        <p:nvSpPr>
          <p:cNvPr id="5" name="Content Placeholder 4"/>
          <p:cNvSpPr>
            <a:spLocks noGrp="1"/>
          </p:cNvSpPr>
          <p:nvPr>
            <p:ph idx="1"/>
          </p:nvPr>
        </p:nvSpPr>
        <p:spPr/>
        <p:txBody>
          <a:bodyPr/>
          <a:lstStyle/>
          <a:p>
            <a:pPr marL="0" indent="0">
              <a:spcAft>
                <a:spcPts val="1200"/>
              </a:spcAft>
              <a:buNone/>
            </a:pPr>
            <a:r>
              <a:rPr lang="en-US" sz="2800" dirty="0" smtClean="0"/>
              <a:t>Using </a:t>
            </a:r>
            <a:r>
              <a:rPr lang="en-US" sz="2800" b="1" dirty="0" smtClean="0">
                <a:solidFill>
                  <a:srgbClr val="639C92"/>
                </a:solidFill>
              </a:rPr>
              <a:t>“smart assignment” </a:t>
            </a:r>
            <a:r>
              <a:rPr lang="en-US" sz="2800" dirty="0" smtClean="0"/>
              <a:t>the Lead Organization will provide the </a:t>
            </a:r>
            <a:br>
              <a:rPr lang="en-US" sz="2800" dirty="0" smtClean="0"/>
            </a:br>
            <a:r>
              <a:rPr lang="en-US" sz="2800" dirty="0" smtClean="0"/>
              <a:t>CCO with a list of clients who meet the eligibility requirements for Health Home services</a:t>
            </a:r>
            <a:endParaRPr lang="en-US" sz="2000" dirty="0" smtClean="0"/>
          </a:p>
          <a:p>
            <a:pPr marL="0" indent="0">
              <a:spcAft>
                <a:spcPts val="1200"/>
              </a:spcAft>
              <a:buNone/>
            </a:pPr>
            <a:r>
              <a:rPr lang="en-US" sz="2800" dirty="0" smtClean="0"/>
              <a:t>The Health Care Authority (HCA) will send </a:t>
            </a:r>
            <a:r>
              <a:rPr lang="en-US" sz="2800" b="1" dirty="0" smtClean="0">
                <a:solidFill>
                  <a:srgbClr val="639C92"/>
                </a:solidFill>
              </a:rPr>
              <a:t>Fee-for-Service</a:t>
            </a:r>
            <a:r>
              <a:rPr lang="en-US" sz="2800" b="1" dirty="0" smtClean="0"/>
              <a:t> </a:t>
            </a:r>
            <a:r>
              <a:rPr lang="en-US" sz="2800" dirty="0" smtClean="0"/>
              <a:t>clients the Health Home letter and “Your Washington State Health Home Booklet”</a:t>
            </a:r>
            <a:endParaRPr lang="en-US" sz="2000" dirty="0" smtClean="0"/>
          </a:p>
          <a:p>
            <a:pPr marL="0" indent="0">
              <a:spcAft>
                <a:spcPts val="1200"/>
              </a:spcAft>
              <a:buNone/>
            </a:pPr>
            <a:r>
              <a:rPr lang="en-US" sz="2800" dirty="0" smtClean="0"/>
              <a:t>Lead Organizations that are </a:t>
            </a:r>
            <a:r>
              <a:rPr lang="en-US" sz="2800" b="1" dirty="0" smtClean="0">
                <a:solidFill>
                  <a:srgbClr val="639C92"/>
                </a:solidFill>
              </a:rPr>
              <a:t>Managed Care Organizations </a:t>
            </a:r>
            <a:r>
              <a:rPr lang="en-US" sz="2800" dirty="0" smtClean="0"/>
              <a:t>(MCO) will send their enrollment materials to their members</a:t>
            </a:r>
          </a:p>
          <a:p>
            <a:pPr marL="0" indent="0">
              <a:spcAft>
                <a:spcPts val="1200"/>
              </a:spcAft>
              <a:buNone/>
            </a:pPr>
            <a:r>
              <a:rPr lang="en-US" sz="2800" dirty="0" smtClean="0"/>
              <a:t>Care Coordinator, support staff, or Outreach Specialist may make first contact and schedule a face-to-face visit</a:t>
            </a:r>
            <a:endParaRPr lang="en-US" sz="2000" dirty="0" smtClean="0"/>
          </a:p>
        </p:txBody>
      </p:sp>
      <p:cxnSp>
        <p:nvCxnSpPr>
          <p:cNvPr id="10" name="Straight Connector 9"/>
          <p:cNvCxnSpPr/>
          <p:nvPr/>
        </p:nvCxnSpPr>
        <p:spPr>
          <a:xfrm>
            <a:off x="457200" y="2900255"/>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400920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9900" y="504014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28377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4" y="296313"/>
            <a:ext cx="4484485" cy="3125584"/>
          </a:xfrm>
        </p:spPr>
        <p:txBody>
          <a:bodyPr/>
          <a:lstStyle/>
          <a:p>
            <a:r>
              <a:rPr lang="en-US" dirty="0" smtClean="0"/>
              <a:t>Welcome Booklet for Fee-for-Service Clients</a:t>
            </a:r>
            <a:endParaRPr lang="en-US" dirty="0"/>
          </a:p>
        </p:txBody>
      </p:sp>
      <p:pic>
        <p:nvPicPr>
          <p:cNvPr id="4" name="Picture 3"/>
          <p:cNvPicPr>
            <a:picLocks noChangeAspect="1"/>
          </p:cNvPicPr>
          <p:nvPr/>
        </p:nvPicPr>
        <p:blipFill>
          <a:blip r:embed="rId3"/>
          <a:stretch>
            <a:fillRect/>
          </a:stretch>
        </p:blipFill>
        <p:spPr>
          <a:xfrm>
            <a:off x="5875077" y="296313"/>
            <a:ext cx="4831716" cy="6149457"/>
          </a:xfrm>
          <a:prstGeom prst="rect">
            <a:avLst/>
          </a:prstGeom>
          <a:ln w="15875">
            <a:solidFill>
              <a:schemeClr val="accent4"/>
            </a:solidFill>
          </a:ln>
        </p:spPr>
      </p:pic>
      <p:sp>
        <p:nvSpPr>
          <p:cNvPr id="5" name="Rectangle 4"/>
          <p:cNvSpPr/>
          <p:nvPr/>
        </p:nvSpPr>
        <p:spPr>
          <a:xfrm>
            <a:off x="333521" y="3226962"/>
            <a:ext cx="5269258" cy="2918235"/>
          </a:xfrm>
          <a:prstGeom prst="rect">
            <a:avLst/>
          </a:prstGeom>
        </p:spPr>
        <p:txBody>
          <a:bodyPr wrap="square">
            <a:spAutoFit/>
          </a:bodyPr>
          <a:lstStyle/>
          <a:p>
            <a:pPr lvl="0" defTabSz="1218895">
              <a:lnSpc>
                <a:spcPct val="90000"/>
              </a:lnSpc>
              <a:spcBef>
                <a:spcPts val="1333"/>
              </a:spcBef>
              <a:buClr>
                <a:srgbClr val="2E7A6D"/>
              </a:buClr>
              <a:buSzPct val="80000"/>
            </a:pPr>
            <a:r>
              <a:rPr lang="en-US" sz="3200" dirty="0">
                <a:solidFill>
                  <a:prstClr val="black"/>
                </a:solidFill>
              </a:rPr>
              <a:t>Flyers and brochures are available under the HCA’s website:</a:t>
            </a:r>
          </a:p>
          <a:p>
            <a:pPr lvl="0" defTabSz="1218895">
              <a:lnSpc>
                <a:spcPct val="90000"/>
              </a:lnSpc>
              <a:spcBef>
                <a:spcPts val="1333"/>
              </a:spcBef>
              <a:buClr>
                <a:srgbClr val="2E7A6D"/>
              </a:buClr>
              <a:buSzPct val="80000"/>
            </a:pPr>
            <a:r>
              <a:rPr lang="en-US" sz="2400" dirty="0">
                <a:solidFill>
                  <a:prstClr val="black"/>
                </a:solidFill>
                <a:hlinkClick r:id="rId4"/>
              </a:rPr>
              <a:t>http://www.hca.wa.gov/billers-providers/programs-and-services/resources-0#care-coordinator-training</a:t>
            </a:r>
            <a:endParaRPr lang="en-US" sz="2400" dirty="0">
              <a:solidFill>
                <a:prstClr val="black"/>
              </a:solidFill>
            </a:endParaRPr>
          </a:p>
        </p:txBody>
      </p:sp>
    </p:spTree>
    <p:extLst>
      <p:ext uri="{BB962C8B-B14F-4D97-AF65-F5344CB8AC3E}">
        <p14:creationId xmlns:p14="http://schemas.microsoft.com/office/powerpoint/2010/main" val="26399467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Outreach Script</a:t>
            </a:r>
            <a:endParaRPr lang="en-US" dirty="0"/>
          </a:p>
        </p:txBody>
      </p:sp>
      <p:sp>
        <p:nvSpPr>
          <p:cNvPr id="3" name="Content Placeholder 2"/>
          <p:cNvSpPr>
            <a:spLocks noGrp="1"/>
          </p:cNvSpPr>
          <p:nvPr>
            <p:ph idx="1"/>
          </p:nvPr>
        </p:nvSpPr>
        <p:spPr>
          <a:xfrm>
            <a:off x="469900" y="1600200"/>
            <a:ext cx="6652795" cy="4351338"/>
          </a:xfrm>
        </p:spPr>
        <p:txBody>
          <a:bodyPr/>
          <a:lstStyle/>
          <a:p>
            <a:pPr marL="0" indent="0">
              <a:buNone/>
            </a:pPr>
            <a:r>
              <a:rPr lang="en-US" dirty="0" smtClean="0"/>
              <a:t>Tips for effective outreach calls:</a:t>
            </a:r>
          </a:p>
          <a:p>
            <a:pPr lvl="1">
              <a:buFont typeface="Wingdings" panose="05000000000000000000" pitchFamily="2" charset="2"/>
              <a:buChar char="ü"/>
            </a:pPr>
            <a:r>
              <a:rPr lang="en-US" sz="2800" dirty="0" smtClean="0"/>
              <a:t>Keep it </a:t>
            </a:r>
            <a:r>
              <a:rPr lang="en-US" sz="2800" b="1" dirty="0" smtClean="0">
                <a:solidFill>
                  <a:schemeClr val="accent1"/>
                </a:solidFill>
              </a:rPr>
              <a:t>brief</a:t>
            </a:r>
          </a:p>
          <a:p>
            <a:pPr lvl="1">
              <a:buFont typeface="Wingdings" panose="05000000000000000000" pitchFamily="2" charset="2"/>
              <a:buChar char="ü"/>
            </a:pPr>
            <a:r>
              <a:rPr lang="en-US" sz="2800" dirty="0" smtClean="0"/>
              <a:t>Don’t rush</a:t>
            </a:r>
          </a:p>
          <a:p>
            <a:pPr lvl="1">
              <a:buFont typeface="Wingdings" panose="05000000000000000000" pitchFamily="2" charset="2"/>
              <a:buChar char="ü"/>
            </a:pPr>
            <a:r>
              <a:rPr lang="en-US" sz="2800" dirty="0" smtClean="0"/>
              <a:t>Ask questions and </a:t>
            </a:r>
            <a:r>
              <a:rPr lang="en-US" sz="2800" b="1" dirty="0" smtClean="0">
                <a:solidFill>
                  <a:schemeClr val="accent1"/>
                </a:solidFill>
              </a:rPr>
              <a:t>listen</a:t>
            </a:r>
          </a:p>
          <a:p>
            <a:pPr lvl="1">
              <a:buFont typeface="Wingdings" panose="05000000000000000000" pitchFamily="2" charset="2"/>
              <a:buChar char="ü"/>
            </a:pPr>
            <a:r>
              <a:rPr lang="en-US" sz="2800" dirty="0" smtClean="0"/>
              <a:t>Ask if someone else should be present at the first visit</a:t>
            </a:r>
          </a:p>
          <a:p>
            <a:pPr lvl="1">
              <a:buFont typeface="Wingdings" panose="05000000000000000000" pitchFamily="2" charset="2"/>
              <a:buChar char="ü"/>
            </a:pPr>
            <a:r>
              <a:rPr lang="en-US" sz="2800" b="1" dirty="0" smtClean="0">
                <a:solidFill>
                  <a:schemeClr val="accent1"/>
                </a:solidFill>
              </a:rPr>
              <a:t>Wrap up</a:t>
            </a:r>
            <a:r>
              <a:rPr lang="en-US" sz="2800" dirty="0" smtClean="0"/>
              <a:t>, confirming the visit date and time</a:t>
            </a:r>
          </a:p>
          <a:p>
            <a:pPr lvl="1">
              <a:buFont typeface="Wingdings" panose="05000000000000000000" pitchFamily="2" charset="2"/>
              <a:buChar char="ü"/>
            </a:pPr>
            <a:r>
              <a:rPr lang="en-US" sz="2800" b="1" dirty="0" smtClean="0">
                <a:solidFill>
                  <a:schemeClr val="accent1"/>
                </a:solidFill>
              </a:rPr>
              <a:t>Thank </a:t>
            </a:r>
            <a:r>
              <a:rPr lang="en-US" sz="2800" dirty="0" smtClean="0"/>
              <a:t>them for their time and interest</a:t>
            </a:r>
            <a:endParaRPr lang="en-US" sz="2800" dirty="0"/>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5" name="Picture 4"/>
          <p:cNvPicPr>
            <a:picLocks noChangeAspect="1"/>
          </p:cNvPicPr>
          <p:nvPr/>
        </p:nvPicPr>
        <p:blipFill>
          <a:blip r:embed="rId3"/>
          <a:stretch>
            <a:fillRect/>
          </a:stretch>
        </p:blipFill>
        <p:spPr>
          <a:xfrm>
            <a:off x="7404021" y="930442"/>
            <a:ext cx="3851457" cy="5021096"/>
          </a:xfrm>
          <a:prstGeom prst="rect">
            <a:avLst/>
          </a:prstGeom>
          <a:ln w="15875">
            <a:solidFill>
              <a:schemeClr val="accent4"/>
            </a:solidFill>
          </a:ln>
        </p:spPr>
      </p:pic>
    </p:spTree>
    <p:extLst>
      <p:ext uri="{BB962C8B-B14F-4D97-AF65-F5344CB8AC3E}">
        <p14:creationId xmlns:p14="http://schemas.microsoft.com/office/powerpoint/2010/main" val="3487858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912936"/>
            <a:ext cx="4484485" cy="4608005"/>
          </a:xfrm>
        </p:spPr>
        <p:txBody>
          <a:bodyPr/>
          <a:lstStyle/>
          <a:p>
            <a:r>
              <a:rPr lang="en-US" dirty="0" smtClean="0"/>
              <a:t>Participation Authorization and Information </a:t>
            </a:r>
            <a:r>
              <a:rPr lang="en-US" dirty="0"/>
              <a:t>Sharing </a:t>
            </a:r>
            <a:r>
              <a:rPr lang="en-US" dirty="0" smtClean="0"/>
              <a:t/>
            </a:r>
            <a:br>
              <a:rPr lang="en-US" dirty="0" smtClean="0"/>
            </a:br>
            <a:r>
              <a:rPr lang="en-US" dirty="0" smtClean="0"/>
              <a:t>Consent </a:t>
            </a:r>
            <a:r>
              <a:rPr lang="en-US" dirty="0"/>
              <a:t>Form</a:t>
            </a:r>
          </a:p>
        </p:txBody>
      </p:sp>
      <p:sp>
        <p:nvSpPr>
          <p:cNvPr id="4" name="Rectangle 3"/>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5" name="Rectangle 4"/>
          <p:cNvSpPr/>
          <p:nvPr/>
        </p:nvSpPr>
        <p:spPr>
          <a:xfrm>
            <a:off x="3176" y="1778925"/>
            <a:ext cx="11506199" cy="3341716"/>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3" name="Picture 2"/>
          <p:cNvPicPr>
            <a:picLocks noChangeAspect="1"/>
          </p:cNvPicPr>
          <p:nvPr/>
        </p:nvPicPr>
        <p:blipFill>
          <a:blip r:embed="rId3"/>
          <a:stretch>
            <a:fillRect/>
          </a:stretch>
        </p:blipFill>
        <p:spPr>
          <a:xfrm>
            <a:off x="5166726" y="954233"/>
            <a:ext cx="3876675" cy="4991100"/>
          </a:xfrm>
          <a:prstGeom prst="rect">
            <a:avLst/>
          </a:prstGeom>
          <a:ln w="15875">
            <a:solidFill>
              <a:schemeClr val="accent4"/>
            </a:solidFill>
          </a:ln>
        </p:spPr>
      </p:pic>
    </p:spTree>
    <p:extLst>
      <p:ext uri="{BB962C8B-B14F-4D97-AF65-F5344CB8AC3E}">
        <p14:creationId xmlns:p14="http://schemas.microsoft.com/office/powerpoint/2010/main" val="6611931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of the form </a:t>
            </a:r>
            <a:endParaRPr lang="en-US" dirty="0"/>
          </a:p>
        </p:txBody>
      </p:sp>
      <p:sp>
        <p:nvSpPr>
          <p:cNvPr id="3" name="Content Placeholder 2"/>
          <p:cNvSpPr>
            <a:spLocks noGrp="1"/>
          </p:cNvSpPr>
          <p:nvPr>
            <p:ph idx="1"/>
          </p:nvPr>
        </p:nvSpPr>
        <p:spPr/>
        <p:txBody>
          <a:bodyPr/>
          <a:lstStyle/>
          <a:p>
            <a:pPr marL="0" indent="0">
              <a:buNone/>
            </a:pPr>
            <a:r>
              <a:rPr lang="en-US" dirty="0" smtClean="0"/>
              <a:t>Participation Authorization portion of the form must be signed</a:t>
            </a:r>
          </a:p>
          <a:p>
            <a:pPr marL="0" indent="0">
              <a:buNone/>
            </a:pPr>
            <a:endParaRPr lang="en-US" dirty="0"/>
          </a:p>
        </p:txBody>
      </p:sp>
      <p:pic>
        <p:nvPicPr>
          <p:cNvPr id="4" name="Picture 3"/>
          <p:cNvPicPr>
            <a:picLocks noChangeAspect="1"/>
          </p:cNvPicPr>
          <p:nvPr/>
        </p:nvPicPr>
        <p:blipFill>
          <a:blip r:embed="rId3"/>
          <a:stretch>
            <a:fillRect/>
          </a:stretch>
        </p:blipFill>
        <p:spPr>
          <a:xfrm>
            <a:off x="1025236" y="2596427"/>
            <a:ext cx="9423150" cy="3125500"/>
          </a:xfrm>
          <a:prstGeom prst="rect">
            <a:avLst/>
          </a:prstGeom>
          <a:ln w="15875">
            <a:solidFill>
              <a:schemeClr val="tx1"/>
            </a:solidFill>
          </a:ln>
        </p:spPr>
      </p:pic>
    </p:spTree>
    <p:extLst>
      <p:ext uri="{BB962C8B-B14F-4D97-AF65-F5344CB8AC3E}">
        <p14:creationId xmlns:p14="http://schemas.microsoft.com/office/powerpoint/2010/main" val="3931114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 of the form:</a:t>
            </a:r>
            <a:endParaRPr lang="en-US" dirty="0"/>
          </a:p>
        </p:txBody>
      </p:sp>
      <p:sp>
        <p:nvSpPr>
          <p:cNvPr id="3" name="Content Placeholder 2"/>
          <p:cNvSpPr>
            <a:spLocks noGrp="1"/>
          </p:cNvSpPr>
          <p:nvPr>
            <p:ph idx="1"/>
          </p:nvPr>
        </p:nvSpPr>
        <p:spPr>
          <a:xfrm>
            <a:off x="469900" y="2409993"/>
            <a:ext cx="3592434" cy="3013363"/>
          </a:xfrm>
        </p:spPr>
        <p:txBody>
          <a:bodyPr/>
          <a:lstStyle/>
          <a:p>
            <a:pPr marL="0" indent="0">
              <a:buNone/>
            </a:pPr>
            <a:r>
              <a:rPr lang="en-US" dirty="0" smtClean="0"/>
              <a:t>Information Sharing Consent portion of the form must be signed in order to release information to any party listed on the back of the form</a:t>
            </a:r>
          </a:p>
          <a:p>
            <a:pPr marL="0" indent="0">
              <a:buNone/>
            </a:pPr>
            <a:endParaRPr lang="en-US" dirty="0"/>
          </a:p>
        </p:txBody>
      </p:sp>
      <p:pic>
        <p:nvPicPr>
          <p:cNvPr id="5" name="Picture 4"/>
          <p:cNvPicPr>
            <a:picLocks noChangeAspect="1"/>
          </p:cNvPicPr>
          <p:nvPr/>
        </p:nvPicPr>
        <p:blipFill>
          <a:blip r:embed="rId3"/>
          <a:stretch>
            <a:fillRect/>
          </a:stretch>
        </p:blipFill>
        <p:spPr>
          <a:xfrm>
            <a:off x="4428835" y="1246909"/>
            <a:ext cx="5795820" cy="5339533"/>
          </a:xfrm>
          <a:prstGeom prst="rect">
            <a:avLst/>
          </a:prstGeom>
          <a:ln w="15875">
            <a:solidFill>
              <a:schemeClr val="tx1"/>
            </a:solidFill>
          </a:ln>
        </p:spPr>
      </p:pic>
    </p:spTree>
    <p:extLst>
      <p:ext uri="{BB962C8B-B14F-4D97-AF65-F5344CB8AC3E}">
        <p14:creationId xmlns:p14="http://schemas.microsoft.com/office/powerpoint/2010/main" val="11986854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1984936"/>
            <a:ext cx="10982762" cy="1095375"/>
            <a:chOff x="0" y="1714500"/>
            <a:chExt cx="10982762" cy="1714500"/>
          </a:xfrm>
        </p:grpSpPr>
        <p:sp>
          <p:nvSpPr>
            <p:cNvPr id="8" name="Rectangle 7"/>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714500"/>
              <a:ext cx="270164" cy="1714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p:cNvGrpSpPr/>
          <p:nvPr/>
        </p:nvGrpSpPr>
        <p:grpSpPr>
          <a:xfrm>
            <a:off x="0" y="3465047"/>
            <a:ext cx="10982762" cy="1625039"/>
            <a:chOff x="0" y="1714500"/>
            <a:chExt cx="10982762" cy="1714500"/>
          </a:xfrm>
        </p:grpSpPr>
        <p:sp>
          <p:nvSpPr>
            <p:cNvPr id="11" name="Rectangle 10"/>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1714500"/>
              <a:ext cx="270164" cy="1714500"/>
            </a:xfrm>
            <a:prstGeom prst="rect">
              <a:avLst/>
            </a:prstGeom>
            <a:solidFill>
              <a:srgbClr val="2767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20782" y="5383941"/>
            <a:ext cx="10982762" cy="1135193"/>
            <a:chOff x="0" y="1714500"/>
            <a:chExt cx="10982762" cy="1714500"/>
          </a:xfrm>
        </p:grpSpPr>
        <p:sp>
          <p:nvSpPr>
            <p:cNvPr id="14" name="Rectangle 13"/>
            <p:cNvSpPr/>
            <p:nvPr/>
          </p:nvSpPr>
          <p:spPr>
            <a:xfrm>
              <a:off x="270163" y="1714500"/>
              <a:ext cx="10712599" cy="1714500"/>
            </a:xfrm>
            <a:prstGeom prst="rect">
              <a:avLst/>
            </a:prstGeom>
            <a:solidFill>
              <a:srgbClr val="E0EB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0" y="1714500"/>
              <a:ext cx="270164" cy="1714500"/>
            </a:xfrm>
            <a:prstGeom prst="rect">
              <a:avLst/>
            </a:prstGeom>
            <a:solidFill>
              <a:srgbClr val="1E4F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p:ph type="title"/>
          </p:nvPr>
        </p:nvSpPr>
        <p:spPr/>
        <p:txBody>
          <a:bodyPr/>
          <a:lstStyle/>
          <a:p>
            <a:r>
              <a:rPr lang="en-US" dirty="0" smtClean="0"/>
              <a:t>Learning Objectives and Agenda Overview (cont.)</a:t>
            </a:r>
            <a:endParaRPr lang="en-US" dirty="0"/>
          </a:p>
        </p:txBody>
      </p:sp>
      <p:sp>
        <p:nvSpPr>
          <p:cNvPr id="20" name="Content Placeholder 2"/>
          <p:cNvSpPr>
            <a:spLocks noGrp="1"/>
          </p:cNvSpPr>
          <p:nvPr>
            <p:ph idx="1"/>
          </p:nvPr>
        </p:nvSpPr>
        <p:spPr/>
        <p:txBody>
          <a:bodyPr/>
          <a:lstStyle/>
          <a:p>
            <a:pPr marL="0" indent="0">
              <a:buNone/>
            </a:pPr>
            <a:endParaRPr lang="en-US" sz="1600" dirty="0" smtClean="0"/>
          </a:p>
          <a:p>
            <a:pPr marL="0" indent="0">
              <a:buNone/>
            </a:pPr>
            <a:endParaRPr lang="en-US" sz="1800" dirty="0"/>
          </a:p>
          <a:p>
            <a:pPr marL="0" indent="0">
              <a:buNone/>
            </a:pPr>
            <a:r>
              <a:rPr lang="en-US" dirty="0" smtClean="0"/>
              <a:t>Administration of mandatory screens and optional screens</a:t>
            </a:r>
          </a:p>
          <a:p>
            <a:pPr marL="0" indent="0">
              <a:buNone/>
            </a:pPr>
            <a:endParaRPr lang="en-US" sz="2000" dirty="0" smtClean="0"/>
          </a:p>
          <a:p>
            <a:pPr marL="0" indent="0">
              <a:buNone/>
            </a:pPr>
            <a:endParaRPr lang="en-US" sz="1600" dirty="0"/>
          </a:p>
          <a:p>
            <a:pPr marL="0" indent="0">
              <a:buNone/>
            </a:pPr>
            <a:r>
              <a:rPr lang="en-US" dirty="0" smtClean="0"/>
              <a:t>Documentation </a:t>
            </a:r>
            <a:r>
              <a:rPr lang="en-US" dirty="0"/>
              <a:t>of the delivery of Health Home Services </a:t>
            </a:r>
            <a:br>
              <a:rPr lang="en-US" dirty="0"/>
            </a:br>
            <a:r>
              <a:rPr lang="en-US" dirty="0"/>
              <a:t>in progress notes and Health Action Plans</a:t>
            </a:r>
          </a:p>
          <a:p>
            <a:pPr marL="0" indent="0">
              <a:buNone/>
            </a:pPr>
            <a:endParaRPr lang="en-US" sz="1400" dirty="0"/>
          </a:p>
          <a:p>
            <a:pPr marL="0" indent="0">
              <a:buNone/>
            </a:pPr>
            <a:endParaRPr lang="en-US" sz="800" dirty="0"/>
          </a:p>
          <a:p>
            <a:pPr marL="0" indent="0">
              <a:buNone/>
            </a:pPr>
            <a:endParaRPr lang="en-US" sz="800" dirty="0" smtClean="0"/>
          </a:p>
          <a:p>
            <a:pPr marL="0" indent="0">
              <a:buNone/>
            </a:pPr>
            <a:r>
              <a:rPr lang="en-US" dirty="0" smtClean="0"/>
              <a:t>Required </a:t>
            </a:r>
            <a:r>
              <a:rPr lang="en-US" dirty="0"/>
              <a:t>elements for Care Transitions</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091672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Authorization and Information Sharing Consent Form</a:t>
            </a:r>
            <a:endParaRPr lang="en-US" dirty="0"/>
          </a:p>
        </p:txBody>
      </p:sp>
      <p:sp>
        <p:nvSpPr>
          <p:cNvPr id="3" name="Content Placeholder 2"/>
          <p:cNvSpPr>
            <a:spLocks noGrp="1"/>
          </p:cNvSpPr>
          <p:nvPr>
            <p:ph idx="1"/>
          </p:nvPr>
        </p:nvSpPr>
        <p:spPr>
          <a:xfrm>
            <a:off x="469899" y="2044930"/>
            <a:ext cx="10652529" cy="3906607"/>
          </a:xfrm>
        </p:spPr>
        <p:txBody>
          <a:bodyPr/>
          <a:lstStyle/>
          <a:p>
            <a:r>
              <a:rPr lang="en-US" dirty="0" smtClean="0"/>
              <a:t>Best practice is to take it to face-to-face visits and appointments to amend as needed</a:t>
            </a:r>
          </a:p>
          <a:p>
            <a:pPr lvl="1"/>
            <a:r>
              <a:rPr lang="en-US" dirty="0" smtClean="0"/>
              <a:t>If able, scan a copy into the client electronic health record (EHR) for other staff and providers to access</a:t>
            </a:r>
          </a:p>
          <a:p>
            <a:r>
              <a:rPr lang="en-US" dirty="0" smtClean="0"/>
              <a:t>Use the back of the form to add and delete providers</a:t>
            </a:r>
          </a:p>
          <a:p>
            <a:pPr lvl="1"/>
            <a:r>
              <a:rPr lang="en-US" dirty="0" smtClean="0"/>
              <a:t>Enter the date and have the client initial</a:t>
            </a:r>
          </a:p>
          <a:p>
            <a:pPr marL="0" indent="0">
              <a:buNone/>
            </a:pPr>
            <a:endParaRPr lang="en-US" dirty="0"/>
          </a:p>
          <a:p>
            <a:pPr marL="400050" lvl="1" indent="0">
              <a:buNone/>
            </a:pPr>
            <a:endParaRPr lang="en-US" dirty="0"/>
          </a:p>
        </p:txBody>
      </p:sp>
    </p:spTree>
    <p:extLst>
      <p:ext uri="{BB962C8B-B14F-4D97-AF65-F5344CB8AC3E}">
        <p14:creationId xmlns:p14="http://schemas.microsoft.com/office/powerpoint/2010/main" val="902773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to Foster and Adoptive Children</a:t>
            </a:r>
            <a:endParaRPr lang="en-US" dirty="0"/>
          </a:p>
        </p:txBody>
      </p:sp>
      <p:sp>
        <p:nvSpPr>
          <p:cNvPr id="3" name="Content Placeholder 2"/>
          <p:cNvSpPr>
            <a:spLocks noGrp="1"/>
          </p:cNvSpPr>
          <p:nvPr>
            <p:ph idx="1"/>
          </p:nvPr>
        </p:nvSpPr>
        <p:spPr>
          <a:xfrm>
            <a:off x="469900" y="1246910"/>
            <a:ext cx="10512862" cy="4351338"/>
          </a:xfrm>
        </p:spPr>
        <p:txBody>
          <a:bodyPr/>
          <a:lstStyle/>
          <a:p>
            <a:r>
              <a:rPr lang="en-US" sz="2800" dirty="0" smtClean="0"/>
              <a:t>The DSHS Fostering Well Being Unit (FWB) must be contacted before contacting foster parents</a:t>
            </a:r>
          </a:p>
          <a:p>
            <a:pPr lvl="1"/>
            <a:r>
              <a:rPr lang="en-US" dirty="0" smtClean="0"/>
              <a:t>Foster parent contact information is confidential and can only be released </a:t>
            </a:r>
            <a:br>
              <a:rPr lang="en-US" dirty="0" smtClean="0"/>
            </a:br>
            <a:r>
              <a:rPr lang="en-US" dirty="0" smtClean="0"/>
              <a:t>by the Children’s Administration Social Worker</a:t>
            </a:r>
          </a:p>
          <a:p>
            <a:pPr lvl="1"/>
            <a:r>
              <a:rPr lang="en-US" dirty="0" smtClean="0"/>
              <a:t>The FWB unit can identify the social worker assigned to the child so care coordinators can reach out to them regarding the child</a:t>
            </a:r>
          </a:p>
          <a:p>
            <a:r>
              <a:rPr lang="en-US" sz="2800" dirty="0" smtClean="0"/>
              <a:t>Adoptive Children</a:t>
            </a:r>
          </a:p>
          <a:p>
            <a:pPr lvl="1"/>
            <a:r>
              <a:rPr lang="en-US" dirty="0" smtClean="0"/>
              <a:t>The Foster Care Medical Team at HCA can also assist with identifying the child’s adoptive parents. Call the HCA’s Customer Service line at: 1-800 562-3022 Ext. 15480 (you will need your agency’s NPI number in order to speak to a representative)</a:t>
            </a:r>
          </a:p>
          <a:p>
            <a:r>
              <a:rPr lang="en-US" sz="2800" dirty="0" smtClean="0"/>
              <a:t>Most adoptive and foster care children receive managed care through Coordinated Care of Washington </a:t>
            </a:r>
          </a:p>
          <a:p>
            <a:pPr marL="400050" lvl="1" indent="0">
              <a:buNone/>
            </a:pPr>
            <a:endParaRPr lang="en-US" dirty="0"/>
          </a:p>
          <a:p>
            <a:endParaRPr lang="en-US" dirty="0" smtClean="0"/>
          </a:p>
          <a:p>
            <a:endParaRPr lang="en-US" dirty="0"/>
          </a:p>
        </p:txBody>
      </p:sp>
    </p:spTree>
    <p:extLst>
      <p:ext uri="{BB962C8B-B14F-4D97-AF65-F5344CB8AC3E}">
        <p14:creationId xmlns:p14="http://schemas.microsoft.com/office/powerpoint/2010/main" val="1099372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990725"/>
            <a:ext cx="11506199" cy="37719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Special Release of Information </a:t>
            </a:r>
            <a:br>
              <a:rPr lang="en-US" dirty="0" smtClean="0"/>
            </a:br>
            <a:r>
              <a:rPr lang="en-US" dirty="0" smtClean="0"/>
              <a:t>for Adolescents</a:t>
            </a:r>
            <a:endParaRPr lang="en-US" dirty="0"/>
          </a:p>
        </p:txBody>
      </p:sp>
      <p:sp>
        <p:nvSpPr>
          <p:cNvPr id="3" name="Content Placeholder 2"/>
          <p:cNvSpPr>
            <a:spLocks noGrp="1"/>
          </p:cNvSpPr>
          <p:nvPr>
            <p:ph idx="1"/>
          </p:nvPr>
        </p:nvSpPr>
        <p:spPr>
          <a:xfrm>
            <a:off x="469900" y="2247089"/>
            <a:ext cx="10512862" cy="3704448"/>
          </a:xfrm>
        </p:spPr>
        <p:txBody>
          <a:bodyPr/>
          <a:lstStyle/>
          <a:p>
            <a:pPr marL="0" indent="0">
              <a:buNone/>
            </a:pPr>
            <a:r>
              <a:rPr lang="en-US" b="1" dirty="0" smtClean="0">
                <a:solidFill>
                  <a:schemeClr val="accent4"/>
                </a:solidFill>
              </a:rPr>
              <a:t>Children ages 13 through 17 years must sign </a:t>
            </a:r>
            <a:br>
              <a:rPr lang="en-US" b="1" dirty="0" smtClean="0">
                <a:solidFill>
                  <a:schemeClr val="accent4"/>
                </a:solidFill>
              </a:rPr>
            </a:br>
            <a:r>
              <a:rPr lang="en-US" b="1" dirty="0" smtClean="0">
                <a:solidFill>
                  <a:schemeClr val="accent4"/>
                </a:solidFill>
              </a:rPr>
              <a:t>a consent form to release their information </a:t>
            </a:r>
            <a:br>
              <a:rPr lang="en-US" b="1" dirty="0" smtClean="0">
                <a:solidFill>
                  <a:schemeClr val="accent4"/>
                </a:solidFill>
              </a:rPr>
            </a:br>
            <a:r>
              <a:rPr lang="en-US" b="1" dirty="0" smtClean="0">
                <a:solidFill>
                  <a:schemeClr val="accent4"/>
                </a:solidFill>
              </a:rPr>
              <a:t>related to: </a:t>
            </a:r>
          </a:p>
          <a:p>
            <a:r>
              <a:rPr lang="en-US" dirty="0" smtClean="0"/>
              <a:t>Mental health</a:t>
            </a:r>
          </a:p>
          <a:p>
            <a:r>
              <a:rPr lang="en-US" dirty="0" smtClean="0"/>
              <a:t>Reproductive health</a:t>
            </a:r>
          </a:p>
          <a:p>
            <a:r>
              <a:rPr lang="en-US" dirty="0" smtClean="0"/>
              <a:t>Chemical dependency</a:t>
            </a:r>
          </a:p>
          <a:p>
            <a:endParaRPr lang="en-US" dirty="0"/>
          </a:p>
        </p:txBody>
      </p:sp>
      <p:pic>
        <p:nvPicPr>
          <p:cNvPr id="7" name="Picture 3" descr="C:\Users\McAvoCM\AppData\Local\Microsoft\Windows\Temporary Internet Files\Content.IE5\F901U174\MP900442208[1].jpg"/>
          <p:cNvPicPr>
            <a:picLocks noChangeAspect="1" noChangeArrowheads="1"/>
          </p:cNvPicPr>
          <p:nvPr/>
        </p:nvPicPr>
        <p:blipFill rotWithShape="1">
          <a:blip r:embed="rId3">
            <a:extLst>
              <a:ext uri="{28A0092B-C50C-407E-A947-70E740481C1C}">
                <a14:useLocalDpi xmlns:a14="http://schemas.microsoft.com/office/drawing/2010/main" val="0"/>
              </a:ext>
            </a:extLst>
          </a:blip>
          <a:srcRect l="7400"/>
          <a:stretch/>
        </p:blipFill>
        <p:spPr bwMode="auto">
          <a:xfrm>
            <a:off x="8181412" y="1618103"/>
            <a:ext cx="2801350" cy="4537813"/>
          </a:xfrm>
          <a:prstGeom prst="rect">
            <a:avLst/>
          </a:prstGeom>
          <a:noFill/>
          <a:ln w="12700">
            <a:solidFill>
              <a:schemeClr val="bg2">
                <a:lumMod val="90000"/>
              </a:schemeClr>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3991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Adolescent </a:t>
            </a:r>
            <a:br>
              <a:rPr lang="en-US" dirty="0"/>
            </a:br>
            <a:r>
              <a:rPr lang="en-US" dirty="0"/>
              <a:t>Consent Form</a:t>
            </a:r>
          </a:p>
        </p:txBody>
      </p:sp>
      <p:sp>
        <p:nvSpPr>
          <p:cNvPr id="4" name="Rectangle 3"/>
          <p:cNvSpPr/>
          <p:nvPr/>
        </p:nvSpPr>
        <p:spPr>
          <a:xfrm>
            <a:off x="0" y="1990725"/>
            <a:ext cx="11506199" cy="37719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Rectangle 5"/>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7" name="Content Placeholder 2"/>
          <p:cNvSpPr txBox="1">
            <a:spLocks/>
          </p:cNvSpPr>
          <p:nvPr/>
        </p:nvSpPr>
        <p:spPr>
          <a:xfrm>
            <a:off x="469900" y="3239513"/>
            <a:ext cx="3936730" cy="1274324"/>
          </a:xfrm>
          <a:prstGeom prst="rect">
            <a:avLst/>
          </a:prstGeom>
        </p:spPr>
        <p:txBody>
          <a:bodyPr lIns="0" tIns="0"/>
          <a:lstStyle>
            <a:lvl1pPr marL="230188" indent="-230188" algn="l" defTabSz="1218895" rtl="0" eaLnBrk="1" latinLnBrk="0" hangingPunct="1">
              <a:lnSpc>
                <a:spcPct val="90000"/>
              </a:lnSpc>
              <a:spcBef>
                <a:spcPts val="1333"/>
              </a:spcBef>
              <a:buClr>
                <a:schemeClr val="accent1"/>
              </a:buClr>
              <a:buSzPct val="80000"/>
              <a:buFont typeface="Arial" panose="020B0604020202020204" pitchFamily="34" charset="0"/>
              <a:buChar char="•"/>
              <a:defRPr sz="3200" kern="1200">
                <a:solidFill>
                  <a:schemeClr val="tx1"/>
                </a:solidFill>
                <a:latin typeface="+mn-lt"/>
                <a:ea typeface="+mn-ea"/>
                <a:cs typeface="+mn-cs"/>
              </a:defRPr>
            </a:lvl1pPr>
            <a:lvl2pPr marL="630238"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2400" kern="1200">
                <a:solidFill>
                  <a:schemeClr val="tx1"/>
                </a:solidFill>
                <a:latin typeface="+mn-lt"/>
                <a:ea typeface="+mn-ea"/>
                <a:cs typeface="+mn-cs"/>
              </a:defRPr>
            </a:lvl2pPr>
            <a:lvl3pPr marL="968375" indent="-222250" algn="l" defTabSz="1218895" rtl="0" eaLnBrk="1" latinLnBrk="0" hangingPunct="1">
              <a:lnSpc>
                <a:spcPct val="90000"/>
              </a:lnSpc>
              <a:spcBef>
                <a:spcPts val="667"/>
              </a:spcBef>
              <a:buClr>
                <a:schemeClr val="accent2"/>
              </a:buClr>
              <a:buSzPct val="80000"/>
              <a:buFont typeface="Arial" panose="020B0604020202020204" pitchFamily="34" charset="0"/>
              <a:buChar char="•"/>
              <a:defRPr sz="2000" kern="1200">
                <a:solidFill>
                  <a:schemeClr val="tx1"/>
                </a:solidFill>
                <a:latin typeface="+mn-lt"/>
                <a:ea typeface="+mn-ea"/>
                <a:cs typeface="+mn-cs"/>
              </a:defRPr>
            </a:lvl3pPr>
            <a:lvl4pPr marL="1198563"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4pPr>
            <a:lvl5pPr marL="1428750" indent="-230188" algn="l" defTabSz="1218895" rtl="0" eaLnBrk="1" latinLnBrk="0" hangingPunct="1">
              <a:lnSpc>
                <a:spcPct val="90000"/>
              </a:lnSpc>
              <a:spcBef>
                <a:spcPts val="667"/>
              </a:spcBef>
              <a:buClr>
                <a:schemeClr val="accent2"/>
              </a:buClr>
              <a:buSzPct val="80000"/>
              <a:buFont typeface="Arial" panose="020B0604020202020204" pitchFamily="34" charset="0"/>
              <a:buChar char="•"/>
              <a:defRPr sz="1800" kern="1200">
                <a:solidFill>
                  <a:schemeClr val="tx1"/>
                </a:solidFill>
                <a:latin typeface="+mn-lt"/>
                <a:ea typeface="+mn-ea"/>
                <a:cs typeface="+mn-cs"/>
              </a:defRPr>
            </a:lvl5pPr>
            <a:lvl6pPr marL="3351962"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6pPr>
            <a:lvl7pPr marL="3961409"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7pPr>
            <a:lvl8pPr marL="4570857"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8pPr>
            <a:lvl9pPr marL="5180305" indent="-304724" algn="l" defTabSz="1218895" rtl="0" eaLnBrk="1" latinLnBrk="0" hangingPunct="1">
              <a:lnSpc>
                <a:spcPct val="90000"/>
              </a:lnSpc>
              <a:spcBef>
                <a:spcPts val="667"/>
              </a:spcBef>
              <a:buFont typeface="Arial" panose="020B0604020202020204" pitchFamily="34" charset="0"/>
              <a:buChar char="•"/>
              <a:defRPr sz="2399" kern="1200">
                <a:solidFill>
                  <a:schemeClr val="tx1"/>
                </a:solidFill>
                <a:latin typeface="+mn-lt"/>
                <a:ea typeface="+mn-ea"/>
                <a:cs typeface="+mn-cs"/>
              </a:defRPr>
            </a:lvl9pPr>
          </a:lstStyle>
          <a:p>
            <a:pPr marL="0" indent="0">
              <a:buNone/>
            </a:pPr>
            <a:r>
              <a:rPr lang="en-US" b="1" dirty="0">
                <a:solidFill>
                  <a:schemeClr val="accent4"/>
                </a:solidFill>
              </a:rPr>
              <a:t>For children </a:t>
            </a:r>
            <a:r>
              <a:rPr lang="en-US" b="1" dirty="0" smtClean="0">
                <a:solidFill>
                  <a:schemeClr val="accent4"/>
                </a:solidFill>
              </a:rPr>
              <a:t>13–17 </a:t>
            </a:r>
            <a:r>
              <a:rPr lang="en-US" b="1" dirty="0">
                <a:solidFill>
                  <a:schemeClr val="accent4"/>
                </a:solidFill>
              </a:rPr>
              <a:t>years of age</a:t>
            </a:r>
          </a:p>
          <a:p>
            <a:pPr marL="0" indent="0">
              <a:buNone/>
            </a:pPr>
            <a:endParaRPr lang="en-US" b="1" dirty="0">
              <a:solidFill>
                <a:schemeClr val="accent4"/>
              </a:soli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26" y="767844"/>
            <a:ext cx="4575994" cy="5753098"/>
          </a:xfrm>
          <a:prstGeom prst="rect">
            <a:avLst/>
          </a:prstGeom>
          <a:noFill/>
          <a:ln w="15875">
            <a:solidFill>
              <a:schemeClr val="accent4"/>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345310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Release of Information Form for Substance Use Disorders</a:t>
            </a:r>
            <a:endParaRPr lang="en-US" dirty="0"/>
          </a:p>
        </p:txBody>
      </p:sp>
      <p:sp>
        <p:nvSpPr>
          <p:cNvPr id="5" name="Rectangle 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6" name="Rectangle 5"/>
          <p:cNvSpPr/>
          <p:nvPr/>
        </p:nvSpPr>
        <p:spPr>
          <a:xfrm>
            <a:off x="0" y="2617694"/>
            <a:ext cx="11515411" cy="2581835"/>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4" name="Picture 3"/>
          <p:cNvPicPr>
            <a:picLocks noChangeAspect="1"/>
          </p:cNvPicPr>
          <p:nvPr/>
        </p:nvPicPr>
        <p:blipFill>
          <a:blip r:embed="rId3"/>
          <a:stretch>
            <a:fillRect/>
          </a:stretch>
        </p:blipFill>
        <p:spPr>
          <a:xfrm>
            <a:off x="6276353" y="1546088"/>
            <a:ext cx="3632822" cy="4725043"/>
          </a:xfrm>
          <a:prstGeom prst="rect">
            <a:avLst/>
          </a:prstGeom>
          <a:ln w="15875">
            <a:solidFill>
              <a:schemeClr val="accent4"/>
            </a:solidFill>
          </a:ln>
        </p:spPr>
      </p:pic>
      <p:sp>
        <p:nvSpPr>
          <p:cNvPr id="7" name="TextBox 6"/>
          <p:cNvSpPr txBox="1"/>
          <p:nvPr/>
        </p:nvSpPr>
        <p:spPr>
          <a:xfrm>
            <a:off x="911252" y="3616223"/>
            <a:ext cx="4238853" cy="584775"/>
          </a:xfrm>
          <a:prstGeom prst="rect">
            <a:avLst/>
          </a:prstGeom>
          <a:noFill/>
        </p:spPr>
        <p:txBody>
          <a:bodyPr wrap="none" rtlCol="0">
            <a:spAutoFit/>
          </a:bodyPr>
          <a:lstStyle/>
          <a:p>
            <a:r>
              <a:rPr lang="en-US" sz="3200" b="1" dirty="0" smtClean="0">
                <a:solidFill>
                  <a:schemeClr val="accent4"/>
                </a:solidFill>
              </a:rPr>
              <a:t>HCA form 13-335 (3/16)</a:t>
            </a:r>
            <a:endParaRPr lang="en-US" sz="3200" b="1" dirty="0">
              <a:solidFill>
                <a:schemeClr val="accent4"/>
              </a:solidFill>
            </a:endParaRPr>
          </a:p>
        </p:txBody>
      </p:sp>
    </p:spTree>
    <p:extLst>
      <p:ext uri="{BB962C8B-B14F-4D97-AF65-F5344CB8AC3E}">
        <p14:creationId xmlns:p14="http://schemas.microsoft.com/office/powerpoint/2010/main" val="3572068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Tribal Relations</a:t>
            </a:r>
            <a:endParaRPr lang="en-US" dirty="0"/>
          </a:p>
        </p:txBody>
      </p:sp>
      <p:sp>
        <p:nvSpPr>
          <p:cNvPr id="3" name="Content Placeholder 2"/>
          <p:cNvSpPr>
            <a:spLocks noGrp="1"/>
          </p:cNvSpPr>
          <p:nvPr>
            <p:ph idx="1"/>
          </p:nvPr>
        </p:nvSpPr>
        <p:spPr/>
        <p:txBody>
          <a:bodyPr/>
          <a:lstStyle/>
          <a:p>
            <a:r>
              <a:rPr lang="en-US" dirty="0" smtClean="0"/>
              <a:t>Each tribe is a sovereign nation</a:t>
            </a:r>
          </a:p>
          <a:p>
            <a:r>
              <a:rPr lang="en-US" dirty="0" smtClean="0"/>
              <a:t>Work with your Lead to determine the process for contacting tribal members</a:t>
            </a:r>
          </a:p>
          <a:p>
            <a:pPr lvl="1"/>
            <a:r>
              <a:rPr lang="en-US" dirty="0" smtClean="0"/>
              <a:t>Each tribe will have different processes and contact people</a:t>
            </a:r>
          </a:p>
          <a:p>
            <a:pPr lvl="1"/>
            <a:r>
              <a:rPr lang="en-US" dirty="0" smtClean="0"/>
              <a:t>Always respect tribal policy when entering tribal lands even if your client is not a tribal member</a:t>
            </a:r>
          </a:p>
          <a:p>
            <a:pPr lvl="1"/>
            <a:r>
              <a:rPr lang="en-US" dirty="0" smtClean="0"/>
              <a:t>Consider notifying law enforcement for the tribe that you will be entering their land</a:t>
            </a:r>
            <a:endParaRPr lang="en-US" dirty="0"/>
          </a:p>
        </p:txBody>
      </p:sp>
    </p:spTree>
    <p:extLst>
      <p:ext uri="{BB962C8B-B14F-4D97-AF65-F5344CB8AC3E}">
        <p14:creationId xmlns:p14="http://schemas.microsoft.com/office/powerpoint/2010/main" val="11618677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617694"/>
            <a:ext cx="11515411" cy="2581835"/>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Federally Recognized Tribal Reservations</a:t>
            </a:r>
            <a:endParaRPr lang="en-US" dirty="0"/>
          </a:p>
        </p:txBody>
      </p:sp>
      <p:pic>
        <p:nvPicPr>
          <p:cNvPr id="4" name="Content Placeholder 3"/>
          <p:cNvPicPr>
            <a:picLocks noGrp="1" noChangeAspect="1"/>
          </p:cNvPicPr>
          <p:nvPr>
            <p:ph idx="1"/>
          </p:nvPr>
        </p:nvPicPr>
        <p:blipFill>
          <a:blip r:embed="rId3"/>
          <a:stretch>
            <a:fillRect/>
          </a:stretch>
        </p:blipFill>
        <p:spPr>
          <a:xfrm>
            <a:off x="2103683" y="1353526"/>
            <a:ext cx="7314074" cy="5266515"/>
          </a:xfrm>
          <a:prstGeom prst="rect">
            <a:avLst/>
          </a:prstGeom>
          <a:ln w="15875">
            <a:solidFill>
              <a:schemeClr val="accent4"/>
            </a:solidFill>
          </a:ln>
        </p:spPr>
      </p:pic>
    </p:spTree>
    <p:extLst>
      <p:ext uri="{BB962C8B-B14F-4D97-AF65-F5344CB8AC3E}">
        <p14:creationId xmlns:p14="http://schemas.microsoft.com/office/powerpoint/2010/main" val="35415955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Motivational Interviewing </a:t>
            </a:r>
            <a:br>
              <a:rPr lang="en-US" dirty="0" smtClean="0"/>
            </a:br>
            <a:r>
              <a:rPr lang="en-US" dirty="0" smtClean="0"/>
              <a:t>and Coaching </a:t>
            </a:r>
            <a:endParaRPr lang="en-US" dirty="0"/>
          </a:p>
        </p:txBody>
      </p:sp>
    </p:spTree>
    <p:extLst>
      <p:ext uri="{BB962C8B-B14F-4D97-AF65-F5344CB8AC3E}">
        <p14:creationId xmlns:p14="http://schemas.microsoft.com/office/powerpoint/2010/main" val="300650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Spirit of Motivational Interviewing (MI)</a:t>
            </a:r>
            <a:endParaRPr lang="en-US" dirty="0"/>
          </a:p>
        </p:txBody>
      </p:sp>
      <p:sp>
        <p:nvSpPr>
          <p:cNvPr id="5" name="Content Placeholder 4"/>
          <p:cNvSpPr>
            <a:spLocks noGrp="1"/>
          </p:cNvSpPr>
          <p:nvPr>
            <p:ph idx="1"/>
          </p:nvPr>
        </p:nvSpPr>
        <p:spPr/>
        <p:txBody>
          <a:bodyPr/>
          <a:lstStyle/>
          <a:p>
            <a:r>
              <a:rPr lang="en-US" dirty="0" smtClean="0"/>
              <a:t>Empathic “way of being”</a:t>
            </a:r>
          </a:p>
          <a:p>
            <a:r>
              <a:rPr lang="en-US" dirty="0" smtClean="0"/>
              <a:t>Collaborative – Partnership of experiences</a:t>
            </a:r>
          </a:p>
          <a:p>
            <a:r>
              <a:rPr lang="en-US" dirty="0" smtClean="0"/>
              <a:t>Evocative – Draws out, elicit ideas, identifies barriers, </a:t>
            </a:r>
            <a:br>
              <a:rPr lang="en-US" dirty="0" smtClean="0"/>
            </a:br>
            <a:r>
              <a:rPr lang="en-US" dirty="0" smtClean="0"/>
              <a:t>and explores solutions</a:t>
            </a:r>
          </a:p>
          <a:p>
            <a:r>
              <a:rPr lang="en-US" dirty="0" smtClean="0"/>
              <a:t>Encourages autonomy and provides support</a:t>
            </a:r>
          </a:p>
          <a:p>
            <a:endParaRPr lang="en-US" dirty="0" smtClean="0"/>
          </a:p>
          <a:p>
            <a:endParaRPr lang="en-US" dirty="0"/>
          </a:p>
        </p:txBody>
      </p:sp>
    </p:spTree>
    <p:extLst>
      <p:ext uri="{BB962C8B-B14F-4D97-AF65-F5344CB8AC3E}">
        <p14:creationId xmlns:p14="http://schemas.microsoft.com/office/powerpoint/2010/main" val="27013316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Engagement – Setting the Agenda</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Begin with an attitude of curiosity and a desire to </a:t>
            </a:r>
            <a:br>
              <a:rPr lang="en-US" dirty="0" smtClean="0"/>
            </a:br>
            <a:r>
              <a:rPr lang="en-US" dirty="0" smtClean="0"/>
              <a:t>understand more</a:t>
            </a:r>
          </a:p>
          <a:p>
            <a:pPr marL="0" indent="0">
              <a:spcAft>
                <a:spcPts val="1800"/>
              </a:spcAft>
              <a:buNone/>
            </a:pPr>
            <a:r>
              <a:rPr lang="en-US" dirty="0" smtClean="0"/>
              <a:t>Learn how the client’s behaviors or concerns fit into the person’s situation or world view</a:t>
            </a:r>
          </a:p>
          <a:p>
            <a:pPr marL="0" indent="0">
              <a:spcAft>
                <a:spcPts val="1200"/>
              </a:spcAft>
              <a:buNone/>
            </a:pPr>
            <a:r>
              <a:rPr lang="en-US" dirty="0" smtClean="0"/>
              <a:t>Be transparent and communicate your intentions and purpose</a:t>
            </a:r>
          </a:p>
        </p:txBody>
      </p:sp>
      <p:cxnSp>
        <p:nvCxnSpPr>
          <p:cNvPr id="6" name="Straight Connector 5"/>
          <p:cNvCxnSpPr/>
          <p:nvPr/>
        </p:nvCxnSpPr>
        <p:spPr>
          <a:xfrm>
            <a:off x="457200" y="267651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 y="3960570"/>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78140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Curriculum</a:t>
            </a:r>
            <a:endParaRPr lang="en-US" dirty="0"/>
          </a:p>
        </p:txBody>
      </p:sp>
      <p:sp>
        <p:nvSpPr>
          <p:cNvPr id="3" name="Content Placeholder 2"/>
          <p:cNvSpPr>
            <a:spLocks noGrp="1"/>
          </p:cNvSpPr>
          <p:nvPr>
            <p:ph idx="1"/>
          </p:nvPr>
        </p:nvSpPr>
        <p:spPr/>
        <p:txBody>
          <a:bodyPr/>
          <a:lstStyle/>
          <a:p>
            <a:pPr marL="0" indent="0">
              <a:buNone/>
            </a:pPr>
            <a:r>
              <a:rPr lang="en-US" dirty="0" smtClean="0"/>
              <a:t>Classroom Training Manual with important forms </a:t>
            </a:r>
            <a:br>
              <a:rPr lang="en-US" dirty="0" smtClean="0"/>
            </a:br>
            <a:r>
              <a:rPr lang="en-US" dirty="0" smtClean="0"/>
              <a:t>and documents</a:t>
            </a:r>
          </a:p>
          <a:p>
            <a:pPr marL="0" indent="0">
              <a:spcBef>
                <a:spcPts val="2400"/>
              </a:spcBef>
              <a:buNone/>
            </a:pPr>
            <a:r>
              <a:rPr lang="en-US" dirty="0" smtClean="0"/>
              <a:t>Location of the manual on the DSHS training Website:</a:t>
            </a:r>
            <a:br>
              <a:rPr lang="en-US" dirty="0" smtClean="0"/>
            </a:br>
            <a:r>
              <a:rPr lang="en-US" dirty="0" smtClean="0">
                <a:hlinkClick r:id="rId3"/>
              </a:rPr>
              <a:t>https://www.dshs.wa.gov/altsa/stakeholders/washington-health-home-program-core-training</a:t>
            </a:r>
            <a:endParaRPr lang="en-US" dirty="0" smtClean="0"/>
          </a:p>
          <a:p>
            <a:pPr marL="400050" lvl="1" indent="0">
              <a:buNone/>
            </a:pPr>
            <a:endParaRPr lang="en-US" dirty="0" smtClean="0"/>
          </a:p>
          <a:p>
            <a:pPr marL="400050" lvl="1" indent="0">
              <a:buNone/>
            </a:pPr>
            <a:endParaRPr lang="en-US" dirty="0" smtClean="0"/>
          </a:p>
          <a:p>
            <a:pPr marL="0" indent="0">
              <a:buNone/>
            </a:pPr>
            <a:endParaRPr lang="en-US" dirty="0"/>
          </a:p>
        </p:txBody>
      </p:sp>
      <p:cxnSp>
        <p:nvCxnSpPr>
          <p:cNvPr id="6" name="Straight Connector 5"/>
          <p:cNvCxnSpPr/>
          <p:nvPr/>
        </p:nvCxnSpPr>
        <p:spPr>
          <a:xfrm>
            <a:off x="457200" y="2618964"/>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956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Client on their Health Path</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sz="4800" b="1" dirty="0" smtClean="0">
                <a:solidFill>
                  <a:schemeClr val="accent1"/>
                </a:solidFill>
              </a:rPr>
              <a:t>Explore:</a:t>
            </a:r>
          </a:p>
          <a:p>
            <a:pPr marL="0" indent="0">
              <a:buNone/>
            </a:pPr>
            <a:endParaRPr lang="en-US" b="1" dirty="0">
              <a:solidFill>
                <a:schemeClr val="accent4"/>
              </a:solidFill>
            </a:endParaRPr>
          </a:p>
        </p:txBody>
      </p:sp>
      <p:sp>
        <p:nvSpPr>
          <p:cNvPr id="15" name="Rectangle 14"/>
          <p:cNvSpPr/>
          <p:nvPr/>
        </p:nvSpPr>
        <p:spPr>
          <a:xfrm>
            <a:off x="7403195" y="1600200"/>
            <a:ext cx="376720" cy="525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2215695" y="1812596"/>
            <a:ext cx="8227502" cy="4156562"/>
            <a:chOff x="3647288" y="1812596"/>
            <a:chExt cx="7051040" cy="3562209"/>
          </a:xfrm>
          <a:solidFill>
            <a:schemeClr val="accent1"/>
          </a:solidFill>
        </p:grpSpPr>
        <p:sp>
          <p:nvSpPr>
            <p:cNvPr id="17" name="Pentagon 16"/>
            <p:cNvSpPr/>
            <p:nvPr/>
          </p:nvSpPr>
          <p:spPr>
            <a:xfrm>
              <a:off x="7802728" y="1812596"/>
              <a:ext cx="17780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GOALS</a:t>
              </a:r>
              <a:endParaRPr lang="en-US" sz="3600" b="1" dirty="0"/>
            </a:p>
          </p:txBody>
        </p:sp>
        <p:sp>
          <p:nvSpPr>
            <p:cNvPr id="18" name="Pentagon 17"/>
            <p:cNvSpPr/>
            <p:nvPr/>
          </p:nvSpPr>
          <p:spPr>
            <a:xfrm flipH="1">
              <a:off x="6730675" y="2422857"/>
              <a:ext cx="193074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VALUES</a:t>
              </a:r>
              <a:endParaRPr lang="en-US" sz="3600" b="1" dirty="0"/>
            </a:p>
          </p:txBody>
        </p:sp>
        <p:sp>
          <p:nvSpPr>
            <p:cNvPr id="19" name="Pentagon 18"/>
            <p:cNvSpPr/>
            <p:nvPr/>
          </p:nvSpPr>
          <p:spPr>
            <a:xfrm>
              <a:off x="7802728" y="3033118"/>
              <a:ext cx="28956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IMPORTANCE</a:t>
              </a:r>
              <a:endParaRPr lang="en-US" sz="3600" b="1" dirty="0"/>
            </a:p>
          </p:txBody>
        </p:sp>
        <p:sp>
          <p:nvSpPr>
            <p:cNvPr id="20" name="Pentagon 19"/>
            <p:cNvSpPr/>
            <p:nvPr/>
          </p:nvSpPr>
          <p:spPr>
            <a:xfrm flipH="1">
              <a:off x="5816623" y="3643379"/>
              <a:ext cx="28448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CONFIDENCE</a:t>
              </a:r>
              <a:endParaRPr lang="en-US" sz="3600" b="1" dirty="0"/>
            </a:p>
          </p:txBody>
        </p:sp>
        <p:sp>
          <p:nvSpPr>
            <p:cNvPr id="21" name="Pentagon 20"/>
            <p:cNvSpPr/>
            <p:nvPr/>
          </p:nvSpPr>
          <p:spPr>
            <a:xfrm>
              <a:off x="7802728" y="4253640"/>
              <a:ext cx="241808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BARRIERS</a:t>
              </a:r>
              <a:endParaRPr lang="en-US" sz="3600" b="1" dirty="0"/>
            </a:p>
          </p:txBody>
        </p:sp>
        <p:sp>
          <p:nvSpPr>
            <p:cNvPr id="22" name="Pentagon 21"/>
            <p:cNvSpPr/>
            <p:nvPr/>
          </p:nvSpPr>
          <p:spPr>
            <a:xfrm flipH="1">
              <a:off x="3647288" y="4863902"/>
              <a:ext cx="501413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ACTIVATION AND ABILITY</a:t>
              </a:r>
              <a:endParaRPr lang="en-US" sz="3600" b="1" dirty="0"/>
            </a:p>
          </p:txBody>
        </p:sp>
      </p:grpSp>
    </p:spTree>
    <p:extLst>
      <p:ext uri="{BB962C8B-B14F-4D97-AF65-F5344CB8AC3E}">
        <p14:creationId xmlns:p14="http://schemas.microsoft.com/office/powerpoint/2010/main" val="148498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Client on their Health Path (cont.)</a:t>
            </a:r>
            <a:br>
              <a:rPr lang="en-US" dirty="0" smtClean="0"/>
            </a:br>
            <a:endParaRPr lang="en-US" dirty="0"/>
          </a:p>
        </p:txBody>
      </p:sp>
      <p:sp>
        <p:nvSpPr>
          <p:cNvPr id="3" name="Content Placeholder 2"/>
          <p:cNvSpPr>
            <a:spLocks noGrp="1"/>
          </p:cNvSpPr>
          <p:nvPr>
            <p:ph idx="1"/>
          </p:nvPr>
        </p:nvSpPr>
        <p:spPr>
          <a:xfrm>
            <a:off x="469900" y="2776450"/>
            <a:ext cx="3603336" cy="3175087"/>
          </a:xfrm>
        </p:spPr>
        <p:txBody>
          <a:bodyPr/>
          <a:lstStyle/>
          <a:p>
            <a:pPr marL="0" indent="0">
              <a:buNone/>
            </a:pPr>
            <a:r>
              <a:rPr lang="en-US" sz="4800" b="1" dirty="0" smtClean="0">
                <a:solidFill>
                  <a:schemeClr val="accent1"/>
                </a:solidFill>
              </a:rPr>
              <a:t>Five Steps for Success:</a:t>
            </a:r>
          </a:p>
        </p:txBody>
      </p:sp>
      <p:sp>
        <p:nvSpPr>
          <p:cNvPr id="6" name="Rectangle 5"/>
          <p:cNvSpPr/>
          <p:nvPr/>
        </p:nvSpPr>
        <p:spPr>
          <a:xfrm>
            <a:off x="7403195" y="1600200"/>
            <a:ext cx="376720" cy="5257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4746983" y="1812596"/>
            <a:ext cx="5696215" cy="3444478"/>
            <a:chOff x="5816623" y="1812596"/>
            <a:chExt cx="4881705" cy="2951947"/>
          </a:xfrm>
          <a:solidFill>
            <a:schemeClr val="accent1"/>
          </a:solidFill>
        </p:grpSpPr>
        <p:sp>
          <p:nvSpPr>
            <p:cNvPr id="8" name="Pentagon 7"/>
            <p:cNvSpPr/>
            <p:nvPr/>
          </p:nvSpPr>
          <p:spPr>
            <a:xfrm>
              <a:off x="7802728" y="1812596"/>
              <a:ext cx="17780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ENGAGE</a:t>
              </a:r>
              <a:endParaRPr lang="en-US" sz="3600" b="1" dirty="0"/>
            </a:p>
          </p:txBody>
        </p:sp>
        <p:sp>
          <p:nvSpPr>
            <p:cNvPr id="9" name="Pentagon 8"/>
            <p:cNvSpPr/>
            <p:nvPr/>
          </p:nvSpPr>
          <p:spPr>
            <a:xfrm flipH="1">
              <a:off x="6730675" y="2422857"/>
              <a:ext cx="1930744"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FOCUS</a:t>
              </a:r>
              <a:endParaRPr lang="en-US" sz="3600" b="1" dirty="0"/>
            </a:p>
          </p:txBody>
        </p:sp>
        <p:sp>
          <p:nvSpPr>
            <p:cNvPr id="10" name="Pentagon 9"/>
            <p:cNvSpPr/>
            <p:nvPr/>
          </p:nvSpPr>
          <p:spPr>
            <a:xfrm>
              <a:off x="7802728" y="3033118"/>
              <a:ext cx="28956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EVOKE</a:t>
              </a:r>
              <a:endParaRPr lang="en-US" sz="3600" b="1" dirty="0"/>
            </a:p>
          </p:txBody>
        </p:sp>
        <p:sp>
          <p:nvSpPr>
            <p:cNvPr id="11" name="Pentagon 10"/>
            <p:cNvSpPr/>
            <p:nvPr/>
          </p:nvSpPr>
          <p:spPr>
            <a:xfrm flipH="1">
              <a:off x="5816623" y="3643379"/>
              <a:ext cx="284480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PLAN</a:t>
              </a:r>
              <a:endParaRPr lang="en-US" sz="3600" b="1" dirty="0"/>
            </a:p>
          </p:txBody>
        </p:sp>
        <p:sp>
          <p:nvSpPr>
            <p:cNvPr id="12" name="Pentagon 11"/>
            <p:cNvSpPr/>
            <p:nvPr/>
          </p:nvSpPr>
          <p:spPr>
            <a:xfrm>
              <a:off x="7802728" y="4253640"/>
              <a:ext cx="2418080" cy="510903"/>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tlCol="0" anchor="ctr"/>
            <a:lstStyle/>
            <a:p>
              <a:r>
                <a:rPr lang="en-US" sz="3600" b="1" dirty="0" smtClean="0"/>
                <a:t>REVIEW</a:t>
              </a:r>
              <a:endParaRPr lang="en-US" sz="3600" b="1" dirty="0"/>
            </a:p>
          </p:txBody>
        </p:sp>
      </p:grpSp>
    </p:spTree>
    <p:extLst>
      <p:ext uri="{BB962C8B-B14F-4D97-AF65-F5344CB8AC3E}">
        <p14:creationId xmlns:p14="http://schemas.microsoft.com/office/powerpoint/2010/main" val="3597036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Keys to Successful Care Coordination</a:t>
            </a:r>
            <a:endParaRPr lang="en-US" dirty="0"/>
          </a:p>
        </p:txBody>
      </p:sp>
      <p:sp>
        <p:nvSpPr>
          <p:cNvPr id="3" name="Content Placeholder 2"/>
          <p:cNvSpPr>
            <a:spLocks noGrp="1"/>
          </p:cNvSpPr>
          <p:nvPr>
            <p:ph idx="1"/>
          </p:nvPr>
        </p:nvSpPr>
        <p:spPr/>
        <p:txBody>
          <a:bodyPr/>
          <a:lstStyle/>
          <a:p>
            <a:r>
              <a:rPr lang="en-US" dirty="0" smtClean="0"/>
              <a:t>Meeting the client where they are</a:t>
            </a:r>
          </a:p>
          <a:p>
            <a:r>
              <a:rPr lang="en-US" dirty="0" smtClean="0"/>
              <a:t>Engagement</a:t>
            </a:r>
          </a:p>
          <a:p>
            <a:r>
              <a:rPr lang="en-US" dirty="0" smtClean="0"/>
              <a:t>Collaboration</a:t>
            </a:r>
          </a:p>
          <a:p>
            <a:r>
              <a:rPr lang="en-US" dirty="0" smtClean="0"/>
              <a:t>Consistent and regular contacts</a:t>
            </a:r>
          </a:p>
          <a:p>
            <a:r>
              <a:rPr lang="en-US" dirty="0" smtClean="0"/>
              <a:t>Transitional care supports</a:t>
            </a:r>
          </a:p>
          <a:p>
            <a:r>
              <a:rPr lang="en-US" dirty="0" smtClean="0"/>
              <a:t>Confidence and skill building for self-management of chronic disease/s</a:t>
            </a:r>
          </a:p>
          <a:p>
            <a:endParaRPr lang="en-US" dirty="0"/>
          </a:p>
        </p:txBody>
      </p:sp>
    </p:spTree>
    <p:extLst>
      <p:ext uri="{BB962C8B-B14F-4D97-AF65-F5344CB8AC3E}">
        <p14:creationId xmlns:p14="http://schemas.microsoft.com/office/powerpoint/2010/main" val="142340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422358"/>
            <a:ext cx="11506199" cy="2711116"/>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Due Diligence </a:t>
            </a:r>
            <a:endParaRPr lang="en-US" dirty="0"/>
          </a:p>
        </p:txBody>
      </p:sp>
      <p:sp>
        <p:nvSpPr>
          <p:cNvPr id="5" name="Rectangle 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pic>
        <p:nvPicPr>
          <p:cNvPr id="7" name="Picture 6"/>
          <p:cNvPicPr>
            <a:picLocks noChangeAspect="1"/>
          </p:cNvPicPr>
          <p:nvPr/>
        </p:nvPicPr>
        <p:blipFill>
          <a:blip r:embed="rId3"/>
          <a:stretch>
            <a:fillRect/>
          </a:stretch>
        </p:blipFill>
        <p:spPr>
          <a:xfrm>
            <a:off x="3753853" y="1165728"/>
            <a:ext cx="4126908" cy="5382924"/>
          </a:xfrm>
          <a:prstGeom prst="rect">
            <a:avLst/>
          </a:prstGeom>
          <a:ln w="15875">
            <a:solidFill>
              <a:schemeClr val="accent4"/>
            </a:solidFill>
          </a:ln>
        </p:spPr>
      </p:pic>
    </p:spTree>
    <p:extLst>
      <p:ext uri="{BB962C8B-B14F-4D97-AF65-F5344CB8AC3E}">
        <p14:creationId xmlns:p14="http://schemas.microsoft.com/office/powerpoint/2010/main" val="87257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 Diligence (cont.) </a:t>
            </a:r>
            <a:endParaRPr lang="en-US" dirty="0"/>
          </a:p>
        </p:txBody>
      </p:sp>
      <p:sp>
        <p:nvSpPr>
          <p:cNvPr id="3" name="Content Placeholder 2"/>
          <p:cNvSpPr>
            <a:spLocks noGrp="1"/>
          </p:cNvSpPr>
          <p:nvPr>
            <p:ph idx="1"/>
          </p:nvPr>
        </p:nvSpPr>
        <p:spPr/>
        <p:txBody>
          <a:bodyPr/>
          <a:lstStyle/>
          <a:p>
            <a:pPr marL="0" indent="0">
              <a:spcAft>
                <a:spcPts val="1800"/>
              </a:spcAft>
              <a:buNone/>
            </a:pPr>
            <a:r>
              <a:rPr lang="en-US" dirty="0" smtClean="0"/>
              <a:t>Three telephone calls must be attempted: note in narrative</a:t>
            </a:r>
          </a:p>
          <a:p>
            <a:pPr marL="0" indent="0">
              <a:spcAft>
                <a:spcPts val="1800"/>
              </a:spcAft>
              <a:buNone/>
            </a:pPr>
            <a:r>
              <a:rPr lang="en-US" dirty="0" smtClean="0"/>
              <a:t>One introduction letter must be mailed</a:t>
            </a:r>
          </a:p>
          <a:p>
            <a:pPr marL="0" indent="0">
              <a:spcAft>
                <a:spcPts val="1800"/>
              </a:spcAft>
              <a:buNone/>
            </a:pPr>
            <a:r>
              <a:rPr lang="en-US" dirty="0" smtClean="0"/>
              <a:t>Document your actions and discuss with your Lead if unable to contact</a:t>
            </a:r>
            <a:endParaRPr lang="en-US" dirty="0"/>
          </a:p>
          <a:p>
            <a:pPr marL="0" indent="0">
              <a:spcAft>
                <a:spcPts val="1800"/>
              </a:spcAft>
              <a:buNone/>
            </a:pPr>
            <a:endParaRPr lang="en-US" dirty="0"/>
          </a:p>
        </p:txBody>
      </p:sp>
      <p:cxnSp>
        <p:nvCxnSpPr>
          <p:cNvPr id="6" name="Straight Connector 5"/>
          <p:cNvCxnSpPr/>
          <p:nvPr/>
        </p:nvCxnSpPr>
        <p:spPr>
          <a:xfrm>
            <a:off x="429062" y="2277508"/>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29062" y="3086319"/>
            <a:ext cx="10553700" cy="0"/>
          </a:xfrm>
          <a:prstGeom prst="line">
            <a:avLst/>
          </a:prstGeom>
          <a:ln w="63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11828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accent1"/>
                </a:solidFill>
              </a:rPr>
              <a:t>Clients have the right to:</a:t>
            </a:r>
          </a:p>
          <a:p>
            <a:r>
              <a:rPr lang="en-US" dirty="0" smtClean="0"/>
              <a:t>Opt out of the program before services begin</a:t>
            </a:r>
          </a:p>
          <a:p>
            <a:r>
              <a:rPr lang="en-US" dirty="0" smtClean="0"/>
              <a:t>Opt out at any time after services begin</a:t>
            </a:r>
          </a:p>
          <a:p>
            <a:r>
              <a:rPr lang="en-US" dirty="0" smtClean="0"/>
              <a:t>If your client requests to re-enroll in the program the Care Coordinator can contact the Lead to request re-enrollment</a:t>
            </a:r>
          </a:p>
          <a:p>
            <a:pPr marL="400050" lvl="1" indent="0">
              <a:buNone/>
            </a:pPr>
            <a:endParaRPr lang="en-US" dirty="0" smtClean="0"/>
          </a:p>
          <a:p>
            <a:pPr marL="400050" lvl="1" indent="0">
              <a:buNone/>
            </a:pPr>
            <a:endParaRPr lang="en-US" sz="2800" dirty="0" smtClean="0"/>
          </a:p>
          <a:p>
            <a:endParaRPr lang="en-US" dirty="0"/>
          </a:p>
        </p:txBody>
      </p:sp>
    </p:spTree>
    <p:extLst>
      <p:ext uri="{BB962C8B-B14F-4D97-AF65-F5344CB8AC3E}">
        <p14:creationId xmlns:p14="http://schemas.microsoft.com/office/powerpoint/2010/main" val="35556014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384" y="1390281"/>
            <a:ext cx="11479430" cy="4174496"/>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Title 3"/>
          <p:cNvSpPr>
            <a:spLocks noGrp="1"/>
          </p:cNvSpPr>
          <p:nvPr>
            <p:ph type="title"/>
          </p:nvPr>
        </p:nvSpPr>
        <p:spPr/>
        <p:txBody>
          <a:bodyPr/>
          <a:lstStyle/>
          <a:p>
            <a:r>
              <a:rPr lang="en-US" dirty="0"/>
              <a:t>Opt Out Form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738" y="559297"/>
            <a:ext cx="4344788" cy="5753098"/>
          </a:xfrm>
          <a:prstGeom prst="rect">
            <a:avLst/>
          </a:prstGeom>
          <a:noFill/>
          <a:ln w="1587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
        <p:nvSpPr>
          <p:cNvPr id="2" name="Rectangle 1"/>
          <p:cNvSpPr/>
          <p:nvPr/>
        </p:nvSpPr>
        <p:spPr>
          <a:xfrm>
            <a:off x="228258" y="1707814"/>
            <a:ext cx="6124838" cy="3539430"/>
          </a:xfrm>
          <a:prstGeom prst="rect">
            <a:avLst/>
          </a:prstGeom>
        </p:spPr>
        <p:txBody>
          <a:bodyPr wrap="square">
            <a:spAutoFit/>
          </a:bodyPr>
          <a:lstStyle/>
          <a:p>
            <a:pPr marL="457200" indent="-457200">
              <a:buFont typeface="Arial" panose="020B0604020202020204" pitchFamily="34" charset="0"/>
              <a:buChar char="•"/>
            </a:pPr>
            <a:r>
              <a:rPr lang="en-US" sz="2800" dirty="0"/>
              <a:t>The client may complete and sign the form </a:t>
            </a:r>
            <a:r>
              <a:rPr lang="en-US" sz="2800" dirty="0" smtClean="0"/>
              <a:t>or the </a:t>
            </a:r>
            <a:r>
              <a:rPr lang="en-US" sz="2800" dirty="0"/>
              <a:t>Care Coordinator or allied staff may complete the form on the client’s behalf </a:t>
            </a:r>
            <a:endParaRPr lang="en-US" sz="2800" dirty="0" smtClean="0"/>
          </a:p>
          <a:p>
            <a:pPr marL="457200" indent="-457200">
              <a:buFont typeface="Arial" panose="020B0604020202020204" pitchFamily="34" charset="0"/>
              <a:buChar char="•"/>
            </a:pPr>
            <a:r>
              <a:rPr lang="en-US" sz="2800" dirty="0" smtClean="0"/>
              <a:t>Mail a copy to the client because it contains information on how to re-enroll in the program if they change their minds</a:t>
            </a:r>
            <a:endParaRPr lang="en-US" sz="2800" dirty="0"/>
          </a:p>
        </p:txBody>
      </p:sp>
    </p:spTree>
    <p:extLst>
      <p:ext uri="{BB962C8B-B14F-4D97-AF65-F5344CB8AC3E}">
        <p14:creationId xmlns:p14="http://schemas.microsoft.com/office/powerpoint/2010/main" val="3103768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Vignettes </a:t>
            </a:r>
          </a:p>
        </p:txBody>
      </p:sp>
      <p:sp>
        <p:nvSpPr>
          <p:cNvPr id="3" name="Content Placeholder 2"/>
          <p:cNvSpPr>
            <a:spLocks noGrp="1"/>
          </p:cNvSpPr>
          <p:nvPr>
            <p:ph idx="1"/>
          </p:nvPr>
        </p:nvSpPr>
        <p:spPr/>
        <p:txBody>
          <a:bodyPr/>
          <a:lstStyle/>
          <a:p>
            <a:pPr marL="0" indent="0">
              <a:buNone/>
            </a:pPr>
            <a:r>
              <a:rPr lang="en-US" dirty="0"/>
              <a:t>We will </a:t>
            </a:r>
            <a:r>
              <a:rPr lang="en-US" dirty="0" smtClean="0"/>
              <a:t>use </a:t>
            </a:r>
            <a:r>
              <a:rPr lang="en-US" dirty="0"/>
              <a:t>these vignettes throughout our training activities:</a:t>
            </a:r>
          </a:p>
          <a:p>
            <a:pPr marL="0" indent="0">
              <a:buNone/>
            </a:pPr>
            <a:endParaRPr lang="en-US" dirty="0"/>
          </a:p>
        </p:txBody>
      </p:sp>
      <p:sp>
        <p:nvSpPr>
          <p:cNvPr id="5" name="Rectangle 4"/>
          <p:cNvSpPr/>
          <p:nvPr/>
        </p:nvSpPr>
        <p:spPr>
          <a:xfrm>
            <a:off x="484386" y="2974086"/>
            <a:ext cx="1898536" cy="24158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Sacha</a:t>
            </a:r>
          </a:p>
        </p:txBody>
      </p:sp>
      <p:sp>
        <p:nvSpPr>
          <p:cNvPr id="6" name="Rectangle 5"/>
          <p:cNvSpPr/>
          <p:nvPr/>
        </p:nvSpPr>
        <p:spPr>
          <a:xfrm>
            <a:off x="2620657" y="2974083"/>
            <a:ext cx="1898536" cy="241584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Carmella </a:t>
            </a:r>
          </a:p>
        </p:txBody>
      </p:sp>
      <p:sp>
        <p:nvSpPr>
          <p:cNvPr id="7" name="Rectangle 6"/>
          <p:cNvSpPr/>
          <p:nvPr/>
        </p:nvSpPr>
        <p:spPr>
          <a:xfrm>
            <a:off x="4795342" y="2974084"/>
            <a:ext cx="1898536" cy="24158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Luchita</a:t>
            </a:r>
          </a:p>
        </p:txBody>
      </p:sp>
      <p:sp>
        <p:nvSpPr>
          <p:cNvPr id="8" name="Rectangle 7"/>
          <p:cNvSpPr/>
          <p:nvPr/>
        </p:nvSpPr>
        <p:spPr>
          <a:xfrm>
            <a:off x="6947072" y="2974083"/>
            <a:ext cx="1898536" cy="24158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Tom</a:t>
            </a:r>
          </a:p>
        </p:txBody>
      </p:sp>
      <p:sp>
        <p:nvSpPr>
          <p:cNvPr id="9" name="Rectangle 8"/>
          <p:cNvSpPr/>
          <p:nvPr/>
        </p:nvSpPr>
        <p:spPr>
          <a:xfrm>
            <a:off x="9100650" y="2974083"/>
            <a:ext cx="1898536" cy="24158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182832" rtlCol="0" anchor="t" anchorCtr="0"/>
          <a:lstStyle/>
          <a:p>
            <a:pPr marL="0" lvl="2" algn="ctr"/>
            <a:r>
              <a:rPr lang="en-US" sz="3199" b="1" dirty="0"/>
              <a:t>Jacob</a:t>
            </a:r>
          </a:p>
        </p:txBody>
      </p:sp>
      <p:grpSp>
        <p:nvGrpSpPr>
          <p:cNvPr id="10" name="Group 9"/>
          <p:cNvGrpSpPr>
            <a:grpSpLocks noChangeAspect="1"/>
          </p:cNvGrpSpPr>
          <p:nvPr/>
        </p:nvGrpSpPr>
        <p:grpSpPr>
          <a:xfrm>
            <a:off x="2873669" y="3669214"/>
            <a:ext cx="1370256" cy="1582722"/>
            <a:chOff x="2132185" y="2757750"/>
            <a:chExt cx="613876" cy="709061"/>
          </a:xfrm>
          <a:solidFill>
            <a:srgbClr val="C2BDD3"/>
          </a:solidFill>
        </p:grpSpPr>
        <p:sp>
          <p:nvSpPr>
            <p:cNvPr id="11" name="Freeform 10"/>
            <p:cNvSpPr>
              <a:spLocks/>
            </p:cNvSpPr>
            <p:nvPr/>
          </p:nvSpPr>
          <p:spPr bwMode="auto">
            <a:xfrm>
              <a:off x="2132185" y="3144009"/>
              <a:ext cx="613876" cy="322802"/>
            </a:xfrm>
            <a:custGeom>
              <a:avLst/>
              <a:gdLst>
                <a:gd name="T0" fmla="*/ 182 w 188"/>
                <a:gd name="T1" fmla="*/ 26 h 99"/>
                <a:gd name="T2" fmla="*/ 139 w 188"/>
                <a:gd name="T3" fmla="*/ 0 h 99"/>
                <a:gd name="T4" fmla="*/ 126 w 188"/>
                <a:gd name="T5" fmla="*/ 30 h 99"/>
                <a:gd name="T6" fmla="*/ 120 w 188"/>
                <a:gd name="T7" fmla="*/ 43 h 99"/>
                <a:gd name="T8" fmla="*/ 95 w 188"/>
                <a:gd name="T9" fmla="*/ 49 h 99"/>
                <a:gd name="T10" fmla="*/ 95 w 188"/>
                <a:gd name="T11" fmla="*/ 49 h 99"/>
                <a:gd name="T12" fmla="*/ 94 w 188"/>
                <a:gd name="T13" fmla="*/ 49 h 99"/>
                <a:gd name="T14" fmla="*/ 93 w 188"/>
                <a:gd name="T15" fmla="*/ 49 h 99"/>
                <a:gd name="T16" fmla="*/ 93 w 188"/>
                <a:gd name="T17" fmla="*/ 49 h 99"/>
                <a:gd name="T18" fmla="*/ 68 w 188"/>
                <a:gd name="T19" fmla="*/ 43 h 99"/>
                <a:gd name="T20" fmla="*/ 62 w 188"/>
                <a:gd name="T21" fmla="*/ 30 h 99"/>
                <a:gd name="T22" fmla="*/ 50 w 188"/>
                <a:gd name="T23" fmla="*/ 0 h 99"/>
                <a:gd name="T24" fmla="*/ 7 w 188"/>
                <a:gd name="T25" fmla="*/ 26 h 99"/>
                <a:gd name="T26" fmla="*/ 2 w 188"/>
                <a:gd name="T27" fmla="*/ 99 h 99"/>
                <a:gd name="T28" fmla="*/ 93 w 188"/>
                <a:gd name="T29" fmla="*/ 99 h 99"/>
                <a:gd name="T30" fmla="*/ 95 w 188"/>
                <a:gd name="T31" fmla="*/ 99 h 99"/>
                <a:gd name="T32" fmla="*/ 187 w 188"/>
                <a:gd name="T33" fmla="*/ 99 h 99"/>
                <a:gd name="T34" fmla="*/ 182 w 188"/>
                <a:gd name="T35" fmla="*/ 2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8" h="99">
                  <a:moveTo>
                    <a:pt x="182" y="26"/>
                  </a:moveTo>
                  <a:cubicBezTo>
                    <a:pt x="176" y="16"/>
                    <a:pt x="159" y="11"/>
                    <a:pt x="139" y="0"/>
                  </a:cubicBezTo>
                  <a:cubicBezTo>
                    <a:pt x="135" y="10"/>
                    <a:pt x="129" y="25"/>
                    <a:pt x="126" y="30"/>
                  </a:cubicBezTo>
                  <a:cubicBezTo>
                    <a:pt x="123" y="38"/>
                    <a:pt x="120" y="43"/>
                    <a:pt x="120" y="43"/>
                  </a:cubicBezTo>
                  <a:cubicBezTo>
                    <a:pt x="120" y="43"/>
                    <a:pt x="111" y="48"/>
                    <a:pt x="95" y="49"/>
                  </a:cubicBezTo>
                  <a:cubicBezTo>
                    <a:pt x="95" y="49"/>
                    <a:pt x="95" y="49"/>
                    <a:pt x="95" y="49"/>
                  </a:cubicBezTo>
                  <a:cubicBezTo>
                    <a:pt x="95" y="49"/>
                    <a:pt x="95" y="49"/>
                    <a:pt x="94" y="49"/>
                  </a:cubicBezTo>
                  <a:cubicBezTo>
                    <a:pt x="94" y="49"/>
                    <a:pt x="94" y="49"/>
                    <a:pt x="93" y="49"/>
                  </a:cubicBezTo>
                  <a:cubicBezTo>
                    <a:pt x="93" y="49"/>
                    <a:pt x="93" y="49"/>
                    <a:pt x="93" y="49"/>
                  </a:cubicBezTo>
                  <a:cubicBezTo>
                    <a:pt x="78" y="48"/>
                    <a:pt x="68" y="43"/>
                    <a:pt x="68" y="43"/>
                  </a:cubicBezTo>
                  <a:cubicBezTo>
                    <a:pt x="68" y="43"/>
                    <a:pt x="66" y="38"/>
                    <a:pt x="62" y="30"/>
                  </a:cubicBezTo>
                  <a:cubicBezTo>
                    <a:pt x="60" y="25"/>
                    <a:pt x="54" y="10"/>
                    <a:pt x="50" y="0"/>
                  </a:cubicBezTo>
                  <a:cubicBezTo>
                    <a:pt x="30" y="10"/>
                    <a:pt x="12" y="16"/>
                    <a:pt x="7" y="26"/>
                  </a:cubicBezTo>
                  <a:cubicBezTo>
                    <a:pt x="0" y="36"/>
                    <a:pt x="2" y="99"/>
                    <a:pt x="2" y="99"/>
                  </a:cubicBezTo>
                  <a:cubicBezTo>
                    <a:pt x="93" y="99"/>
                    <a:pt x="93" y="99"/>
                    <a:pt x="93" y="99"/>
                  </a:cubicBezTo>
                  <a:cubicBezTo>
                    <a:pt x="95" y="99"/>
                    <a:pt x="95" y="99"/>
                    <a:pt x="95" y="99"/>
                  </a:cubicBezTo>
                  <a:cubicBezTo>
                    <a:pt x="187" y="99"/>
                    <a:pt x="187" y="99"/>
                    <a:pt x="187" y="99"/>
                  </a:cubicBezTo>
                  <a:cubicBezTo>
                    <a:pt x="187" y="99"/>
                    <a:pt x="188" y="36"/>
                    <a:pt x="182" y="2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12" name="Freeform 11"/>
            <p:cNvSpPr>
              <a:spLocks/>
            </p:cNvSpPr>
            <p:nvPr/>
          </p:nvSpPr>
          <p:spPr bwMode="auto">
            <a:xfrm>
              <a:off x="2261168" y="2757750"/>
              <a:ext cx="355910" cy="382121"/>
            </a:xfrm>
            <a:custGeom>
              <a:avLst/>
              <a:gdLst>
                <a:gd name="T0" fmla="*/ 95 w 109"/>
                <a:gd name="T1" fmla="*/ 91 h 117"/>
                <a:gd name="T2" fmla="*/ 104 w 109"/>
                <a:gd name="T3" fmla="*/ 52 h 117"/>
                <a:gd name="T4" fmla="*/ 100 w 109"/>
                <a:gd name="T5" fmla="*/ 24 h 117"/>
                <a:gd name="T6" fmla="*/ 72 w 109"/>
                <a:gd name="T7" fmla="*/ 2 h 117"/>
                <a:gd name="T8" fmla="*/ 57 w 109"/>
                <a:gd name="T9" fmla="*/ 1 h 117"/>
                <a:gd name="T10" fmla="*/ 54 w 109"/>
                <a:gd name="T11" fmla="*/ 1 h 117"/>
                <a:gd name="T12" fmla="*/ 51 w 109"/>
                <a:gd name="T13" fmla="*/ 1 h 117"/>
                <a:gd name="T14" fmla="*/ 37 w 109"/>
                <a:gd name="T15" fmla="*/ 2 h 117"/>
                <a:gd name="T16" fmla="*/ 9 w 109"/>
                <a:gd name="T17" fmla="*/ 24 h 117"/>
                <a:gd name="T18" fmla="*/ 4 w 109"/>
                <a:gd name="T19" fmla="*/ 52 h 117"/>
                <a:gd name="T20" fmla="*/ 14 w 109"/>
                <a:gd name="T21" fmla="*/ 91 h 117"/>
                <a:gd name="T22" fmla="*/ 0 w 109"/>
                <a:gd name="T23" fmla="*/ 111 h 117"/>
                <a:gd name="T24" fmla="*/ 27 w 109"/>
                <a:gd name="T25" fmla="*/ 116 h 117"/>
                <a:gd name="T26" fmla="*/ 38 w 109"/>
                <a:gd name="T27" fmla="*/ 113 h 117"/>
                <a:gd name="T28" fmla="*/ 37 w 109"/>
                <a:gd name="T29" fmla="*/ 101 h 117"/>
                <a:gd name="T30" fmla="*/ 25 w 109"/>
                <a:gd name="T31" fmla="*/ 82 h 117"/>
                <a:gd name="T32" fmla="*/ 26 w 109"/>
                <a:gd name="T33" fmla="*/ 41 h 117"/>
                <a:gd name="T34" fmla="*/ 49 w 109"/>
                <a:gd name="T35" fmla="*/ 24 h 117"/>
                <a:gd name="T36" fmla="*/ 59 w 109"/>
                <a:gd name="T37" fmla="*/ 34 h 117"/>
                <a:gd name="T38" fmla="*/ 83 w 109"/>
                <a:gd name="T39" fmla="*/ 41 h 117"/>
                <a:gd name="T40" fmla="*/ 83 w 109"/>
                <a:gd name="T41" fmla="*/ 82 h 117"/>
                <a:gd name="T42" fmla="*/ 71 w 109"/>
                <a:gd name="T43" fmla="*/ 101 h 117"/>
                <a:gd name="T44" fmla="*/ 70 w 109"/>
                <a:gd name="T45" fmla="*/ 113 h 117"/>
                <a:gd name="T46" fmla="*/ 81 w 109"/>
                <a:gd name="T47" fmla="*/ 116 h 117"/>
                <a:gd name="T48" fmla="*/ 109 w 109"/>
                <a:gd name="T49" fmla="*/ 111 h 117"/>
                <a:gd name="T50" fmla="*/ 95 w 109"/>
                <a:gd name="T51" fmla="*/ 9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17">
                  <a:moveTo>
                    <a:pt x="95" y="91"/>
                  </a:moveTo>
                  <a:cubicBezTo>
                    <a:pt x="98" y="67"/>
                    <a:pt x="104" y="68"/>
                    <a:pt x="104" y="52"/>
                  </a:cubicBezTo>
                  <a:cubicBezTo>
                    <a:pt x="104" y="34"/>
                    <a:pt x="103" y="32"/>
                    <a:pt x="100" y="24"/>
                  </a:cubicBezTo>
                  <a:cubicBezTo>
                    <a:pt x="94" y="11"/>
                    <a:pt x="83" y="5"/>
                    <a:pt x="72" y="2"/>
                  </a:cubicBezTo>
                  <a:cubicBezTo>
                    <a:pt x="63" y="0"/>
                    <a:pt x="61" y="0"/>
                    <a:pt x="57" y="1"/>
                  </a:cubicBezTo>
                  <a:cubicBezTo>
                    <a:pt x="57" y="1"/>
                    <a:pt x="55" y="1"/>
                    <a:pt x="54" y="1"/>
                  </a:cubicBezTo>
                  <a:cubicBezTo>
                    <a:pt x="53" y="1"/>
                    <a:pt x="52" y="1"/>
                    <a:pt x="51" y="1"/>
                  </a:cubicBezTo>
                  <a:cubicBezTo>
                    <a:pt x="47" y="0"/>
                    <a:pt x="45" y="0"/>
                    <a:pt x="37" y="2"/>
                  </a:cubicBezTo>
                  <a:cubicBezTo>
                    <a:pt x="25" y="5"/>
                    <a:pt x="15" y="11"/>
                    <a:pt x="9" y="24"/>
                  </a:cubicBezTo>
                  <a:cubicBezTo>
                    <a:pt x="5" y="32"/>
                    <a:pt x="4" y="34"/>
                    <a:pt x="4" y="52"/>
                  </a:cubicBezTo>
                  <a:cubicBezTo>
                    <a:pt x="4" y="68"/>
                    <a:pt x="10" y="67"/>
                    <a:pt x="14" y="91"/>
                  </a:cubicBezTo>
                  <a:cubicBezTo>
                    <a:pt x="15" y="104"/>
                    <a:pt x="0" y="111"/>
                    <a:pt x="0" y="111"/>
                  </a:cubicBezTo>
                  <a:cubicBezTo>
                    <a:pt x="0" y="111"/>
                    <a:pt x="23" y="117"/>
                    <a:pt x="27" y="116"/>
                  </a:cubicBezTo>
                  <a:cubicBezTo>
                    <a:pt x="34" y="114"/>
                    <a:pt x="38" y="113"/>
                    <a:pt x="38" y="113"/>
                  </a:cubicBezTo>
                  <a:cubicBezTo>
                    <a:pt x="38" y="113"/>
                    <a:pt x="38" y="102"/>
                    <a:pt x="37" y="101"/>
                  </a:cubicBezTo>
                  <a:cubicBezTo>
                    <a:pt x="35" y="96"/>
                    <a:pt x="27" y="92"/>
                    <a:pt x="25" y="82"/>
                  </a:cubicBezTo>
                  <a:cubicBezTo>
                    <a:pt x="22" y="67"/>
                    <a:pt x="22" y="46"/>
                    <a:pt x="26" y="41"/>
                  </a:cubicBezTo>
                  <a:cubicBezTo>
                    <a:pt x="36" y="27"/>
                    <a:pt x="45" y="25"/>
                    <a:pt x="49" y="24"/>
                  </a:cubicBezTo>
                  <a:cubicBezTo>
                    <a:pt x="50" y="24"/>
                    <a:pt x="54" y="32"/>
                    <a:pt x="59" y="34"/>
                  </a:cubicBezTo>
                  <a:cubicBezTo>
                    <a:pt x="64" y="36"/>
                    <a:pt x="80" y="36"/>
                    <a:pt x="83" y="41"/>
                  </a:cubicBezTo>
                  <a:cubicBezTo>
                    <a:pt x="86" y="47"/>
                    <a:pt x="87" y="67"/>
                    <a:pt x="83" y="82"/>
                  </a:cubicBezTo>
                  <a:cubicBezTo>
                    <a:pt x="81" y="92"/>
                    <a:pt x="74" y="96"/>
                    <a:pt x="71" y="101"/>
                  </a:cubicBezTo>
                  <a:cubicBezTo>
                    <a:pt x="71" y="102"/>
                    <a:pt x="70" y="113"/>
                    <a:pt x="70" y="113"/>
                  </a:cubicBezTo>
                  <a:cubicBezTo>
                    <a:pt x="70" y="113"/>
                    <a:pt x="75" y="114"/>
                    <a:pt x="81" y="116"/>
                  </a:cubicBezTo>
                  <a:cubicBezTo>
                    <a:pt x="85" y="117"/>
                    <a:pt x="109" y="111"/>
                    <a:pt x="109" y="111"/>
                  </a:cubicBezTo>
                  <a:cubicBezTo>
                    <a:pt x="109" y="111"/>
                    <a:pt x="93" y="104"/>
                    <a:pt x="95" y="91"/>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13" name="Freeform 35"/>
            <p:cNvSpPr>
              <a:spLocks noEditPoints="1"/>
            </p:cNvSpPr>
            <p:nvPr/>
          </p:nvSpPr>
          <p:spPr bwMode="auto">
            <a:xfrm>
              <a:off x="2331173" y="2899509"/>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14" name="Group 13"/>
          <p:cNvGrpSpPr/>
          <p:nvPr/>
        </p:nvGrpSpPr>
        <p:grpSpPr>
          <a:xfrm>
            <a:off x="765705" y="3669214"/>
            <a:ext cx="1306464" cy="1582722"/>
            <a:chOff x="910305" y="3757058"/>
            <a:chExt cx="490617" cy="594360"/>
          </a:xfrm>
          <a:solidFill>
            <a:schemeClr val="accent1">
              <a:lumMod val="40000"/>
              <a:lumOff val="60000"/>
            </a:schemeClr>
          </a:solidFill>
        </p:grpSpPr>
        <p:grpSp>
          <p:nvGrpSpPr>
            <p:cNvPr id="15" name="Group 14"/>
            <p:cNvGrpSpPr/>
            <p:nvPr/>
          </p:nvGrpSpPr>
          <p:grpSpPr>
            <a:xfrm>
              <a:off x="1066919" y="4094646"/>
              <a:ext cx="177389" cy="78193"/>
              <a:chOff x="-873510" y="3738648"/>
              <a:chExt cx="177389" cy="78193"/>
            </a:xfrm>
            <a:grpFill/>
          </p:grpSpPr>
          <p:sp>
            <p:nvSpPr>
              <p:cNvPr id="18" name="Oval 17"/>
              <p:cNvSpPr>
                <a:spLocks noChangeAspect="1"/>
              </p:cNvSpPr>
              <p:nvPr/>
            </p:nvSpPr>
            <p:spPr>
              <a:xfrm>
                <a:off x="-802084" y="3782323"/>
                <a:ext cx="34517" cy="3451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nvGrpSpPr>
              <p:cNvPr id="19" name="Group 18"/>
              <p:cNvGrpSpPr/>
              <p:nvPr/>
            </p:nvGrpSpPr>
            <p:grpSpPr>
              <a:xfrm>
                <a:off x="-765861" y="3738648"/>
                <a:ext cx="69740" cy="59231"/>
                <a:chOff x="5230376" y="2607624"/>
                <a:chExt cx="69279" cy="58838"/>
              </a:xfrm>
              <a:grpFill/>
            </p:grpSpPr>
            <p:sp>
              <p:nvSpPr>
                <p:cNvPr id="25" name="Oval 24"/>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6" name="Oval 25"/>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7" name="Oval 26"/>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8" name="Oval 27"/>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nvGrpSpPr>
              <p:cNvPr id="20" name="Group 19"/>
              <p:cNvGrpSpPr/>
              <p:nvPr/>
            </p:nvGrpSpPr>
            <p:grpSpPr>
              <a:xfrm flipH="1">
                <a:off x="-873510" y="3738655"/>
                <a:ext cx="69740" cy="59231"/>
                <a:chOff x="5230376" y="2607624"/>
                <a:chExt cx="69279" cy="58838"/>
              </a:xfrm>
              <a:grpFill/>
            </p:grpSpPr>
            <p:sp>
              <p:nvSpPr>
                <p:cNvPr id="21" name="Oval 20"/>
                <p:cNvSpPr>
                  <a:spLocks noChangeAspect="1"/>
                </p:cNvSpPr>
                <p:nvPr/>
              </p:nvSpPr>
              <p:spPr>
                <a:xfrm>
                  <a:off x="5230376" y="264817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2" name="Oval 21"/>
                <p:cNvSpPr>
                  <a:spLocks noChangeAspect="1"/>
                </p:cNvSpPr>
                <p:nvPr/>
              </p:nvSpPr>
              <p:spPr>
                <a:xfrm>
                  <a:off x="5247521" y="263674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3" name="Oval 22"/>
                <p:cNvSpPr>
                  <a:spLocks noChangeAspect="1"/>
                </p:cNvSpPr>
                <p:nvPr/>
              </p:nvSpPr>
              <p:spPr>
                <a:xfrm>
                  <a:off x="5264222" y="262286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4" name="Oval 23"/>
                <p:cNvSpPr>
                  <a:spLocks noChangeAspect="1"/>
                </p:cNvSpPr>
                <p:nvPr/>
              </p:nvSpPr>
              <p:spPr>
                <a:xfrm>
                  <a:off x="5281367" y="2607624"/>
                  <a:ext cx="18288" cy="18288"/>
                </a:xfrm>
                <a:prstGeom prst="ellipse">
                  <a:avLst/>
                </a:prstGeom>
                <a:grpFill/>
                <a:ln w="1270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grpSp>
        </p:grpSp>
        <p:sp>
          <p:nvSpPr>
            <p:cNvPr id="16" name="Freeform 5"/>
            <p:cNvSpPr>
              <a:spLocks/>
            </p:cNvSpPr>
            <p:nvPr/>
          </p:nvSpPr>
          <p:spPr bwMode="auto">
            <a:xfrm>
              <a:off x="910305" y="4094763"/>
              <a:ext cx="490617" cy="256655"/>
            </a:xfrm>
            <a:custGeom>
              <a:avLst/>
              <a:gdLst>
                <a:gd name="T0" fmla="*/ 369 w 381"/>
                <a:gd name="T1" fmla="*/ 53 h 200"/>
                <a:gd name="T2" fmla="*/ 282 w 381"/>
                <a:gd name="T3" fmla="*/ 0 h 200"/>
                <a:gd name="T4" fmla="*/ 256 w 381"/>
                <a:gd name="T5" fmla="*/ 61 h 200"/>
                <a:gd name="T6" fmla="*/ 193 w 381"/>
                <a:gd name="T7" fmla="*/ 119 h 200"/>
                <a:gd name="T8" fmla="*/ 126 w 381"/>
                <a:gd name="T9" fmla="*/ 61 h 200"/>
                <a:gd name="T10" fmla="*/ 102 w 381"/>
                <a:gd name="T11" fmla="*/ 0 h 200"/>
                <a:gd name="T12" fmla="*/ 15 w 381"/>
                <a:gd name="T13" fmla="*/ 53 h 200"/>
                <a:gd name="T14" fmla="*/ 4 w 381"/>
                <a:gd name="T15" fmla="*/ 200 h 200"/>
                <a:gd name="T16" fmla="*/ 189 w 381"/>
                <a:gd name="T17" fmla="*/ 200 h 200"/>
                <a:gd name="T18" fmla="*/ 193 w 381"/>
                <a:gd name="T19" fmla="*/ 200 h 200"/>
                <a:gd name="T20" fmla="*/ 379 w 381"/>
                <a:gd name="T21" fmla="*/ 200 h 200"/>
                <a:gd name="T22" fmla="*/ 369 w 381"/>
                <a:gd name="T23" fmla="*/ 5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200">
                  <a:moveTo>
                    <a:pt x="369" y="53"/>
                  </a:moveTo>
                  <a:cubicBezTo>
                    <a:pt x="357" y="32"/>
                    <a:pt x="322" y="22"/>
                    <a:pt x="282" y="0"/>
                  </a:cubicBezTo>
                  <a:cubicBezTo>
                    <a:pt x="274" y="20"/>
                    <a:pt x="260" y="50"/>
                    <a:pt x="256" y="61"/>
                  </a:cubicBezTo>
                  <a:cubicBezTo>
                    <a:pt x="241" y="97"/>
                    <a:pt x="193" y="119"/>
                    <a:pt x="193" y="119"/>
                  </a:cubicBezTo>
                  <a:cubicBezTo>
                    <a:pt x="193" y="119"/>
                    <a:pt x="137" y="94"/>
                    <a:pt x="126" y="61"/>
                  </a:cubicBezTo>
                  <a:cubicBezTo>
                    <a:pt x="123" y="50"/>
                    <a:pt x="110" y="20"/>
                    <a:pt x="102" y="0"/>
                  </a:cubicBezTo>
                  <a:cubicBezTo>
                    <a:pt x="61" y="20"/>
                    <a:pt x="25" y="32"/>
                    <a:pt x="15" y="53"/>
                  </a:cubicBezTo>
                  <a:cubicBezTo>
                    <a:pt x="0" y="73"/>
                    <a:pt x="4" y="200"/>
                    <a:pt x="4" y="200"/>
                  </a:cubicBezTo>
                  <a:cubicBezTo>
                    <a:pt x="189" y="200"/>
                    <a:pt x="189" y="200"/>
                    <a:pt x="189" y="200"/>
                  </a:cubicBezTo>
                  <a:cubicBezTo>
                    <a:pt x="193" y="200"/>
                    <a:pt x="193" y="200"/>
                    <a:pt x="193" y="200"/>
                  </a:cubicBezTo>
                  <a:cubicBezTo>
                    <a:pt x="379" y="200"/>
                    <a:pt x="379" y="200"/>
                    <a:pt x="379" y="200"/>
                  </a:cubicBezTo>
                  <a:cubicBezTo>
                    <a:pt x="379" y="200"/>
                    <a:pt x="381" y="73"/>
                    <a:pt x="36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17" name="Freeform 6"/>
            <p:cNvSpPr>
              <a:spLocks/>
            </p:cNvSpPr>
            <p:nvPr/>
          </p:nvSpPr>
          <p:spPr bwMode="auto">
            <a:xfrm>
              <a:off x="1022693" y="3757058"/>
              <a:ext cx="266381" cy="314470"/>
            </a:xfrm>
            <a:custGeom>
              <a:avLst/>
              <a:gdLst>
                <a:gd name="T0" fmla="*/ 197 w 207"/>
                <a:gd name="T1" fmla="*/ 65 h 245"/>
                <a:gd name="T2" fmla="*/ 170 w 207"/>
                <a:gd name="T3" fmla="*/ 33 h 245"/>
                <a:gd name="T4" fmla="*/ 140 w 207"/>
                <a:gd name="T5" fmla="*/ 8 h 245"/>
                <a:gd name="T6" fmla="*/ 112 w 207"/>
                <a:gd name="T7" fmla="*/ 0 h 245"/>
                <a:gd name="T8" fmla="*/ 97 w 207"/>
                <a:gd name="T9" fmla="*/ 4 h 245"/>
                <a:gd name="T10" fmla="*/ 67 w 207"/>
                <a:gd name="T11" fmla="*/ 8 h 245"/>
                <a:gd name="T12" fmla="*/ 38 w 207"/>
                <a:gd name="T13" fmla="*/ 25 h 245"/>
                <a:gd name="T14" fmla="*/ 9 w 207"/>
                <a:gd name="T15" fmla="*/ 57 h 245"/>
                <a:gd name="T16" fmla="*/ 8 w 207"/>
                <a:gd name="T17" fmla="*/ 85 h 245"/>
                <a:gd name="T18" fmla="*/ 0 w 207"/>
                <a:gd name="T19" fmla="*/ 128 h 245"/>
                <a:gd name="T20" fmla="*/ 15 w 207"/>
                <a:gd name="T21" fmla="*/ 178 h 245"/>
                <a:gd name="T22" fmla="*/ 17 w 207"/>
                <a:gd name="T23" fmla="*/ 226 h 245"/>
                <a:gd name="T24" fmla="*/ 25 w 207"/>
                <a:gd name="T25" fmla="*/ 238 h 245"/>
                <a:gd name="T26" fmla="*/ 32 w 207"/>
                <a:gd name="T27" fmla="*/ 245 h 245"/>
                <a:gd name="T28" fmla="*/ 48 w 207"/>
                <a:gd name="T29" fmla="*/ 239 h 245"/>
                <a:gd name="T30" fmla="*/ 71 w 207"/>
                <a:gd name="T31" fmla="*/ 233 h 245"/>
                <a:gd name="T32" fmla="*/ 69 w 207"/>
                <a:gd name="T33" fmla="*/ 209 h 245"/>
                <a:gd name="T34" fmla="*/ 44 w 207"/>
                <a:gd name="T35" fmla="*/ 170 h 245"/>
                <a:gd name="T36" fmla="*/ 44 w 207"/>
                <a:gd name="T37" fmla="*/ 87 h 245"/>
                <a:gd name="T38" fmla="*/ 87 w 207"/>
                <a:gd name="T39" fmla="*/ 69 h 245"/>
                <a:gd name="T40" fmla="*/ 103 w 207"/>
                <a:gd name="T41" fmla="*/ 54 h 245"/>
                <a:gd name="T42" fmla="*/ 140 w 207"/>
                <a:gd name="T43" fmla="*/ 72 h 245"/>
                <a:gd name="T44" fmla="*/ 162 w 207"/>
                <a:gd name="T45" fmla="*/ 87 h 245"/>
                <a:gd name="T46" fmla="*/ 162 w 207"/>
                <a:gd name="T47" fmla="*/ 170 h 245"/>
                <a:gd name="T48" fmla="*/ 138 w 207"/>
                <a:gd name="T49" fmla="*/ 209 h 245"/>
                <a:gd name="T50" fmla="*/ 136 w 207"/>
                <a:gd name="T51" fmla="*/ 233 h 245"/>
                <a:gd name="T52" fmla="*/ 158 w 207"/>
                <a:gd name="T53" fmla="*/ 239 h 245"/>
                <a:gd name="T54" fmla="*/ 174 w 207"/>
                <a:gd name="T55" fmla="*/ 245 h 245"/>
                <a:gd name="T56" fmla="*/ 187 w 207"/>
                <a:gd name="T57" fmla="*/ 231 h 245"/>
                <a:gd name="T58" fmla="*/ 197 w 207"/>
                <a:gd name="T59" fmla="*/ 168 h 245"/>
                <a:gd name="T60" fmla="*/ 207 w 207"/>
                <a:gd name="T61" fmla="*/ 134 h 245"/>
                <a:gd name="T62" fmla="*/ 199 w 207"/>
                <a:gd name="T63" fmla="*/ 90 h 245"/>
                <a:gd name="T64" fmla="*/ 197 w 207"/>
                <a:gd name="T65" fmla="*/ 6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7" h="245">
                  <a:moveTo>
                    <a:pt x="197" y="65"/>
                  </a:moveTo>
                  <a:cubicBezTo>
                    <a:pt x="192" y="54"/>
                    <a:pt x="178" y="42"/>
                    <a:pt x="170" y="33"/>
                  </a:cubicBezTo>
                  <a:cubicBezTo>
                    <a:pt x="159" y="20"/>
                    <a:pt x="153" y="11"/>
                    <a:pt x="140" y="8"/>
                  </a:cubicBezTo>
                  <a:cubicBezTo>
                    <a:pt x="122" y="4"/>
                    <a:pt x="120" y="0"/>
                    <a:pt x="112" y="0"/>
                  </a:cubicBezTo>
                  <a:cubicBezTo>
                    <a:pt x="109" y="0"/>
                    <a:pt x="99" y="4"/>
                    <a:pt x="97" y="4"/>
                  </a:cubicBezTo>
                  <a:cubicBezTo>
                    <a:pt x="88" y="3"/>
                    <a:pt x="84" y="3"/>
                    <a:pt x="67" y="8"/>
                  </a:cubicBezTo>
                  <a:cubicBezTo>
                    <a:pt x="56" y="11"/>
                    <a:pt x="56" y="17"/>
                    <a:pt x="38" y="25"/>
                  </a:cubicBezTo>
                  <a:cubicBezTo>
                    <a:pt x="26" y="30"/>
                    <a:pt x="15" y="43"/>
                    <a:pt x="9" y="57"/>
                  </a:cubicBezTo>
                  <a:cubicBezTo>
                    <a:pt x="6" y="63"/>
                    <a:pt x="9" y="78"/>
                    <a:pt x="8" y="85"/>
                  </a:cubicBezTo>
                  <a:cubicBezTo>
                    <a:pt x="5" y="97"/>
                    <a:pt x="0" y="103"/>
                    <a:pt x="0" y="128"/>
                  </a:cubicBezTo>
                  <a:cubicBezTo>
                    <a:pt x="0" y="152"/>
                    <a:pt x="7" y="155"/>
                    <a:pt x="15" y="178"/>
                  </a:cubicBezTo>
                  <a:cubicBezTo>
                    <a:pt x="17" y="186"/>
                    <a:pt x="14" y="214"/>
                    <a:pt x="17" y="226"/>
                  </a:cubicBezTo>
                  <a:cubicBezTo>
                    <a:pt x="17" y="229"/>
                    <a:pt x="24" y="236"/>
                    <a:pt x="25" y="238"/>
                  </a:cubicBezTo>
                  <a:cubicBezTo>
                    <a:pt x="29" y="243"/>
                    <a:pt x="32" y="245"/>
                    <a:pt x="32" y="245"/>
                  </a:cubicBezTo>
                  <a:cubicBezTo>
                    <a:pt x="32" y="245"/>
                    <a:pt x="40" y="241"/>
                    <a:pt x="48" y="239"/>
                  </a:cubicBezTo>
                  <a:cubicBezTo>
                    <a:pt x="60" y="235"/>
                    <a:pt x="71" y="233"/>
                    <a:pt x="71" y="233"/>
                  </a:cubicBezTo>
                  <a:cubicBezTo>
                    <a:pt x="71" y="233"/>
                    <a:pt x="71" y="211"/>
                    <a:pt x="69" y="209"/>
                  </a:cubicBezTo>
                  <a:cubicBezTo>
                    <a:pt x="65" y="199"/>
                    <a:pt x="48" y="191"/>
                    <a:pt x="44" y="170"/>
                  </a:cubicBezTo>
                  <a:cubicBezTo>
                    <a:pt x="38" y="140"/>
                    <a:pt x="38" y="97"/>
                    <a:pt x="44" y="87"/>
                  </a:cubicBezTo>
                  <a:cubicBezTo>
                    <a:pt x="54" y="73"/>
                    <a:pt x="75" y="73"/>
                    <a:pt x="87" y="69"/>
                  </a:cubicBezTo>
                  <a:cubicBezTo>
                    <a:pt x="97" y="65"/>
                    <a:pt x="99" y="54"/>
                    <a:pt x="103" y="54"/>
                  </a:cubicBezTo>
                  <a:cubicBezTo>
                    <a:pt x="109" y="54"/>
                    <a:pt x="127" y="59"/>
                    <a:pt x="140" y="72"/>
                  </a:cubicBezTo>
                  <a:cubicBezTo>
                    <a:pt x="145" y="77"/>
                    <a:pt x="156" y="80"/>
                    <a:pt x="162" y="87"/>
                  </a:cubicBezTo>
                  <a:cubicBezTo>
                    <a:pt x="168" y="97"/>
                    <a:pt x="168" y="140"/>
                    <a:pt x="162" y="170"/>
                  </a:cubicBezTo>
                  <a:cubicBezTo>
                    <a:pt x="158" y="191"/>
                    <a:pt x="142" y="199"/>
                    <a:pt x="138" y="209"/>
                  </a:cubicBezTo>
                  <a:cubicBezTo>
                    <a:pt x="136" y="211"/>
                    <a:pt x="136" y="233"/>
                    <a:pt x="136" y="233"/>
                  </a:cubicBezTo>
                  <a:cubicBezTo>
                    <a:pt x="136" y="233"/>
                    <a:pt x="146" y="235"/>
                    <a:pt x="158" y="239"/>
                  </a:cubicBezTo>
                  <a:cubicBezTo>
                    <a:pt x="166" y="241"/>
                    <a:pt x="174" y="245"/>
                    <a:pt x="174" y="245"/>
                  </a:cubicBezTo>
                  <a:cubicBezTo>
                    <a:pt x="174" y="245"/>
                    <a:pt x="181" y="239"/>
                    <a:pt x="187" y="231"/>
                  </a:cubicBezTo>
                  <a:cubicBezTo>
                    <a:pt x="196" y="216"/>
                    <a:pt x="194" y="190"/>
                    <a:pt x="197" y="168"/>
                  </a:cubicBezTo>
                  <a:cubicBezTo>
                    <a:pt x="199" y="155"/>
                    <a:pt x="207" y="146"/>
                    <a:pt x="207" y="134"/>
                  </a:cubicBezTo>
                  <a:cubicBezTo>
                    <a:pt x="207" y="117"/>
                    <a:pt x="200" y="100"/>
                    <a:pt x="199" y="90"/>
                  </a:cubicBezTo>
                  <a:cubicBezTo>
                    <a:pt x="197" y="78"/>
                    <a:pt x="200" y="73"/>
                    <a:pt x="19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29" name="Group 28"/>
          <p:cNvGrpSpPr/>
          <p:nvPr/>
        </p:nvGrpSpPr>
        <p:grpSpPr>
          <a:xfrm>
            <a:off x="5017101" y="3640921"/>
            <a:ext cx="1317462" cy="1582722"/>
            <a:chOff x="-1034555" y="3401060"/>
            <a:chExt cx="494747" cy="594360"/>
          </a:xfrm>
          <a:solidFill>
            <a:schemeClr val="accent3">
              <a:lumMod val="40000"/>
              <a:lumOff val="60000"/>
            </a:schemeClr>
          </a:solidFill>
        </p:grpSpPr>
        <p:sp>
          <p:nvSpPr>
            <p:cNvPr id="30" name="Freeform 29"/>
            <p:cNvSpPr>
              <a:spLocks/>
            </p:cNvSpPr>
            <p:nvPr/>
          </p:nvSpPr>
          <p:spPr bwMode="auto">
            <a:xfrm>
              <a:off x="-1034555" y="3755241"/>
              <a:ext cx="494747" cy="240179"/>
            </a:xfrm>
            <a:custGeom>
              <a:avLst/>
              <a:gdLst>
                <a:gd name="T0" fmla="*/ 182 w 189"/>
                <a:gd name="T1" fmla="*/ 19 h 92"/>
                <a:gd name="T2" fmla="*/ 153 w 189"/>
                <a:gd name="T3" fmla="*/ 0 h 92"/>
                <a:gd name="T4" fmla="*/ 124 w 189"/>
                <a:gd name="T5" fmla="*/ 25 h 92"/>
                <a:gd name="T6" fmla="*/ 95 w 189"/>
                <a:gd name="T7" fmla="*/ 30 h 92"/>
                <a:gd name="T8" fmla="*/ 95 w 189"/>
                <a:gd name="T9" fmla="*/ 30 h 92"/>
                <a:gd name="T10" fmla="*/ 94 w 189"/>
                <a:gd name="T11" fmla="*/ 30 h 92"/>
                <a:gd name="T12" fmla="*/ 94 w 189"/>
                <a:gd name="T13" fmla="*/ 30 h 92"/>
                <a:gd name="T14" fmla="*/ 94 w 189"/>
                <a:gd name="T15" fmla="*/ 30 h 92"/>
                <a:gd name="T16" fmla="*/ 65 w 189"/>
                <a:gd name="T17" fmla="*/ 25 h 92"/>
                <a:gd name="T18" fmla="*/ 35 w 189"/>
                <a:gd name="T19" fmla="*/ 0 h 92"/>
                <a:gd name="T20" fmla="*/ 7 w 189"/>
                <a:gd name="T21" fmla="*/ 19 h 92"/>
                <a:gd name="T22" fmla="*/ 2 w 189"/>
                <a:gd name="T23" fmla="*/ 92 h 92"/>
                <a:gd name="T24" fmla="*/ 94 w 189"/>
                <a:gd name="T25" fmla="*/ 92 h 92"/>
                <a:gd name="T26" fmla="*/ 95 w 189"/>
                <a:gd name="T27" fmla="*/ 92 h 92"/>
                <a:gd name="T28" fmla="*/ 187 w 189"/>
                <a:gd name="T29" fmla="*/ 92 h 92"/>
                <a:gd name="T30" fmla="*/ 182 w 189"/>
                <a:gd name="T31" fmla="*/ 19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92">
                  <a:moveTo>
                    <a:pt x="182" y="19"/>
                  </a:moveTo>
                  <a:cubicBezTo>
                    <a:pt x="178" y="12"/>
                    <a:pt x="167" y="7"/>
                    <a:pt x="153" y="0"/>
                  </a:cubicBezTo>
                  <a:cubicBezTo>
                    <a:pt x="145" y="9"/>
                    <a:pt x="132" y="22"/>
                    <a:pt x="124" y="25"/>
                  </a:cubicBezTo>
                  <a:cubicBezTo>
                    <a:pt x="114" y="29"/>
                    <a:pt x="100" y="30"/>
                    <a:pt x="95" y="30"/>
                  </a:cubicBezTo>
                  <a:cubicBezTo>
                    <a:pt x="95" y="30"/>
                    <a:pt x="95" y="30"/>
                    <a:pt x="95" y="30"/>
                  </a:cubicBezTo>
                  <a:cubicBezTo>
                    <a:pt x="95" y="30"/>
                    <a:pt x="95" y="30"/>
                    <a:pt x="94" y="30"/>
                  </a:cubicBezTo>
                  <a:cubicBezTo>
                    <a:pt x="94" y="30"/>
                    <a:pt x="94" y="30"/>
                    <a:pt x="94" y="30"/>
                  </a:cubicBezTo>
                  <a:cubicBezTo>
                    <a:pt x="94" y="30"/>
                    <a:pt x="94" y="30"/>
                    <a:pt x="94" y="30"/>
                  </a:cubicBezTo>
                  <a:cubicBezTo>
                    <a:pt x="89" y="30"/>
                    <a:pt x="75" y="29"/>
                    <a:pt x="65" y="25"/>
                  </a:cubicBezTo>
                  <a:cubicBezTo>
                    <a:pt x="57" y="22"/>
                    <a:pt x="44" y="9"/>
                    <a:pt x="35" y="0"/>
                  </a:cubicBezTo>
                  <a:cubicBezTo>
                    <a:pt x="22" y="7"/>
                    <a:pt x="11" y="12"/>
                    <a:pt x="7" y="19"/>
                  </a:cubicBezTo>
                  <a:cubicBezTo>
                    <a:pt x="0" y="29"/>
                    <a:pt x="2" y="92"/>
                    <a:pt x="2" y="92"/>
                  </a:cubicBezTo>
                  <a:cubicBezTo>
                    <a:pt x="94" y="92"/>
                    <a:pt x="94" y="92"/>
                    <a:pt x="94" y="92"/>
                  </a:cubicBezTo>
                  <a:cubicBezTo>
                    <a:pt x="95" y="92"/>
                    <a:pt x="95" y="92"/>
                    <a:pt x="95" y="92"/>
                  </a:cubicBezTo>
                  <a:cubicBezTo>
                    <a:pt x="187" y="92"/>
                    <a:pt x="187" y="92"/>
                    <a:pt x="187" y="92"/>
                  </a:cubicBezTo>
                  <a:cubicBezTo>
                    <a:pt x="187" y="92"/>
                    <a:pt x="189" y="29"/>
                    <a:pt x="182" y="19"/>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1" name="Freeform 30"/>
            <p:cNvSpPr>
              <a:spLocks/>
            </p:cNvSpPr>
            <p:nvPr/>
          </p:nvSpPr>
          <p:spPr bwMode="auto">
            <a:xfrm>
              <a:off x="-922213" y="3401060"/>
              <a:ext cx="272277" cy="333152"/>
            </a:xfrm>
            <a:custGeom>
              <a:avLst/>
              <a:gdLst>
                <a:gd name="T0" fmla="*/ 103 w 104"/>
                <a:gd name="T1" fmla="*/ 63 h 127"/>
                <a:gd name="T2" fmla="*/ 98 w 104"/>
                <a:gd name="T3" fmla="*/ 30 h 127"/>
                <a:gd name="T4" fmla="*/ 78 w 104"/>
                <a:gd name="T5" fmla="*/ 6 h 127"/>
                <a:gd name="T6" fmla="*/ 70 w 104"/>
                <a:gd name="T7" fmla="*/ 1 h 127"/>
                <a:gd name="T8" fmla="*/ 58 w 104"/>
                <a:gd name="T9" fmla="*/ 0 h 127"/>
                <a:gd name="T10" fmla="*/ 58 w 104"/>
                <a:gd name="T11" fmla="*/ 0 h 127"/>
                <a:gd name="T12" fmla="*/ 55 w 104"/>
                <a:gd name="T13" fmla="*/ 0 h 127"/>
                <a:gd name="T14" fmla="*/ 55 w 104"/>
                <a:gd name="T15" fmla="*/ 0 h 127"/>
                <a:gd name="T16" fmla="*/ 52 w 104"/>
                <a:gd name="T17" fmla="*/ 0 h 127"/>
                <a:gd name="T18" fmla="*/ 49 w 104"/>
                <a:gd name="T19" fmla="*/ 0 h 127"/>
                <a:gd name="T20" fmla="*/ 49 w 104"/>
                <a:gd name="T21" fmla="*/ 0 h 127"/>
                <a:gd name="T22" fmla="*/ 46 w 104"/>
                <a:gd name="T23" fmla="*/ 0 h 127"/>
                <a:gd name="T24" fmla="*/ 46 w 104"/>
                <a:gd name="T25" fmla="*/ 0 h 127"/>
                <a:gd name="T26" fmla="*/ 46 w 104"/>
                <a:gd name="T27" fmla="*/ 0 h 127"/>
                <a:gd name="T28" fmla="*/ 34 w 104"/>
                <a:gd name="T29" fmla="*/ 2 h 127"/>
                <a:gd name="T30" fmla="*/ 6 w 104"/>
                <a:gd name="T31" fmla="*/ 30 h 127"/>
                <a:gd name="T32" fmla="*/ 1 w 104"/>
                <a:gd name="T33" fmla="*/ 63 h 127"/>
                <a:gd name="T34" fmla="*/ 2 w 104"/>
                <a:gd name="T35" fmla="*/ 111 h 127"/>
                <a:gd name="T36" fmla="*/ 4 w 104"/>
                <a:gd name="T37" fmla="*/ 127 h 127"/>
                <a:gd name="T38" fmla="*/ 25 w 104"/>
                <a:gd name="T39" fmla="*/ 116 h 127"/>
                <a:gd name="T40" fmla="*/ 36 w 104"/>
                <a:gd name="T41" fmla="*/ 113 h 127"/>
                <a:gd name="T42" fmla="*/ 35 w 104"/>
                <a:gd name="T43" fmla="*/ 101 h 127"/>
                <a:gd name="T44" fmla="*/ 23 w 104"/>
                <a:gd name="T45" fmla="*/ 82 h 127"/>
                <a:gd name="T46" fmla="*/ 23 w 104"/>
                <a:gd name="T47" fmla="*/ 41 h 127"/>
                <a:gd name="T48" fmla="*/ 26 w 104"/>
                <a:gd name="T49" fmla="*/ 36 h 127"/>
                <a:gd name="T50" fmla="*/ 42 w 104"/>
                <a:gd name="T51" fmla="*/ 36 h 127"/>
                <a:gd name="T52" fmla="*/ 52 w 104"/>
                <a:gd name="T53" fmla="*/ 36 h 127"/>
                <a:gd name="T54" fmla="*/ 62 w 104"/>
                <a:gd name="T55" fmla="*/ 36 h 127"/>
                <a:gd name="T56" fmla="*/ 78 w 104"/>
                <a:gd name="T57" fmla="*/ 36 h 127"/>
                <a:gd name="T58" fmla="*/ 81 w 104"/>
                <a:gd name="T59" fmla="*/ 41 h 127"/>
                <a:gd name="T60" fmla="*/ 81 w 104"/>
                <a:gd name="T61" fmla="*/ 82 h 127"/>
                <a:gd name="T62" fmla="*/ 69 w 104"/>
                <a:gd name="T63" fmla="*/ 101 h 127"/>
                <a:gd name="T64" fmla="*/ 68 w 104"/>
                <a:gd name="T65" fmla="*/ 113 h 127"/>
                <a:gd name="T66" fmla="*/ 79 w 104"/>
                <a:gd name="T67" fmla="*/ 116 h 127"/>
                <a:gd name="T68" fmla="*/ 100 w 104"/>
                <a:gd name="T69" fmla="*/ 127 h 127"/>
                <a:gd name="T70" fmla="*/ 102 w 104"/>
                <a:gd name="T71" fmla="*/ 111 h 127"/>
                <a:gd name="T72" fmla="*/ 103 w 104"/>
                <a:gd name="T73"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4" h="127">
                  <a:moveTo>
                    <a:pt x="103" y="63"/>
                  </a:moveTo>
                  <a:cubicBezTo>
                    <a:pt x="103" y="46"/>
                    <a:pt x="101" y="37"/>
                    <a:pt x="98" y="30"/>
                  </a:cubicBezTo>
                  <a:cubicBezTo>
                    <a:pt x="92" y="17"/>
                    <a:pt x="86" y="7"/>
                    <a:pt x="78" y="6"/>
                  </a:cubicBezTo>
                  <a:cubicBezTo>
                    <a:pt x="77" y="6"/>
                    <a:pt x="76" y="2"/>
                    <a:pt x="70" y="1"/>
                  </a:cubicBezTo>
                  <a:cubicBezTo>
                    <a:pt x="68" y="0"/>
                    <a:pt x="58" y="0"/>
                    <a:pt x="58" y="0"/>
                  </a:cubicBezTo>
                  <a:cubicBezTo>
                    <a:pt x="58" y="0"/>
                    <a:pt x="58" y="0"/>
                    <a:pt x="58" y="0"/>
                  </a:cubicBezTo>
                  <a:cubicBezTo>
                    <a:pt x="57" y="0"/>
                    <a:pt x="56" y="0"/>
                    <a:pt x="55" y="0"/>
                  </a:cubicBezTo>
                  <a:cubicBezTo>
                    <a:pt x="55" y="0"/>
                    <a:pt x="55" y="0"/>
                    <a:pt x="55" y="0"/>
                  </a:cubicBezTo>
                  <a:cubicBezTo>
                    <a:pt x="54" y="0"/>
                    <a:pt x="53" y="0"/>
                    <a:pt x="52" y="0"/>
                  </a:cubicBezTo>
                  <a:cubicBezTo>
                    <a:pt x="51" y="0"/>
                    <a:pt x="50" y="0"/>
                    <a:pt x="49" y="0"/>
                  </a:cubicBezTo>
                  <a:cubicBezTo>
                    <a:pt x="49" y="0"/>
                    <a:pt x="49" y="0"/>
                    <a:pt x="49" y="0"/>
                  </a:cubicBezTo>
                  <a:cubicBezTo>
                    <a:pt x="48" y="0"/>
                    <a:pt x="47" y="0"/>
                    <a:pt x="46" y="0"/>
                  </a:cubicBezTo>
                  <a:cubicBezTo>
                    <a:pt x="46" y="0"/>
                    <a:pt x="46" y="0"/>
                    <a:pt x="46" y="0"/>
                  </a:cubicBezTo>
                  <a:cubicBezTo>
                    <a:pt x="46" y="0"/>
                    <a:pt x="46" y="0"/>
                    <a:pt x="46" y="0"/>
                  </a:cubicBezTo>
                  <a:cubicBezTo>
                    <a:pt x="44" y="0"/>
                    <a:pt x="41" y="0"/>
                    <a:pt x="34" y="2"/>
                  </a:cubicBezTo>
                  <a:cubicBezTo>
                    <a:pt x="23" y="5"/>
                    <a:pt x="12" y="17"/>
                    <a:pt x="6" y="30"/>
                  </a:cubicBezTo>
                  <a:cubicBezTo>
                    <a:pt x="3" y="37"/>
                    <a:pt x="1" y="46"/>
                    <a:pt x="1" y="63"/>
                  </a:cubicBezTo>
                  <a:cubicBezTo>
                    <a:pt x="1" y="80"/>
                    <a:pt x="0" y="95"/>
                    <a:pt x="2" y="111"/>
                  </a:cubicBezTo>
                  <a:cubicBezTo>
                    <a:pt x="3" y="117"/>
                    <a:pt x="4" y="127"/>
                    <a:pt x="4" y="127"/>
                  </a:cubicBezTo>
                  <a:cubicBezTo>
                    <a:pt x="4" y="127"/>
                    <a:pt x="21" y="117"/>
                    <a:pt x="25" y="116"/>
                  </a:cubicBezTo>
                  <a:cubicBezTo>
                    <a:pt x="31" y="113"/>
                    <a:pt x="36" y="113"/>
                    <a:pt x="36" y="113"/>
                  </a:cubicBezTo>
                  <a:cubicBezTo>
                    <a:pt x="36" y="113"/>
                    <a:pt x="36" y="102"/>
                    <a:pt x="35" y="101"/>
                  </a:cubicBezTo>
                  <a:cubicBezTo>
                    <a:pt x="33" y="96"/>
                    <a:pt x="25" y="91"/>
                    <a:pt x="23" y="82"/>
                  </a:cubicBezTo>
                  <a:cubicBezTo>
                    <a:pt x="20" y="67"/>
                    <a:pt x="22" y="47"/>
                    <a:pt x="23" y="41"/>
                  </a:cubicBezTo>
                  <a:cubicBezTo>
                    <a:pt x="24" y="39"/>
                    <a:pt x="25" y="37"/>
                    <a:pt x="26" y="36"/>
                  </a:cubicBezTo>
                  <a:cubicBezTo>
                    <a:pt x="31" y="32"/>
                    <a:pt x="38" y="35"/>
                    <a:pt x="42" y="36"/>
                  </a:cubicBezTo>
                  <a:cubicBezTo>
                    <a:pt x="45" y="36"/>
                    <a:pt x="43" y="36"/>
                    <a:pt x="52" y="36"/>
                  </a:cubicBezTo>
                  <a:cubicBezTo>
                    <a:pt x="59" y="36"/>
                    <a:pt x="60" y="36"/>
                    <a:pt x="62" y="36"/>
                  </a:cubicBezTo>
                  <a:cubicBezTo>
                    <a:pt x="66" y="35"/>
                    <a:pt x="73" y="32"/>
                    <a:pt x="78" y="36"/>
                  </a:cubicBezTo>
                  <a:cubicBezTo>
                    <a:pt x="79" y="37"/>
                    <a:pt x="80" y="39"/>
                    <a:pt x="81" y="41"/>
                  </a:cubicBezTo>
                  <a:cubicBezTo>
                    <a:pt x="83" y="47"/>
                    <a:pt x="84" y="67"/>
                    <a:pt x="81" y="82"/>
                  </a:cubicBezTo>
                  <a:cubicBezTo>
                    <a:pt x="79" y="91"/>
                    <a:pt x="72" y="96"/>
                    <a:pt x="69" y="101"/>
                  </a:cubicBezTo>
                  <a:cubicBezTo>
                    <a:pt x="69" y="102"/>
                    <a:pt x="68" y="113"/>
                    <a:pt x="68" y="113"/>
                  </a:cubicBezTo>
                  <a:cubicBezTo>
                    <a:pt x="68" y="113"/>
                    <a:pt x="73" y="113"/>
                    <a:pt x="79" y="116"/>
                  </a:cubicBezTo>
                  <a:cubicBezTo>
                    <a:pt x="83" y="117"/>
                    <a:pt x="100" y="127"/>
                    <a:pt x="100" y="127"/>
                  </a:cubicBezTo>
                  <a:cubicBezTo>
                    <a:pt x="100" y="127"/>
                    <a:pt x="102" y="117"/>
                    <a:pt x="102" y="111"/>
                  </a:cubicBezTo>
                  <a:cubicBezTo>
                    <a:pt x="104" y="95"/>
                    <a:pt x="103" y="80"/>
                    <a:pt x="103" y="63"/>
                  </a:cubicBezTo>
                  <a:close/>
                </a:path>
              </a:pathLst>
            </a:custGeom>
            <a:grpFill/>
            <a:ln>
              <a:noFill/>
            </a:ln>
            <a:extLst/>
          </p:spPr>
          <p:txBody>
            <a:bodyPr vert="horz" wrap="square" lIns="121888" tIns="60944" rIns="121888" bIns="60944" numCol="1" anchor="t" anchorCtr="0" compatLnSpc="1">
              <a:prstTxWarp prst="textNoShape">
                <a:avLst/>
              </a:prstTxWarp>
            </a:bodyPr>
            <a:lstStyle/>
            <a:p>
              <a:endParaRPr lang="en-US" sz="2399" dirty="0"/>
            </a:p>
          </p:txBody>
        </p:sp>
        <p:sp>
          <p:nvSpPr>
            <p:cNvPr id="32" name="Freeform 8"/>
            <p:cNvSpPr>
              <a:spLocks/>
            </p:cNvSpPr>
            <p:nvPr/>
          </p:nvSpPr>
          <p:spPr bwMode="auto">
            <a:xfrm>
              <a:off x="-891465" y="3726877"/>
              <a:ext cx="208566" cy="60517"/>
            </a:xfrm>
            <a:custGeom>
              <a:avLst/>
              <a:gdLst>
                <a:gd name="T0" fmla="*/ 83 w 162"/>
                <a:gd name="T1" fmla="*/ 47 h 47"/>
                <a:gd name="T2" fmla="*/ 0 w 162"/>
                <a:gd name="T3" fmla="*/ 4 h 47"/>
                <a:gd name="T4" fmla="*/ 4 w 162"/>
                <a:gd name="T5" fmla="*/ 1 h 47"/>
                <a:gd name="T6" fmla="*/ 83 w 162"/>
                <a:gd name="T7" fmla="*/ 43 h 47"/>
                <a:gd name="T8" fmla="*/ 158 w 162"/>
                <a:gd name="T9" fmla="*/ 0 h 47"/>
                <a:gd name="T10" fmla="*/ 162 w 162"/>
                <a:gd name="T11" fmla="*/ 2 h 47"/>
                <a:gd name="T12" fmla="*/ 83 w 162"/>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2" h="47">
                  <a:moveTo>
                    <a:pt x="83" y="47"/>
                  </a:moveTo>
                  <a:cubicBezTo>
                    <a:pt x="36" y="47"/>
                    <a:pt x="2" y="6"/>
                    <a:pt x="0" y="4"/>
                  </a:cubicBezTo>
                  <a:cubicBezTo>
                    <a:pt x="4" y="1"/>
                    <a:pt x="4" y="1"/>
                    <a:pt x="4" y="1"/>
                  </a:cubicBezTo>
                  <a:cubicBezTo>
                    <a:pt x="4" y="2"/>
                    <a:pt x="38" y="43"/>
                    <a:pt x="83" y="43"/>
                  </a:cubicBezTo>
                  <a:cubicBezTo>
                    <a:pt x="127" y="43"/>
                    <a:pt x="158" y="1"/>
                    <a:pt x="158" y="0"/>
                  </a:cubicBezTo>
                  <a:cubicBezTo>
                    <a:pt x="162" y="2"/>
                    <a:pt x="162" y="2"/>
                    <a:pt x="162" y="2"/>
                  </a:cubicBezTo>
                  <a:cubicBezTo>
                    <a:pt x="160" y="4"/>
                    <a:pt x="129" y="47"/>
                    <a:pt x="83" y="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33" name="Group 32"/>
          <p:cNvGrpSpPr>
            <a:grpSpLocks noChangeAspect="1"/>
          </p:cNvGrpSpPr>
          <p:nvPr/>
        </p:nvGrpSpPr>
        <p:grpSpPr>
          <a:xfrm>
            <a:off x="7214491" y="3606045"/>
            <a:ext cx="1334863" cy="1582722"/>
            <a:chOff x="5767098" y="3584646"/>
            <a:chExt cx="616635" cy="731133"/>
          </a:xfrm>
          <a:solidFill>
            <a:schemeClr val="accent4">
              <a:lumMod val="40000"/>
              <a:lumOff val="60000"/>
            </a:schemeClr>
          </a:solidFill>
        </p:grpSpPr>
        <p:grpSp>
          <p:nvGrpSpPr>
            <p:cNvPr id="34" name="Group 33"/>
            <p:cNvGrpSpPr/>
            <p:nvPr/>
          </p:nvGrpSpPr>
          <p:grpSpPr>
            <a:xfrm>
              <a:off x="5767098" y="3936418"/>
              <a:ext cx="616635" cy="379361"/>
              <a:chOff x="2937636" y="3455986"/>
              <a:chExt cx="616635" cy="379361"/>
            </a:xfrm>
            <a:grpFill/>
          </p:grpSpPr>
          <p:sp>
            <p:nvSpPr>
              <p:cNvPr id="37" name="Freeform 36"/>
              <p:cNvSpPr>
                <a:spLocks/>
              </p:cNvSpPr>
              <p:nvPr/>
            </p:nvSpPr>
            <p:spPr bwMode="auto">
              <a:xfrm>
                <a:off x="3140422" y="3455986"/>
                <a:ext cx="97945" cy="136571"/>
              </a:xfrm>
              <a:custGeom>
                <a:avLst/>
                <a:gdLst>
                  <a:gd name="T0" fmla="*/ 10 w 30"/>
                  <a:gd name="T1" fmla="*/ 14 h 42"/>
                  <a:gd name="T2" fmla="*/ 7 w 30"/>
                  <a:gd name="T3" fmla="*/ 0 h 42"/>
                  <a:gd name="T4" fmla="*/ 2 w 30"/>
                  <a:gd name="T5" fmla="*/ 2 h 42"/>
                  <a:gd name="T6" fmla="*/ 0 w 30"/>
                  <a:gd name="T7" fmla="*/ 18 h 42"/>
                  <a:gd name="T8" fmla="*/ 12 w 30"/>
                  <a:gd name="T9" fmla="*/ 42 h 42"/>
                  <a:gd name="T10" fmla="*/ 30 w 30"/>
                  <a:gd name="T11" fmla="*/ 30 h 42"/>
                  <a:gd name="T12" fmla="*/ 10 w 30"/>
                  <a:gd name="T13" fmla="*/ 14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10" y="14"/>
                    </a:moveTo>
                    <a:cubicBezTo>
                      <a:pt x="7" y="9"/>
                      <a:pt x="7" y="0"/>
                      <a:pt x="7" y="0"/>
                    </a:cubicBezTo>
                    <a:cubicBezTo>
                      <a:pt x="2" y="2"/>
                      <a:pt x="2" y="2"/>
                      <a:pt x="2" y="2"/>
                    </a:cubicBezTo>
                    <a:cubicBezTo>
                      <a:pt x="2" y="2"/>
                      <a:pt x="0" y="11"/>
                      <a:pt x="0" y="18"/>
                    </a:cubicBezTo>
                    <a:cubicBezTo>
                      <a:pt x="0" y="25"/>
                      <a:pt x="12" y="42"/>
                      <a:pt x="12" y="42"/>
                    </a:cubicBezTo>
                    <a:cubicBezTo>
                      <a:pt x="30" y="30"/>
                      <a:pt x="30" y="30"/>
                      <a:pt x="30" y="30"/>
                    </a:cubicBezTo>
                    <a:cubicBezTo>
                      <a:pt x="30" y="30"/>
                      <a:pt x="14" y="19"/>
                      <a:pt x="10"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8" name="Freeform 37"/>
              <p:cNvSpPr>
                <a:spLocks/>
              </p:cNvSpPr>
              <p:nvPr/>
            </p:nvSpPr>
            <p:spPr bwMode="auto">
              <a:xfrm>
                <a:off x="3253541" y="3455986"/>
                <a:ext cx="97945" cy="136571"/>
              </a:xfrm>
              <a:custGeom>
                <a:avLst/>
                <a:gdLst>
                  <a:gd name="T0" fmla="*/ 28 w 30"/>
                  <a:gd name="T1" fmla="*/ 2 h 42"/>
                  <a:gd name="T2" fmla="*/ 23 w 30"/>
                  <a:gd name="T3" fmla="*/ 0 h 42"/>
                  <a:gd name="T4" fmla="*/ 19 w 30"/>
                  <a:gd name="T5" fmla="*/ 14 h 42"/>
                  <a:gd name="T6" fmla="*/ 0 w 30"/>
                  <a:gd name="T7" fmla="*/ 30 h 42"/>
                  <a:gd name="T8" fmla="*/ 18 w 30"/>
                  <a:gd name="T9" fmla="*/ 42 h 42"/>
                  <a:gd name="T10" fmla="*/ 30 w 30"/>
                  <a:gd name="T11" fmla="*/ 18 h 42"/>
                  <a:gd name="T12" fmla="*/ 28 w 30"/>
                  <a:gd name="T13" fmla="*/ 2 h 42"/>
                </a:gdLst>
                <a:ahLst/>
                <a:cxnLst>
                  <a:cxn ang="0">
                    <a:pos x="T0" y="T1"/>
                  </a:cxn>
                  <a:cxn ang="0">
                    <a:pos x="T2" y="T3"/>
                  </a:cxn>
                  <a:cxn ang="0">
                    <a:pos x="T4" y="T5"/>
                  </a:cxn>
                  <a:cxn ang="0">
                    <a:pos x="T6" y="T7"/>
                  </a:cxn>
                  <a:cxn ang="0">
                    <a:pos x="T8" y="T9"/>
                  </a:cxn>
                  <a:cxn ang="0">
                    <a:pos x="T10" y="T11"/>
                  </a:cxn>
                  <a:cxn ang="0">
                    <a:pos x="T12" y="T13"/>
                  </a:cxn>
                </a:cxnLst>
                <a:rect l="0" t="0" r="r" b="b"/>
                <a:pathLst>
                  <a:path w="30" h="42">
                    <a:moveTo>
                      <a:pt x="28" y="2"/>
                    </a:moveTo>
                    <a:cubicBezTo>
                      <a:pt x="23" y="0"/>
                      <a:pt x="23" y="0"/>
                      <a:pt x="23" y="0"/>
                    </a:cubicBezTo>
                    <a:cubicBezTo>
                      <a:pt x="23" y="0"/>
                      <a:pt x="23" y="9"/>
                      <a:pt x="19" y="14"/>
                    </a:cubicBezTo>
                    <a:cubicBezTo>
                      <a:pt x="16" y="19"/>
                      <a:pt x="0" y="30"/>
                      <a:pt x="0" y="30"/>
                    </a:cubicBezTo>
                    <a:cubicBezTo>
                      <a:pt x="18" y="42"/>
                      <a:pt x="18" y="42"/>
                      <a:pt x="18" y="42"/>
                    </a:cubicBezTo>
                    <a:cubicBezTo>
                      <a:pt x="18" y="42"/>
                      <a:pt x="30" y="25"/>
                      <a:pt x="30" y="18"/>
                    </a:cubicBezTo>
                    <a:cubicBezTo>
                      <a:pt x="30" y="11"/>
                      <a:pt x="28" y="2"/>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sp>
            <p:nvSpPr>
              <p:cNvPr id="39" name="Freeform 38"/>
              <p:cNvSpPr>
                <a:spLocks/>
              </p:cNvSpPr>
              <p:nvPr/>
            </p:nvSpPr>
            <p:spPr bwMode="auto">
              <a:xfrm>
                <a:off x="2937636" y="3501509"/>
                <a:ext cx="616635" cy="333838"/>
              </a:xfrm>
              <a:custGeom>
                <a:avLst/>
                <a:gdLst>
                  <a:gd name="T0" fmla="*/ 182 w 189"/>
                  <a:gd name="T1" fmla="*/ 29 h 102"/>
                  <a:gd name="T2" fmla="*/ 133 w 189"/>
                  <a:gd name="T3" fmla="*/ 0 h 102"/>
                  <a:gd name="T4" fmla="*/ 116 w 189"/>
                  <a:gd name="T5" fmla="*/ 34 h 102"/>
                  <a:gd name="T6" fmla="*/ 94 w 189"/>
                  <a:gd name="T7" fmla="*/ 19 h 102"/>
                  <a:gd name="T8" fmla="*/ 72 w 189"/>
                  <a:gd name="T9" fmla="*/ 34 h 102"/>
                  <a:gd name="T10" fmla="*/ 55 w 189"/>
                  <a:gd name="T11" fmla="*/ 0 h 102"/>
                  <a:gd name="T12" fmla="*/ 7 w 189"/>
                  <a:gd name="T13" fmla="*/ 29 h 102"/>
                  <a:gd name="T14" fmla="*/ 2 w 189"/>
                  <a:gd name="T15" fmla="*/ 102 h 102"/>
                  <a:gd name="T16" fmla="*/ 94 w 189"/>
                  <a:gd name="T17" fmla="*/ 102 h 102"/>
                  <a:gd name="T18" fmla="*/ 95 w 189"/>
                  <a:gd name="T19" fmla="*/ 102 h 102"/>
                  <a:gd name="T20" fmla="*/ 187 w 189"/>
                  <a:gd name="T21" fmla="*/ 102 h 102"/>
                  <a:gd name="T22" fmla="*/ 182 w 189"/>
                  <a:gd name="T2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9" h="102">
                    <a:moveTo>
                      <a:pt x="182" y="29"/>
                    </a:moveTo>
                    <a:cubicBezTo>
                      <a:pt x="176" y="19"/>
                      <a:pt x="155" y="13"/>
                      <a:pt x="133" y="0"/>
                    </a:cubicBezTo>
                    <a:cubicBezTo>
                      <a:pt x="132" y="12"/>
                      <a:pt x="116" y="34"/>
                      <a:pt x="116" y="34"/>
                    </a:cubicBezTo>
                    <a:cubicBezTo>
                      <a:pt x="94" y="19"/>
                      <a:pt x="94" y="19"/>
                      <a:pt x="94" y="19"/>
                    </a:cubicBezTo>
                    <a:cubicBezTo>
                      <a:pt x="72" y="34"/>
                      <a:pt x="72" y="34"/>
                      <a:pt x="72" y="34"/>
                    </a:cubicBezTo>
                    <a:cubicBezTo>
                      <a:pt x="72" y="34"/>
                      <a:pt x="57" y="12"/>
                      <a:pt x="55" y="0"/>
                    </a:cubicBezTo>
                    <a:cubicBezTo>
                      <a:pt x="33" y="12"/>
                      <a:pt x="13" y="19"/>
                      <a:pt x="7" y="29"/>
                    </a:cubicBezTo>
                    <a:cubicBezTo>
                      <a:pt x="0" y="39"/>
                      <a:pt x="2" y="102"/>
                      <a:pt x="2" y="102"/>
                    </a:cubicBezTo>
                    <a:cubicBezTo>
                      <a:pt x="94" y="102"/>
                      <a:pt x="94" y="102"/>
                      <a:pt x="94" y="102"/>
                    </a:cubicBezTo>
                    <a:cubicBezTo>
                      <a:pt x="95" y="102"/>
                      <a:pt x="95" y="102"/>
                      <a:pt x="95" y="102"/>
                    </a:cubicBezTo>
                    <a:cubicBezTo>
                      <a:pt x="187" y="102"/>
                      <a:pt x="187" y="102"/>
                      <a:pt x="187" y="102"/>
                    </a:cubicBezTo>
                    <a:cubicBezTo>
                      <a:pt x="187" y="102"/>
                      <a:pt x="189" y="39"/>
                      <a:pt x="182"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sp>
          <p:nvSpPr>
            <p:cNvPr id="35" name="Freeform 34"/>
            <p:cNvSpPr>
              <a:spLocks/>
            </p:cNvSpPr>
            <p:nvPr/>
          </p:nvSpPr>
          <p:spPr bwMode="auto">
            <a:xfrm>
              <a:off x="5940915" y="3584646"/>
              <a:ext cx="273140" cy="238653"/>
            </a:xfrm>
            <a:custGeom>
              <a:avLst/>
              <a:gdLst>
                <a:gd name="T0" fmla="*/ 82 w 84"/>
                <a:gd name="T1" fmla="*/ 28 h 73"/>
                <a:gd name="T2" fmla="*/ 67 w 84"/>
                <a:gd name="T3" fmla="*/ 8 h 73"/>
                <a:gd name="T4" fmla="*/ 54 w 84"/>
                <a:gd name="T5" fmla="*/ 1 h 73"/>
                <a:gd name="T6" fmla="*/ 23 w 84"/>
                <a:gd name="T7" fmla="*/ 5 h 73"/>
                <a:gd name="T8" fmla="*/ 3 w 84"/>
                <a:gd name="T9" fmla="*/ 28 h 73"/>
                <a:gd name="T10" fmla="*/ 3 w 84"/>
                <a:gd name="T11" fmla="*/ 57 h 73"/>
                <a:gd name="T12" fmla="*/ 12 w 84"/>
                <a:gd name="T13" fmla="*/ 72 h 73"/>
                <a:gd name="T14" fmla="*/ 12 w 84"/>
                <a:gd name="T15" fmla="*/ 44 h 73"/>
                <a:gd name="T16" fmla="*/ 22 w 84"/>
                <a:gd name="T17" fmla="*/ 34 h 73"/>
                <a:gd name="T18" fmla="*/ 45 w 84"/>
                <a:gd name="T19" fmla="*/ 35 h 73"/>
                <a:gd name="T20" fmla="*/ 61 w 84"/>
                <a:gd name="T21" fmla="*/ 25 h 73"/>
                <a:gd name="T22" fmla="*/ 73 w 84"/>
                <a:gd name="T23" fmla="*/ 44 h 73"/>
                <a:gd name="T24" fmla="*/ 73 w 84"/>
                <a:gd name="T25" fmla="*/ 72 h 73"/>
                <a:gd name="T26" fmla="*/ 82 w 84"/>
                <a:gd name="T27" fmla="*/ 57 h 73"/>
                <a:gd name="T28" fmla="*/ 82 w 84"/>
                <a:gd name="T29" fmla="*/ 2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73">
                  <a:moveTo>
                    <a:pt x="82" y="28"/>
                  </a:moveTo>
                  <a:cubicBezTo>
                    <a:pt x="80" y="20"/>
                    <a:pt x="77" y="12"/>
                    <a:pt x="67" y="8"/>
                  </a:cubicBezTo>
                  <a:cubicBezTo>
                    <a:pt x="63" y="7"/>
                    <a:pt x="63" y="3"/>
                    <a:pt x="54" y="1"/>
                  </a:cubicBezTo>
                  <a:cubicBezTo>
                    <a:pt x="42" y="0"/>
                    <a:pt x="32" y="2"/>
                    <a:pt x="23" y="5"/>
                  </a:cubicBezTo>
                  <a:cubicBezTo>
                    <a:pt x="12" y="10"/>
                    <a:pt x="5" y="20"/>
                    <a:pt x="3" y="28"/>
                  </a:cubicBezTo>
                  <a:cubicBezTo>
                    <a:pt x="0" y="39"/>
                    <a:pt x="1" y="51"/>
                    <a:pt x="3" y="57"/>
                  </a:cubicBezTo>
                  <a:cubicBezTo>
                    <a:pt x="5" y="64"/>
                    <a:pt x="11" y="73"/>
                    <a:pt x="12" y="72"/>
                  </a:cubicBezTo>
                  <a:cubicBezTo>
                    <a:pt x="13" y="71"/>
                    <a:pt x="6" y="52"/>
                    <a:pt x="12" y="44"/>
                  </a:cubicBezTo>
                  <a:cubicBezTo>
                    <a:pt x="18" y="35"/>
                    <a:pt x="18" y="33"/>
                    <a:pt x="22" y="34"/>
                  </a:cubicBezTo>
                  <a:cubicBezTo>
                    <a:pt x="29" y="35"/>
                    <a:pt x="32" y="37"/>
                    <a:pt x="45" y="35"/>
                  </a:cubicBezTo>
                  <a:cubicBezTo>
                    <a:pt x="57" y="32"/>
                    <a:pt x="58" y="26"/>
                    <a:pt x="61" y="25"/>
                  </a:cubicBezTo>
                  <a:cubicBezTo>
                    <a:pt x="66" y="25"/>
                    <a:pt x="67" y="35"/>
                    <a:pt x="73" y="44"/>
                  </a:cubicBezTo>
                  <a:cubicBezTo>
                    <a:pt x="79" y="52"/>
                    <a:pt x="71" y="71"/>
                    <a:pt x="73" y="72"/>
                  </a:cubicBezTo>
                  <a:cubicBezTo>
                    <a:pt x="74" y="73"/>
                    <a:pt x="79" y="64"/>
                    <a:pt x="82" y="57"/>
                  </a:cubicBezTo>
                  <a:cubicBezTo>
                    <a:pt x="84" y="51"/>
                    <a:pt x="84" y="39"/>
                    <a:pt x="82" y="28"/>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36" name="Freeform 35"/>
            <p:cNvSpPr>
              <a:spLocks/>
            </p:cNvSpPr>
            <p:nvPr/>
          </p:nvSpPr>
          <p:spPr bwMode="auto">
            <a:xfrm>
              <a:off x="6015933" y="3847258"/>
              <a:ext cx="126914" cy="33108"/>
            </a:xfrm>
            <a:custGeom>
              <a:avLst/>
              <a:gdLst>
                <a:gd name="T0" fmla="*/ 38 w 39"/>
                <a:gd name="T1" fmla="*/ 5 h 10"/>
                <a:gd name="T2" fmla="*/ 31 w 39"/>
                <a:gd name="T3" fmla="*/ 2 h 10"/>
                <a:gd name="T4" fmla="*/ 20 w 39"/>
                <a:gd name="T5" fmla="*/ 1 h 10"/>
                <a:gd name="T6" fmla="*/ 7 w 39"/>
                <a:gd name="T7" fmla="*/ 2 h 10"/>
                <a:gd name="T8" fmla="*/ 1 w 39"/>
                <a:gd name="T9" fmla="*/ 5 h 10"/>
                <a:gd name="T10" fmla="*/ 7 w 39"/>
                <a:gd name="T11" fmla="*/ 10 h 10"/>
                <a:gd name="T12" fmla="*/ 18 w 39"/>
                <a:gd name="T13" fmla="*/ 7 h 10"/>
                <a:gd name="T14" fmla="*/ 20 w 39"/>
                <a:gd name="T15" fmla="*/ 7 h 10"/>
                <a:gd name="T16" fmla="*/ 21 w 39"/>
                <a:gd name="T17" fmla="*/ 7 h 10"/>
                <a:gd name="T18" fmla="*/ 31 w 39"/>
                <a:gd name="T19" fmla="*/ 10 h 10"/>
                <a:gd name="T20" fmla="*/ 38 w 39"/>
                <a:gd name="T21"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0">
                  <a:moveTo>
                    <a:pt x="38" y="5"/>
                  </a:moveTo>
                  <a:cubicBezTo>
                    <a:pt x="37" y="5"/>
                    <a:pt x="35" y="4"/>
                    <a:pt x="31" y="2"/>
                  </a:cubicBezTo>
                  <a:cubicBezTo>
                    <a:pt x="28" y="0"/>
                    <a:pt x="20" y="1"/>
                    <a:pt x="20" y="1"/>
                  </a:cubicBezTo>
                  <a:cubicBezTo>
                    <a:pt x="20" y="1"/>
                    <a:pt x="11" y="0"/>
                    <a:pt x="7" y="2"/>
                  </a:cubicBezTo>
                  <a:cubicBezTo>
                    <a:pt x="4" y="4"/>
                    <a:pt x="2" y="5"/>
                    <a:pt x="1" y="5"/>
                  </a:cubicBezTo>
                  <a:cubicBezTo>
                    <a:pt x="0" y="5"/>
                    <a:pt x="4" y="10"/>
                    <a:pt x="7" y="10"/>
                  </a:cubicBezTo>
                  <a:cubicBezTo>
                    <a:pt x="10" y="9"/>
                    <a:pt x="15" y="7"/>
                    <a:pt x="18" y="7"/>
                  </a:cubicBezTo>
                  <a:cubicBezTo>
                    <a:pt x="19" y="7"/>
                    <a:pt x="19" y="7"/>
                    <a:pt x="20" y="7"/>
                  </a:cubicBezTo>
                  <a:cubicBezTo>
                    <a:pt x="20" y="7"/>
                    <a:pt x="20" y="7"/>
                    <a:pt x="21" y="7"/>
                  </a:cubicBezTo>
                  <a:cubicBezTo>
                    <a:pt x="23" y="7"/>
                    <a:pt x="28" y="9"/>
                    <a:pt x="31" y="10"/>
                  </a:cubicBezTo>
                  <a:cubicBezTo>
                    <a:pt x="34" y="10"/>
                    <a:pt x="39" y="5"/>
                    <a:pt x="3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888" tIns="60944" rIns="121888" bIns="60944" numCol="1" anchor="t" anchorCtr="0" compatLnSpc="1">
              <a:prstTxWarp prst="textNoShape">
                <a:avLst/>
              </a:prstTxWarp>
            </a:bodyPr>
            <a:lstStyle/>
            <a:p>
              <a:endParaRPr lang="en-US" sz="2399" dirty="0"/>
            </a:p>
          </p:txBody>
        </p:sp>
      </p:grpSp>
      <p:grpSp>
        <p:nvGrpSpPr>
          <p:cNvPr id="40" name="Group 39"/>
          <p:cNvGrpSpPr>
            <a:grpSpLocks noChangeAspect="1"/>
          </p:cNvGrpSpPr>
          <p:nvPr/>
        </p:nvGrpSpPr>
        <p:grpSpPr>
          <a:xfrm>
            <a:off x="9384846" y="3606045"/>
            <a:ext cx="1337848" cy="1582722"/>
            <a:chOff x="3173243" y="5193714"/>
            <a:chExt cx="618014" cy="731133"/>
          </a:xfrm>
          <a:solidFill>
            <a:srgbClr val="CBD6B3"/>
          </a:solidFill>
        </p:grpSpPr>
        <p:sp>
          <p:nvSpPr>
            <p:cNvPr id="41" name="Freeform 40"/>
            <p:cNvSpPr>
              <a:spLocks/>
            </p:cNvSpPr>
            <p:nvPr/>
          </p:nvSpPr>
          <p:spPr bwMode="auto">
            <a:xfrm>
              <a:off x="3173243" y="5581352"/>
              <a:ext cx="618014" cy="343495"/>
            </a:xfrm>
            <a:custGeom>
              <a:avLst/>
              <a:gdLst>
                <a:gd name="T0" fmla="*/ 182 w 189"/>
                <a:gd name="T1" fmla="*/ 32 h 105"/>
                <a:gd name="T2" fmla="*/ 129 w 189"/>
                <a:gd name="T3" fmla="*/ 1 h 105"/>
                <a:gd name="T4" fmla="*/ 128 w 189"/>
                <a:gd name="T5" fmla="*/ 0 h 105"/>
                <a:gd name="T6" fmla="*/ 103 w 189"/>
                <a:gd name="T7" fmla="*/ 14 h 105"/>
                <a:gd name="T8" fmla="*/ 98 w 189"/>
                <a:gd name="T9" fmla="*/ 14 h 105"/>
                <a:gd name="T10" fmla="*/ 94 w 189"/>
                <a:gd name="T11" fmla="*/ 14 h 105"/>
                <a:gd name="T12" fmla="*/ 91 w 189"/>
                <a:gd name="T13" fmla="*/ 14 h 105"/>
                <a:gd name="T14" fmla="*/ 86 w 189"/>
                <a:gd name="T15" fmla="*/ 14 h 105"/>
                <a:gd name="T16" fmla="*/ 61 w 189"/>
                <a:gd name="T17" fmla="*/ 0 h 105"/>
                <a:gd name="T18" fmla="*/ 60 w 189"/>
                <a:gd name="T19" fmla="*/ 1 h 105"/>
                <a:gd name="T20" fmla="*/ 7 w 189"/>
                <a:gd name="T21" fmla="*/ 32 h 105"/>
                <a:gd name="T22" fmla="*/ 2 w 189"/>
                <a:gd name="T23" fmla="*/ 105 h 105"/>
                <a:gd name="T24" fmla="*/ 94 w 189"/>
                <a:gd name="T25" fmla="*/ 105 h 105"/>
                <a:gd name="T26" fmla="*/ 95 w 189"/>
                <a:gd name="T27" fmla="*/ 105 h 105"/>
                <a:gd name="T28" fmla="*/ 187 w 189"/>
                <a:gd name="T29" fmla="*/ 105 h 105"/>
                <a:gd name="T30" fmla="*/ 182 w 189"/>
                <a:gd name="T31" fmla="*/ 3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9" h="105">
                  <a:moveTo>
                    <a:pt x="182" y="32"/>
                  </a:moveTo>
                  <a:cubicBezTo>
                    <a:pt x="176" y="21"/>
                    <a:pt x="153" y="15"/>
                    <a:pt x="129" y="1"/>
                  </a:cubicBezTo>
                  <a:cubicBezTo>
                    <a:pt x="129" y="1"/>
                    <a:pt x="128" y="1"/>
                    <a:pt x="128" y="0"/>
                  </a:cubicBezTo>
                  <a:cubicBezTo>
                    <a:pt x="122" y="6"/>
                    <a:pt x="113" y="14"/>
                    <a:pt x="103" y="14"/>
                  </a:cubicBezTo>
                  <a:cubicBezTo>
                    <a:pt x="101" y="14"/>
                    <a:pt x="99" y="14"/>
                    <a:pt x="98" y="14"/>
                  </a:cubicBezTo>
                  <a:cubicBezTo>
                    <a:pt x="98" y="14"/>
                    <a:pt x="98" y="14"/>
                    <a:pt x="94" y="14"/>
                  </a:cubicBezTo>
                  <a:cubicBezTo>
                    <a:pt x="91" y="14"/>
                    <a:pt x="91" y="14"/>
                    <a:pt x="91" y="14"/>
                  </a:cubicBezTo>
                  <a:cubicBezTo>
                    <a:pt x="90" y="14"/>
                    <a:pt x="88" y="14"/>
                    <a:pt x="86" y="14"/>
                  </a:cubicBezTo>
                  <a:cubicBezTo>
                    <a:pt x="76" y="14"/>
                    <a:pt x="67" y="6"/>
                    <a:pt x="61" y="0"/>
                  </a:cubicBezTo>
                  <a:cubicBezTo>
                    <a:pt x="61" y="1"/>
                    <a:pt x="60" y="1"/>
                    <a:pt x="60" y="1"/>
                  </a:cubicBezTo>
                  <a:cubicBezTo>
                    <a:pt x="36" y="14"/>
                    <a:pt x="13" y="21"/>
                    <a:pt x="7" y="32"/>
                  </a:cubicBezTo>
                  <a:cubicBezTo>
                    <a:pt x="0" y="42"/>
                    <a:pt x="2" y="105"/>
                    <a:pt x="2" y="105"/>
                  </a:cubicBezTo>
                  <a:cubicBezTo>
                    <a:pt x="94" y="105"/>
                    <a:pt x="94" y="105"/>
                    <a:pt x="94" y="105"/>
                  </a:cubicBezTo>
                  <a:cubicBezTo>
                    <a:pt x="95" y="105"/>
                    <a:pt x="95" y="105"/>
                    <a:pt x="95" y="105"/>
                  </a:cubicBezTo>
                  <a:cubicBezTo>
                    <a:pt x="187" y="105"/>
                    <a:pt x="187" y="105"/>
                    <a:pt x="187" y="105"/>
                  </a:cubicBezTo>
                  <a:cubicBezTo>
                    <a:pt x="187" y="105"/>
                    <a:pt x="189" y="42"/>
                    <a:pt x="182" y="32"/>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nvGrpSpPr>
            <p:cNvPr id="42" name="Group 41"/>
            <p:cNvGrpSpPr/>
            <p:nvPr/>
          </p:nvGrpSpPr>
          <p:grpSpPr>
            <a:xfrm>
              <a:off x="3342921" y="5193714"/>
              <a:ext cx="277279" cy="231754"/>
              <a:chOff x="8261213" y="1675681"/>
              <a:chExt cx="277279" cy="231754"/>
            </a:xfrm>
            <a:grpFill/>
          </p:grpSpPr>
          <p:sp>
            <p:nvSpPr>
              <p:cNvPr id="43" name="Freeform 35"/>
              <p:cNvSpPr>
                <a:spLocks noEditPoints="1"/>
              </p:cNvSpPr>
              <p:nvPr/>
            </p:nvSpPr>
            <p:spPr bwMode="auto">
              <a:xfrm>
                <a:off x="8296040" y="1831234"/>
                <a:ext cx="215900" cy="76201"/>
              </a:xfrm>
              <a:custGeom>
                <a:avLst/>
                <a:gdLst>
                  <a:gd name="T0" fmla="*/ 67 w 67"/>
                  <a:gd name="T1" fmla="*/ 6 h 21"/>
                  <a:gd name="T2" fmla="*/ 65 w 67"/>
                  <a:gd name="T3" fmla="*/ 2 h 21"/>
                  <a:gd name="T4" fmla="*/ 62 w 67"/>
                  <a:gd name="T5" fmla="*/ 4 h 21"/>
                  <a:gd name="T6" fmla="*/ 62 w 67"/>
                  <a:gd name="T7" fmla="*/ 4 h 21"/>
                  <a:gd name="T8" fmla="*/ 45 w 67"/>
                  <a:gd name="T9" fmla="*/ 1 h 21"/>
                  <a:gd name="T10" fmla="*/ 35 w 67"/>
                  <a:gd name="T11" fmla="*/ 6 h 21"/>
                  <a:gd name="T12" fmla="*/ 32 w 67"/>
                  <a:gd name="T13" fmla="*/ 6 h 21"/>
                  <a:gd name="T14" fmla="*/ 21 w 67"/>
                  <a:gd name="T15" fmla="*/ 1 h 21"/>
                  <a:gd name="T16" fmla="*/ 4 w 67"/>
                  <a:gd name="T17" fmla="*/ 4 h 21"/>
                  <a:gd name="T18" fmla="*/ 4 w 67"/>
                  <a:gd name="T19" fmla="*/ 4 h 21"/>
                  <a:gd name="T20" fmla="*/ 1 w 67"/>
                  <a:gd name="T21" fmla="*/ 2 h 21"/>
                  <a:gd name="T22" fmla="*/ 0 w 67"/>
                  <a:gd name="T23" fmla="*/ 6 h 21"/>
                  <a:gd name="T24" fmla="*/ 5 w 67"/>
                  <a:gd name="T25" fmla="*/ 8 h 21"/>
                  <a:gd name="T26" fmla="*/ 9 w 67"/>
                  <a:gd name="T27" fmla="*/ 18 h 21"/>
                  <a:gd name="T28" fmla="*/ 28 w 67"/>
                  <a:gd name="T29" fmla="*/ 18 h 21"/>
                  <a:gd name="T30" fmla="*/ 31 w 67"/>
                  <a:gd name="T31" fmla="*/ 10 h 21"/>
                  <a:gd name="T32" fmla="*/ 36 w 67"/>
                  <a:gd name="T33" fmla="*/ 10 h 21"/>
                  <a:gd name="T34" fmla="*/ 38 w 67"/>
                  <a:gd name="T35" fmla="*/ 18 h 21"/>
                  <a:gd name="T36" fmla="*/ 58 w 67"/>
                  <a:gd name="T37" fmla="*/ 18 h 21"/>
                  <a:gd name="T38" fmla="*/ 62 w 67"/>
                  <a:gd name="T39" fmla="*/ 8 h 21"/>
                  <a:gd name="T40" fmla="*/ 67 w 67"/>
                  <a:gd name="T41" fmla="*/ 6 h 21"/>
                  <a:gd name="T42" fmla="*/ 25 w 67"/>
                  <a:gd name="T43" fmla="*/ 16 h 21"/>
                  <a:gd name="T44" fmla="*/ 12 w 67"/>
                  <a:gd name="T45" fmla="*/ 16 h 21"/>
                  <a:gd name="T46" fmla="*/ 9 w 67"/>
                  <a:gd name="T47" fmla="*/ 6 h 21"/>
                  <a:gd name="T48" fmla="*/ 20 w 67"/>
                  <a:gd name="T49" fmla="*/ 5 h 21"/>
                  <a:gd name="T50" fmla="*/ 27 w 67"/>
                  <a:gd name="T51" fmla="*/ 8 h 21"/>
                  <a:gd name="T52" fmla="*/ 25 w 67"/>
                  <a:gd name="T53" fmla="*/ 16 h 21"/>
                  <a:gd name="T54" fmla="*/ 55 w 67"/>
                  <a:gd name="T55" fmla="*/ 16 h 21"/>
                  <a:gd name="T56" fmla="*/ 42 w 67"/>
                  <a:gd name="T57" fmla="*/ 16 h 21"/>
                  <a:gd name="T58" fmla="*/ 40 w 67"/>
                  <a:gd name="T59" fmla="*/ 8 h 21"/>
                  <a:gd name="T60" fmla="*/ 46 w 67"/>
                  <a:gd name="T61" fmla="*/ 5 h 21"/>
                  <a:gd name="T62" fmla="*/ 58 w 67"/>
                  <a:gd name="T63" fmla="*/ 6 h 21"/>
                  <a:gd name="T64" fmla="*/ 55 w 67"/>
                  <a:gd name="T65" fmla="*/ 1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21">
                    <a:moveTo>
                      <a:pt x="67" y="6"/>
                    </a:moveTo>
                    <a:cubicBezTo>
                      <a:pt x="65" y="2"/>
                      <a:pt x="65" y="2"/>
                      <a:pt x="65" y="2"/>
                    </a:cubicBezTo>
                    <a:cubicBezTo>
                      <a:pt x="62" y="4"/>
                      <a:pt x="62" y="4"/>
                      <a:pt x="62" y="4"/>
                    </a:cubicBezTo>
                    <a:cubicBezTo>
                      <a:pt x="62" y="4"/>
                      <a:pt x="62" y="4"/>
                      <a:pt x="62" y="4"/>
                    </a:cubicBezTo>
                    <a:cubicBezTo>
                      <a:pt x="62" y="4"/>
                      <a:pt x="51" y="0"/>
                      <a:pt x="45" y="1"/>
                    </a:cubicBezTo>
                    <a:cubicBezTo>
                      <a:pt x="40" y="3"/>
                      <a:pt x="35" y="6"/>
                      <a:pt x="35" y="6"/>
                    </a:cubicBezTo>
                    <a:cubicBezTo>
                      <a:pt x="32" y="6"/>
                      <a:pt x="32" y="6"/>
                      <a:pt x="32" y="6"/>
                    </a:cubicBezTo>
                    <a:cubicBezTo>
                      <a:pt x="31" y="6"/>
                      <a:pt x="27" y="3"/>
                      <a:pt x="21" y="1"/>
                    </a:cubicBezTo>
                    <a:cubicBezTo>
                      <a:pt x="15" y="0"/>
                      <a:pt x="4" y="4"/>
                      <a:pt x="4" y="4"/>
                    </a:cubicBezTo>
                    <a:cubicBezTo>
                      <a:pt x="4" y="4"/>
                      <a:pt x="4" y="4"/>
                      <a:pt x="4" y="4"/>
                    </a:cubicBezTo>
                    <a:cubicBezTo>
                      <a:pt x="1" y="2"/>
                      <a:pt x="1" y="2"/>
                      <a:pt x="1" y="2"/>
                    </a:cubicBezTo>
                    <a:cubicBezTo>
                      <a:pt x="0" y="6"/>
                      <a:pt x="0" y="6"/>
                      <a:pt x="0" y="6"/>
                    </a:cubicBezTo>
                    <a:cubicBezTo>
                      <a:pt x="5" y="8"/>
                      <a:pt x="5" y="8"/>
                      <a:pt x="5" y="8"/>
                    </a:cubicBezTo>
                    <a:cubicBezTo>
                      <a:pt x="5" y="12"/>
                      <a:pt x="6" y="17"/>
                      <a:pt x="9" y="18"/>
                    </a:cubicBezTo>
                    <a:cubicBezTo>
                      <a:pt x="13" y="21"/>
                      <a:pt x="26" y="21"/>
                      <a:pt x="28" y="18"/>
                    </a:cubicBezTo>
                    <a:cubicBezTo>
                      <a:pt x="30" y="17"/>
                      <a:pt x="30" y="13"/>
                      <a:pt x="31" y="10"/>
                    </a:cubicBezTo>
                    <a:cubicBezTo>
                      <a:pt x="36" y="10"/>
                      <a:pt x="36" y="10"/>
                      <a:pt x="36" y="10"/>
                    </a:cubicBezTo>
                    <a:cubicBezTo>
                      <a:pt x="36" y="13"/>
                      <a:pt x="37" y="17"/>
                      <a:pt x="38" y="18"/>
                    </a:cubicBezTo>
                    <a:cubicBezTo>
                      <a:pt x="40" y="21"/>
                      <a:pt x="54" y="21"/>
                      <a:pt x="58" y="18"/>
                    </a:cubicBezTo>
                    <a:cubicBezTo>
                      <a:pt x="60" y="17"/>
                      <a:pt x="61" y="12"/>
                      <a:pt x="62" y="8"/>
                    </a:cubicBezTo>
                    <a:lnTo>
                      <a:pt x="67" y="6"/>
                    </a:lnTo>
                    <a:close/>
                    <a:moveTo>
                      <a:pt x="25" y="16"/>
                    </a:moveTo>
                    <a:cubicBezTo>
                      <a:pt x="24" y="17"/>
                      <a:pt x="15" y="18"/>
                      <a:pt x="12" y="16"/>
                    </a:cubicBezTo>
                    <a:cubicBezTo>
                      <a:pt x="9" y="14"/>
                      <a:pt x="9" y="6"/>
                      <a:pt x="9" y="6"/>
                    </a:cubicBezTo>
                    <a:cubicBezTo>
                      <a:pt x="9" y="6"/>
                      <a:pt x="16" y="4"/>
                      <a:pt x="20" y="5"/>
                    </a:cubicBezTo>
                    <a:cubicBezTo>
                      <a:pt x="24" y="6"/>
                      <a:pt x="27" y="8"/>
                      <a:pt x="27" y="8"/>
                    </a:cubicBezTo>
                    <a:cubicBezTo>
                      <a:pt x="27" y="8"/>
                      <a:pt x="26" y="14"/>
                      <a:pt x="25" y="16"/>
                    </a:cubicBezTo>
                    <a:close/>
                    <a:moveTo>
                      <a:pt x="55" y="16"/>
                    </a:moveTo>
                    <a:cubicBezTo>
                      <a:pt x="52" y="18"/>
                      <a:pt x="43" y="17"/>
                      <a:pt x="42" y="16"/>
                    </a:cubicBezTo>
                    <a:cubicBezTo>
                      <a:pt x="40" y="14"/>
                      <a:pt x="40" y="8"/>
                      <a:pt x="40" y="8"/>
                    </a:cubicBezTo>
                    <a:cubicBezTo>
                      <a:pt x="40" y="8"/>
                      <a:pt x="42" y="6"/>
                      <a:pt x="46" y="5"/>
                    </a:cubicBezTo>
                    <a:cubicBezTo>
                      <a:pt x="50" y="4"/>
                      <a:pt x="58" y="6"/>
                      <a:pt x="58" y="6"/>
                    </a:cubicBezTo>
                    <a:cubicBezTo>
                      <a:pt x="58" y="6"/>
                      <a:pt x="58" y="14"/>
                      <a:pt x="55" y="16"/>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sp>
            <p:nvSpPr>
              <p:cNvPr id="44" name="Freeform 43"/>
              <p:cNvSpPr>
                <a:spLocks/>
              </p:cNvSpPr>
              <p:nvPr/>
            </p:nvSpPr>
            <p:spPr bwMode="auto">
              <a:xfrm>
                <a:off x="8261213" y="1675681"/>
                <a:ext cx="277279" cy="219340"/>
              </a:xfrm>
              <a:custGeom>
                <a:avLst/>
                <a:gdLst>
                  <a:gd name="T0" fmla="*/ 83 w 85"/>
                  <a:gd name="T1" fmla="*/ 31 h 67"/>
                  <a:gd name="T2" fmla="*/ 74 w 85"/>
                  <a:gd name="T3" fmla="*/ 12 h 67"/>
                  <a:gd name="T4" fmla="*/ 69 w 85"/>
                  <a:gd name="T5" fmla="*/ 10 h 67"/>
                  <a:gd name="T6" fmla="*/ 65 w 85"/>
                  <a:gd name="T7" fmla="*/ 5 h 67"/>
                  <a:gd name="T8" fmla="*/ 60 w 85"/>
                  <a:gd name="T9" fmla="*/ 4 h 67"/>
                  <a:gd name="T10" fmla="*/ 56 w 85"/>
                  <a:gd name="T11" fmla="*/ 2 h 67"/>
                  <a:gd name="T12" fmla="*/ 51 w 85"/>
                  <a:gd name="T13" fmla="*/ 2 h 67"/>
                  <a:gd name="T14" fmla="*/ 48 w 85"/>
                  <a:gd name="T15" fmla="*/ 1 h 67"/>
                  <a:gd name="T16" fmla="*/ 45 w 85"/>
                  <a:gd name="T17" fmla="*/ 2 h 67"/>
                  <a:gd name="T18" fmla="*/ 43 w 85"/>
                  <a:gd name="T19" fmla="*/ 1 h 67"/>
                  <a:gd name="T20" fmla="*/ 42 w 85"/>
                  <a:gd name="T21" fmla="*/ 0 h 67"/>
                  <a:gd name="T22" fmla="*/ 38 w 85"/>
                  <a:gd name="T23" fmla="*/ 1 h 67"/>
                  <a:gd name="T24" fmla="*/ 36 w 85"/>
                  <a:gd name="T25" fmla="*/ 3 h 67"/>
                  <a:gd name="T26" fmla="*/ 32 w 85"/>
                  <a:gd name="T27" fmla="*/ 2 h 67"/>
                  <a:gd name="T28" fmla="*/ 26 w 85"/>
                  <a:gd name="T29" fmla="*/ 4 h 67"/>
                  <a:gd name="T30" fmla="*/ 20 w 85"/>
                  <a:gd name="T31" fmla="*/ 5 h 67"/>
                  <a:gd name="T32" fmla="*/ 16 w 85"/>
                  <a:gd name="T33" fmla="*/ 10 h 67"/>
                  <a:gd name="T34" fmla="*/ 11 w 85"/>
                  <a:gd name="T35" fmla="*/ 12 h 67"/>
                  <a:gd name="T36" fmla="*/ 3 w 85"/>
                  <a:gd name="T37" fmla="*/ 31 h 67"/>
                  <a:gd name="T38" fmla="*/ 4 w 85"/>
                  <a:gd name="T39" fmla="*/ 60 h 67"/>
                  <a:gd name="T40" fmla="*/ 14 w 85"/>
                  <a:gd name="T41" fmla="*/ 62 h 67"/>
                  <a:gd name="T42" fmla="*/ 12 w 85"/>
                  <a:gd name="T43" fmla="*/ 47 h 67"/>
                  <a:gd name="T44" fmla="*/ 20 w 85"/>
                  <a:gd name="T45" fmla="*/ 28 h 67"/>
                  <a:gd name="T46" fmla="*/ 33 w 85"/>
                  <a:gd name="T47" fmla="*/ 31 h 67"/>
                  <a:gd name="T48" fmla="*/ 43 w 85"/>
                  <a:gd name="T49" fmla="*/ 32 h 67"/>
                  <a:gd name="T50" fmla="*/ 53 w 85"/>
                  <a:gd name="T51" fmla="*/ 31 h 67"/>
                  <a:gd name="T52" fmla="*/ 65 w 85"/>
                  <a:gd name="T53" fmla="*/ 28 h 67"/>
                  <a:gd name="T54" fmla="*/ 74 w 85"/>
                  <a:gd name="T55" fmla="*/ 47 h 67"/>
                  <a:gd name="T56" fmla="*/ 72 w 85"/>
                  <a:gd name="T57" fmla="*/ 62 h 67"/>
                  <a:gd name="T58" fmla="*/ 81 w 85"/>
                  <a:gd name="T59" fmla="*/ 60 h 67"/>
                  <a:gd name="T60" fmla="*/ 83 w 85"/>
                  <a:gd name="T61"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67">
                    <a:moveTo>
                      <a:pt x="83" y="31"/>
                    </a:moveTo>
                    <a:cubicBezTo>
                      <a:pt x="82" y="25"/>
                      <a:pt x="80" y="17"/>
                      <a:pt x="74" y="12"/>
                    </a:cubicBezTo>
                    <a:cubicBezTo>
                      <a:pt x="73" y="11"/>
                      <a:pt x="71" y="11"/>
                      <a:pt x="69" y="10"/>
                    </a:cubicBezTo>
                    <a:cubicBezTo>
                      <a:pt x="68" y="9"/>
                      <a:pt x="67" y="5"/>
                      <a:pt x="65" y="5"/>
                    </a:cubicBezTo>
                    <a:cubicBezTo>
                      <a:pt x="62" y="3"/>
                      <a:pt x="61" y="4"/>
                      <a:pt x="60" y="4"/>
                    </a:cubicBezTo>
                    <a:cubicBezTo>
                      <a:pt x="57" y="3"/>
                      <a:pt x="58" y="2"/>
                      <a:pt x="56" y="2"/>
                    </a:cubicBezTo>
                    <a:cubicBezTo>
                      <a:pt x="54" y="2"/>
                      <a:pt x="54" y="2"/>
                      <a:pt x="51" y="2"/>
                    </a:cubicBezTo>
                    <a:cubicBezTo>
                      <a:pt x="48" y="1"/>
                      <a:pt x="48" y="1"/>
                      <a:pt x="48" y="1"/>
                    </a:cubicBezTo>
                    <a:cubicBezTo>
                      <a:pt x="46" y="1"/>
                      <a:pt x="45" y="2"/>
                      <a:pt x="45" y="2"/>
                    </a:cubicBezTo>
                    <a:cubicBezTo>
                      <a:pt x="45" y="2"/>
                      <a:pt x="43" y="1"/>
                      <a:pt x="43" y="1"/>
                    </a:cubicBezTo>
                    <a:cubicBezTo>
                      <a:pt x="43" y="1"/>
                      <a:pt x="42" y="0"/>
                      <a:pt x="42" y="0"/>
                    </a:cubicBezTo>
                    <a:cubicBezTo>
                      <a:pt x="42" y="0"/>
                      <a:pt x="40" y="1"/>
                      <a:pt x="38" y="1"/>
                    </a:cubicBezTo>
                    <a:cubicBezTo>
                      <a:pt x="36" y="3"/>
                      <a:pt x="36" y="3"/>
                      <a:pt x="36" y="3"/>
                    </a:cubicBezTo>
                    <a:cubicBezTo>
                      <a:pt x="33" y="3"/>
                      <a:pt x="34" y="2"/>
                      <a:pt x="32" y="2"/>
                    </a:cubicBezTo>
                    <a:cubicBezTo>
                      <a:pt x="29" y="3"/>
                      <a:pt x="29" y="3"/>
                      <a:pt x="26" y="4"/>
                    </a:cubicBezTo>
                    <a:cubicBezTo>
                      <a:pt x="25" y="4"/>
                      <a:pt x="23" y="3"/>
                      <a:pt x="20" y="5"/>
                    </a:cubicBezTo>
                    <a:cubicBezTo>
                      <a:pt x="19" y="5"/>
                      <a:pt x="18" y="9"/>
                      <a:pt x="16" y="10"/>
                    </a:cubicBezTo>
                    <a:cubicBezTo>
                      <a:pt x="14" y="11"/>
                      <a:pt x="13" y="11"/>
                      <a:pt x="11" y="12"/>
                    </a:cubicBezTo>
                    <a:cubicBezTo>
                      <a:pt x="6" y="17"/>
                      <a:pt x="4" y="25"/>
                      <a:pt x="3" y="31"/>
                    </a:cubicBezTo>
                    <a:cubicBezTo>
                      <a:pt x="0" y="42"/>
                      <a:pt x="2" y="54"/>
                      <a:pt x="4" y="60"/>
                    </a:cubicBezTo>
                    <a:cubicBezTo>
                      <a:pt x="6" y="67"/>
                      <a:pt x="12" y="63"/>
                      <a:pt x="14" y="62"/>
                    </a:cubicBezTo>
                    <a:cubicBezTo>
                      <a:pt x="15" y="61"/>
                      <a:pt x="10" y="55"/>
                      <a:pt x="12" y="47"/>
                    </a:cubicBezTo>
                    <a:cubicBezTo>
                      <a:pt x="14" y="36"/>
                      <a:pt x="14" y="32"/>
                      <a:pt x="20" y="28"/>
                    </a:cubicBezTo>
                    <a:cubicBezTo>
                      <a:pt x="21" y="28"/>
                      <a:pt x="30" y="31"/>
                      <a:pt x="33" y="31"/>
                    </a:cubicBezTo>
                    <a:cubicBezTo>
                      <a:pt x="36" y="32"/>
                      <a:pt x="39" y="32"/>
                      <a:pt x="43" y="32"/>
                    </a:cubicBezTo>
                    <a:cubicBezTo>
                      <a:pt x="47" y="32"/>
                      <a:pt x="50" y="32"/>
                      <a:pt x="53" y="31"/>
                    </a:cubicBezTo>
                    <a:cubicBezTo>
                      <a:pt x="56" y="31"/>
                      <a:pt x="65" y="28"/>
                      <a:pt x="65" y="28"/>
                    </a:cubicBezTo>
                    <a:cubicBezTo>
                      <a:pt x="71" y="32"/>
                      <a:pt x="72" y="36"/>
                      <a:pt x="74" y="47"/>
                    </a:cubicBezTo>
                    <a:cubicBezTo>
                      <a:pt x="75" y="55"/>
                      <a:pt x="71" y="61"/>
                      <a:pt x="72" y="62"/>
                    </a:cubicBezTo>
                    <a:cubicBezTo>
                      <a:pt x="73" y="63"/>
                      <a:pt x="79" y="67"/>
                      <a:pt x="81" y="60"/>
                    </a:cubicBezTo>
                    <a:cubicBezTo>
                      <a:pt x="84" y="54"/>
                      <a:pt x="85" y="42"/>
                      <a:pt x="83" y="31"/>
                    </a:cubicBezTo>
                    <a:close/>
                  </a:path>
                </a:pathLst>
              </a:custGeom>
              <a:grpFill/>
              <a:ln>
                <a:noFill/>
              </a:ln>
            </p:spPr>
            <p:txBody>
              <a:bodyPr vert="horz" wrap="square" lIns="121888" tIns="60944" rIns="121888" bIns="60944" numCol="1" anchor="t" anchorCtr="0" compatLnSpc="1">
                <a:prstTxWarp prst="textNoShape">
                  <a:avLst/>
                </a:prstTxWarp>
              </a:bodyPr>
              <a:lstStyle/>
              <a:p>
                <a:endParaRPr lang="en-US" sz="2399" dirty="0"/>
              </a:p>
            </p:txBody>
          </p:sp>
        </p:grpSp>
      </p:grpSp>
      <p:sp>
        <p:nvSpPr>
          <p:cNvPr id="45" name="Rectangle 44"/>
          <p:cNvSpPr/>
          <p:nvPr/>
        </p:nvSpPr>
        <p:spPr>
          <a:xfrm>
            <a:off x="10213975" y="6520942"/>
            <a:ext cx="1295400" cy="337058"/>
          </a:xfrm>
          <a:prstGeom prst="rect">
            <a:avLst/>
          </a:prstGeom>
          <a:solidFill>
            <a:schemeClr val="accent4">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b="1" dirty="0" smtClean="0">
                <a:solidFill>
                  <a:schemeClr val="bg1"/>
                </a:solidFill>
              </a:rPr>
              <a:t>TRAINING</a:t>
            </a:r>
            <a:endParaRPr lang="en-US" b="1" dirty="0">
              <a:solidFill>
                <a:schemeClr val="bg1"/>
              </a:solidFill>
            </a:endParaRPr>
          </a:p>
        </p:txBody>
      </p:sp>
    </p:spTree>
    <p:extLst>
      <p:ext uri="{BB962C8B-B14F-4D97-AF65-F5344CB8AC3E}">
        <p14:creationId xmlns:p14="http://schemas.microsoft.com/office/powerpoint/2010/main" val="137171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Work </a:t>
            </a:r>
            <a:endParaRPr lang="en-US" dirty="0"/>
          </a:p>
        </p:txBody>
      </p:sp>
      <p:sp>
        <p:nvSpPr>
          <p:cNvPr id="3" name="Content Placeholder 2"/>
          <p:cNvSpPr>
            <a:spLocks noGrp="1"/>
          </p:cNvSpPr>
          <p:nvPr>
            <p:ph idx="1"/>
          </p:nvPr>
        </p:nvSpPr>
        <p:spPr>
          <a:xfrm>
            <a:off x="469900" y="1613647"/>
            <a:ext cx="10512862" cy="4351338"/>
          </a:xfrm>
        </p:spPr>
        <p:txBody>
          <a:bodyPr/>
          <a:lstStyle/>
          <a:p>
            <a:pPr marL="0" indent="0">
              <a:buNone/>
            </a:pPr>
            <a:r>
              <a:rPr lang="en-US" b="1" dirty="0" smtClean="0">
                <a:solidFill>
                  <a:schemeClr val="accent4"/>
                </a:solidFill>
              </a:rPr>
              <a:t>Review the profile of your client</a:t>
            </a:r>
          </a:p>
          <a:p>
            <a:pPr marL="0" indent="0">
              <a:buNone/>
            </a:pPr>
            <a:endParaRPr lang="en-US" b="1" dirty="0" smtClean="0"/>
          </a:p>
          <a:p>
            <a:pPr marL="0" indent="0">
              <a:buNone/>
            </a:pPr>
            <a:r>
              <a:rPr lang="en-US" b="1" dirty="0" smtClean="0">
                <a:solidFill>
                  <a:schemeClr val="accent1"/>
                </a:solidFill>
              </a:rPr>
              <a:t>Record the following on your flip chart:</a:t>
            </a:r>
          </a:p>
          <a:p>
            <a:r>
              <a:rPr lang="en-US" dirty="0" smtClean="0"/>
              <a:t>Client profile: briefly </a:t>
            </a:r>
            <a:r>
              <a:rPr lang="en-US" b="1" dirty="0" smtClean="0">
                <a:solidFill>
                  <a:schemeClr val="accent1"/>
                </a:solidFill>
              </a:rPr>
              <a:t>describe</a:t>
            </a:r>
            <a:r>
              <a:rPr lang="en-US" dirty="0" smtClean="0"/>
              <a:t> your client</a:t>
            </a:r>
          </a:p>
          <a:p>
            <a:r>
              <a:rPr lang="en-US" dirty="0" smtClean="0"/>
              <a:t>What actions would you take to reach out to the client and </a:t>
            </a:r>
            <a:r>
              <a:rPr lang="en-US" b="1" dirty="0" smtClean="0">
                <a:solidFill>
                  <a:schemeClr val="accent1"/>
                </a:solidFill>
              </a:rPr>
              <a:t>engage</a:t>
            </a:r>
            <a:r>
              <a:rPr lang="en-US" dirty="0" smtClean="0">
                <a:solidFill>
                  <a:schemeClr val="accent1"/>
                </a:solidFill>
              </a:rPr>
              <a:t> </a:t>
            </a:r>
            <a:r>
              <a:rPr lang="en-US" dirty="0" smtClean="0"/>
              <a:t>them in the program?</a:t>
            </a:r>
          </a:p>
          <a:p>
            <a:endParaRPr lang="en-US" dirty="0"/>
          </a:p>
        </p:txBody>
      </p:sp>
      <p:grpSp>
        <p:nvGrpSpPr>
          <p:cNvPr id="6" name="Group 5"/>
          <p:cNvGrpSpPr/>
          <p:nvPr/>
        </p:nvGrpSpPr>
        <p:grpSpPr>
          <a:xfrm>
            <a:off x="10137896" y="380531"/>
            <a:ext cx="932180" cy="932180"/>
            <a:chOff x="7264400" y="782320"/>
            <a:chExt cx="932180" cy="932180"/>
          </a:xfrm>
        </p:grpSpPr>
        <p:sp>
          <p:nvSpPr>
            <p:cNvPr id="7" name="Oval 6"/>
            <p:cNvSpPr/>
            <p:nvPr/>
          </p:nvSpPr>
          <p:spPr>
            <a:xfrm>
              <a:off x="7264400" y="782320"/>
              <a:ext cx="932180" cy="932180"/>
            </a:xfrm>
            <a:prstGeom prst="ellipse">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 name="Freeform 7"/>
            <p:cNvSpPr/>
            <p:nvPr/>
          </p:nvSpPr>
          <p:spPr bwMode="auto">
            <a:xfrm rot="2178184">
              <a:off x="7645779" y="908741"/>
              <a:ext cx="169423" cy="679339"/>
            </a:xfrm>
            <a:custGeom>
              <a:avLst/>
              <a:gdLst>
                <a:gd name="connsiteX0" fmla="*/ 4647 w 354038"/>
                <a:gd name="connsiteY0" fmla="*/ 295362 h 1419582"/>
                <a:gd name="connsiteX1" fmla="*/ 354038 w 354038"/>
                <a:gd name="connsiteY1" fmla="*/ 295362 h 1419582"/>
                <a:gd name="connsiteX2" fmla="*/ 354038 w 354038"/>
                <a:gd name="connsiteY2" fmla="*/ 1244887 h 1419582"/>
                <a:gd name="connsiteX3" fmla="*/ 179342 w 354038"/>
                <a:gd name="connsiteY3" fmla="*/ 1419582 h 1419582"/>
                <a:gd name="connsiteX4" fmla="*/ 4647 w 354038"/>
                <a:gd name="connsiteY4" fmla="*/ 1244887 h 1419582"/>
                <a:gd name="connsiteX5" fmla="*/ 39501 w 354038"/>
                <a:gd name="connsiteY5" fmla="*/ 0 h 1419582"/>
                <a:gd name="connsiteX6" fmla="*/ 314537 w 354038"/>
                <a:gd name="connsiteY6" fmla="*/ 0 h 1419582"/>
                <a:gd name="connsiteX7" fmla="*/ 354038 w 354038"/>
                <a:gd name="connsiteY7" fmla="*/ 39501 h 1419582"/>
                <a:gd name="connsiteX8" fmla="*/ 354038 w 354038"/>
                <a:gd name="connsiteY8" fmla="*/ 237004 h 1419582"/>
                <a:gd name="connsiteX9" fmla="*/ 0 w 354038"/>
                <a:gd name="connsiteY9" fmla="*/ 237004 h 1419582"/>
                <a:gd name="connsiteX10" fmla="*/ 0 w 354038"/>
                <a:gd name="connsiteY10" fmla="*/ 39501 h 1419582"/>
                <a:gd name="connsiteX11" fmla="*/ 39501 w 354038"/>
                <a:gd name="connsiteY11" fmla="*/ 0 h 141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038" h="1419582">
                  <a:moveTo>
                    <a:pt x="4647" y="295362"/>
                  </a:moveTo>
                  <a:lnTo>
                    <a:pt x="354038" y="295362"/>
                  </a:lnTo>
                  <a:lnTo>
                    <a:pt x="354038" y="1244887"/>
                  </a:lnTo>
                  <a:lnTo>
                    <a:pt x="179342" y="1419582"/>
                  </a:lnTo>
                  <a:lnTo>
                    <a:pt x="4647" y="1244887"/>
                  </a:lnTo>
                  <a:close/>
                  <a:moveTo>
                    <a:pt x="39501" y="0"/>
                  </a:moveTo>
                  <a:lnTo>
                    <a:pt x="314537" y="0"/>
                  </a:lnTo>
                  <a:cubicBezTo>
                    <a:pt x="336353" y="0"/>
                    <a:pt x="354038" y="17685"/>
                    <a:pt x="354038" y="39501"/>
                  </a:cubicBezTo>
                  <a:lnTo>
                    <a:pt x="354038" y="237004"/>
                  </a:lnTo>
                  <a:lnTo>
                    <a:pt x="0" y="237004"/>
                  </a:lnTo>
                  <a:lnTo>
                    <a:pt x="0" y="39501"/>
                  </a:lnTo>
                  <a:cubicBezTo>
                    <a:pt x="0" y="17685"/>
                    <a:pt x="17685" y="0"/>
                    <a:pt x="39501"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311327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Pause to Check for Understanding</a:t>
            </a:r>
            <a:endParaRPr lang="en-US" dirty="0"/>
          </a:p>
        </p:txBody>
      </p:sp>
      <p:sp>
        <p:nvSpPr>
          <p:cNvPr id="8" name="Content Placeholder 7"/>
          <p:cNvSpPr>
            <a:spLocks noGrp="1"/>
          </p:cNvSpPr>
          <p:nvPr>
            <p:ph sz="half" idx="1"/>
          </p:nvPr>
        </p:nvSpPr>
        <p:spPr/>
        <p:txBody>
          <a:bodyPr/>
          <a:lstStyle/>
          <a:p>
            <a:pPr marL="0" indent="0">
              <a:buNone/>
            </a:pPr>
            <a:endParaRPr lang="en-US" sz="3600" dirty="0"/>
          </a:p>
          <a:p>
            <a:pPr marL="0" indent="0">
              <a:buNone/>
            </a:pPr>
            <a:endParaRPr lang="en-US" dirty="0"/>
          </a:p>
        </p:txBody>
      </p:sp>
      <p:sp>
        <p:nvSpPr>
          <p:cNvPr id="9" name="Content Placeholder 8"/>
          <p:cNvSpPr>
            <a:spLocks noGrp="1"/>
          </p:cNvSpPr>
          <p:nvPr>
            <p:ph sz="half" idx="2"/>
          </p:nvPr>
        </p:nvSpPr>
        <p:spPr>
          <a:xfrm>
            <a:off x="5802511" y="2276668"/>
            <a:ext cx="5180251" cy="3674869"/>
          </a:xfrm>
        </p:spPr>
        <p:txBody>
          <a:bodyPr>
            <a:normAutofit lnSpcReduction="10000"/>
          </a:bodyPr>
          <a:lstStyle/>
          <a:p>
            <a:pPr marL="0" indent="0">
              <a:buNone/>
            </a:pPr>
            <a:r>
              <a:rPr lang="en-US" sz="3600" dirty="0" smtClean="0"/>
              <a:t>What experiences have you had when you have initially contacted new clients in the past? What worked or didn’t work?</a:t>
            </a:r>
          </a:p>
          <a:p>
            <a:pPr marL="0" indent="0">
              <a:buNone/>
            </a:pPr>
            <a:endParaRPr lang="en-US" sz="3600" dirty="0"/>
          </a:p>
          <a:p>
            <a:pPr marL="0" indent="0">
              <a:buNone/>
            </a:pPr>
            <a:r>
              <a:rPr lang="en-US" sz="3600" dirty="0" smtClean="0"/>
              <a:t>Do </a:t>
            </a:r>
            <a:r>
              <a:rPr lang="en-US" sz="3600" dirty="0"/>
              <a:t>you have any questions?</a:t>
            </a:r>
          </a:p>
          <a:p>
            <a:pPr marL="0" indent="0">
              <a:buNone/>
            </a:pPr>
            <a:endParaRPr lang="en-US" sz="3600" dirty="0"/>
          </a:p>
        </p:txBody>
      </p:sp>
      <p:pic>
        <p:nvPicPr>
          <p:cNvPr id="1028" name="Picture 4" descr="C:\Users\McAvoCM\AppData\Local\Microsoft\Windows\Temporary Internet Files\Content.IE5\BLKX2O8G\talking-1024x76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6432" y="3344485"/>
            <a:ext cx="3207186" cy="240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34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976058"/>
            <a:ext cx="11506200" cy="2519603"/>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The Health Care Authority (HCA) </a:t>
            </a:r>
            <a:r>
              <a:rPr lang="en-US" dirty="0"/>
              <a:t>Website</a:t>
            </a:r>
            <a:br>
              <a:rPr lang="en-US" dirty="0"/>
            </a:br>
            <a:r>
              <a:rPr lang="en-US" sz="2400" dirty="0">
                <a:hlinkClick r:id="rId3"/>
              </a:rPr>
              <a:t>http://</a:t>
            </a:r>
            <a:r>
              <a:rPr lang="en-US" sz="2400" dirty="0" smtClean="0">
                <a:hlinkClick r:id="rId3"/>
              </a:rPr>
              <a:t>www.hca.wa.gov/billers-providers/programs-and-services/resources-0#care-coordinator-training</a:t>
            </a:r>
            <a:r>
              <a:rPr lang="en-US" dirty="0" smtClean="0"/>
              <a:t/>
            </a:r>
            <a:br>
              <a:rPr lang="en-US" dirty="0" smtClean="0"/>
            </a:br>
            <a:r>
              <a:rPr lang="en-US" dirty="0" smtClean="0"/>
              <a:t/>
            </a:r>
            <a:br>
              <a:rPr lang="en-US" dirty="0" smtClean="0"/>
            </a:br>
            <a:r>
              <a:rPr lang="en-US" sz="2400" dirty="0" smtClean="0"/>
              <a:t/>
            </a:r>
            <a:br>
              <a:rPr lang="en-US" sz="2400" dirty="0" smtClean="0"/>
            </a:br>
            <a:r>
              <a:rPr lang="en-US" dirty="0"/>
              <a:t/>
            </a:r>
            <a:br>
              <a:rPr lang="en-US" dirty="0"/>
            </a:br>
            <a:r>
              <a:rPr lang="en-US" dirty="0"/>
              <a:t/>
            </a:r>
            <a:br>
              <a:rPr lang="en-US" dirty="0"/>
            </a:br>
            <a:r>
              <a:rPr lang="en-US" dirty="0"/>
              <a:t/>
            </a:r>
            <a:br>
              <a:rPr lang="en-US" dirty="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8" name="TextBox 7"/>
          <p:cNvSpPr txBox="1"/>
          <p:nvPr/>
        </p:nvSpPr>
        <p:spPr>
          <a:xfrm>
            <a:off x="9457062" y="3193898"/>
            <a:ext cx="2049138" cy="2083921"/>
          </a:xfrm>
          <a:prstGeom prst="rect">
            <a:avLst/>
          </a:prstGeom>
          <a:solidFill>
            <a:srgbClr val="92D050"/>
          </a:solidFill>
        </p:spPr>
        <p:txBody>
          <a:bodyPr wrap="square" lIns="137160" rtlCol="0" anchor="ctr" anchorCtr="0">
            <a:noAutofit/>
          </a:bodyPr>
          <a:lstStyle/>
          <a:p>
            <a:r>
              <a:rPr lang="en-US" sz="2400" b="1" dirty="0" smtClean="0">
                <a:solidFill>
                  <a:schemeClr val="bg1"/>
                </a:solidFill>
              </a:rPr>
              <a:t>Training materials may be accessed from the HCA website</a:t>
            </a:r>
            <a:endParaRPr lang="en-US" sz="2400" b="1" dirty="0">
              <a:solidFill>
                <a:schemeClr val="bg1"/>
              </a:solidFill>
            </a:endParaRPr>
          </a:p>
        </p:txBody>
      </p:sp>
      <p:pic>
        <p:nvPicPr>
          <p:cNvPr id="4" name="Picture 3"/>
          <p:cNvPicPr>
            <a:picLocks noChangeAspect="1"/>
          </p:cNvPicPr>
          <p:nvPr/>
        </p:nvPicPr>
        <p:blipFill>
          <a:blip r:embed="rId4"/>
          <a:stretch>
            <a:fillRect/>
          </a:stretch>
        </p:blipFill>
        <p:spPr>
          <a:xfrm>
            <a:off x="957251" y="1936411"/>
            <a:ext cx="8499811" cy="4598894"/>
          </a:xfrm>
          <a:prstGeom prst="rect">
            <a:avLst/>
          </a:prstGeom>
          <a:ln w="15875">
            <a:solidFill>
              <a:srgbClr val="92D050"/>
            </a:solidFill>
          </a:ln>
        </p:spPr>
      </p:pic>
    </p:spTree>
    <p:extLst>
      <p:ext uri="{BB962C8B-B14F-4D97-AF65-F5344CB8AC3E}">
        <p14:creationId xmlns:p14="http://schemas.microsoft.com/office/powerpoint/2010/main" val="3164006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PRISM</a:t>
            </a:r>
            <a:br>
              <a:rPr lang="en-US" dirty="0" smtClean="0"/>
            </a:br>
            <a:r>
              <a:rPr lang="en-US" sz="4800" dirty="0" smtClean="0">
                <a:solidFill>
                  <a:schemeClr val="accent1">
                    <a:lumMod val="75000"/>
                  </a:schemeClr>
                </a:solidFill>
              </a:rPr>
              <a:t>A Care Coordination Tool</a:t>
            </a: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r>
              <a:rPr lang="en-US" b="1" u="sng" dirty="0" smtClean="0">
                <a:solidFill>
                  <a:schemeClr val="tx1">
                    <a:lumMod val="65000"/>
                    <a:lumOff val="35000"/>
                  </a:schemeClr>
                </a:solidFill>
              </a:rPr>
              <a:t>P</a:t>
            </a:r>
            <a:r>
              <a:rPr lang="en-US" dirty="0" smtClean="0">
                <a:solidFill>
                  <a:schemeClr val="tx1">
                    <a:lumMod val="65000"/>
                    <a:lumOff val="35000"/>
                  </a:schemeClr>
                </a:solidFill>
              </a:rPr>
              <a:t>redictive </a:t>
            </a:r>
            <a:r>
              <a:rPr lang="en-US" b="1" u="sng" dirty="0">
                <a:solidFill>
                  <a:schemeClr val="tx1">
                    <a:lumMod val="65000"/>
                    <a:lumOff val="35000"/>
                  </a:schemeClr>
                </a:solidFill>
              </a:rPr>
              <a:t>R</a:t>
            </a:r>
            <a:r>
              <a:rPr lang="en-US" dirty="0" smtClean="0">
                <a:solidFill>
                  <a:schemeClr val="tx1">
                    <a:lumMod val="65000"/>
                    <a:lumOff val="35000"/>
                  </a:schemeClr>
                </a:solidFill>
              </a:rPr>
              <a:t>isk </a:t>
            </a:r>
            <a:r>
              <a:rPr lang="en-US" b="1" u="sng" dirty="0">
                <a:solidFill>
                  <a:schemeClr val="tx1">
                    <a:lumMod val="65000"/>
                    <a:lumOff val="35000"/>
                  </a:schemeClr>
                </a:solidFill>
              </a:rPr>
              <a:t>I</a:t>
            </a:r>
            <a:r>
              <a:rPr lang="en-US" dirty="0" smtClean="0">
                <a:solidFill>
                  <a:schemeClr val="tx1">
                    <a:lumMod val="65000"/>
                    <a:lumOff val="35000"/>
                  </a:schemeClr>
                </a:solidFill>
              </a:rPr>
              <a:t>ntelligence </a:t>
            </a:r>
            <a:r>
              <a:rPr lang="en-US" b="1" u="sng" dirty="0">
                <a:solidFill>
                  <a:schemeClr val="tx1">
                    <a:lumMod val="65000"/>
                    <a:lumOff val="35000"/>
                  </a:schemeClr>
                </a:solidFill>
              </a:rPr>
              <a:t>S</a:t>
            </a:r>
            <a:r>
              <a:rPr lang="en-US" dirty="0" smtClean="0">
                <a:solidFill>
                  <a:schemeClr val="tx1">
                    <a:lumMod val="65000"/>
                    <a:lumOff val="35000"/>
                  </a:schemeClr>
                </a:solidFill>
              </a:rPr>
              <a:t>yste</a:t>
            </a:r>
            <a:r>
              <a:rPr lang="en-US" b="1" u="sng" dirty="0">
                <a:solidFill>
                  <a:schemeClr val="tx1">
                    <a:lumMod val="65000"/>
                    <a:lumOff val="35000"/>
                  </a:schemeClr>
                </a:solidFill>
              </a:rPr>
              <a:t>M</a:t>
            </a:r>
            <a:r>
              <a:rPr lang="en-US" dirty="0" smtClean="0">
                <a:solidFill>
                  <a:schemeClr val="tx1">
                    <a:lumMod val="65000"/>
                    <a:lumOff val="35000"/>
                  </a:schemeClr>
                </a:solidFill>
              </a:rPr>
              <a:t> </a:t>
            </a:r>
            <a:r>
              <a:rPr lang="en-US" dirty="0" smtClean="0"/>
              <a:t>		</a:t>
            </a:r>
          </a:p>
          <a:p>
            <a:endParaRPr lang="en-US" dirty="0"/>
          </a:p>
        </p:txBody>
      </p:sp>
    </p:spTree>
    <p:extLst>
      <p:ext uri="{BB962C8B-B14F-4D97-AF65-F5344CB8AC3E}">
        <p14:creationId xmlns:p14="http://schemas.microsoft.com/office/powerpoint/2010/main" val="25193519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Presenter</a:t>
            </a:r>
            <a:endParaRPr lang="en-US" dirty="0"/>
          </a:p>
        </p:txBody>
      </p:sp>
      <p:sp>
        <p:nvSpPr>
          <p:cNvPr id="4" name="Content Placeholder 3"/>
          <p:cNvSpPr>
            <a:spLocks noGrp="1"/>
          </p:cNvSpPr>
          <p:nvPr>
            <p:ph idx="1"/>
          </p:nvPr>
        </p:nvSpPr>
        <p:spPr/>
        <p:txBody>
          <a:bodyPr/>
          <a:lstStyle/>
          <a:p>
            <a:pPr marL="0" indent="0">
              <a:buNone/>
            </a:pPr>
            <a:r>
              <a:rPr lang="en-US" dirty="0" smtClean="0">
                <a:solidFill>
                  <a:srgbClr val="336600"/>
                </a:solidFill>
              </a:rPr>
              <a:t>Candace Goehring, MN, RN</a:t>
            </a:r>
          </a:p>
          <a:p>
            <a:pPr lvl="1"/>
            <a:r>
              <a:rPr lang="en-US" dirty="0" smtClean="0"/>
              <a:t>Director of Residential Care Services</a:t>
            </a:r>
          </a:p>
          <a:p>
            <a:pPr lvl="1"/>
            <a:r>
              <a:rPr lang="en-US" dirty="0" smtClean="0"/>
              <a:t>Dept. of Social and Health Services</a:t>
            </a:r>
          </a:p>
          <a:p>
            <a:pPr lvl="1"/>
            <a:r>
              <a:rPr lang="en-US" dirty="0" smtClean="0"/>
              <a:t>Aging and Long Term Support Administration</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4759" y="3490405"/>
            <a:ext cx="3497410" cy="2623058"/>
          </a:xfrm>
          <a:prstGeom prst="rect">
            <a:avLst/>
          </a:prstGeom>
        </p:spPr>
      </p:pic>
    </p:spTree>
    <p:extLst>
      <p:ext uri="{BB962C8B-B14F-4D97-AF65-F5344CB8AC3E}">
        <p14:creationId xmlns:p14="http://schemas.microsoft.com/office/powerpoint/2010/main" val="19143354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a:t>
            </a:r>
            <a:endParaRPr lang="en-US" dirty="0"/>
          </a:p>
        </p:txBody>
      </p:sp>
      <p:sp>
        <p:nvSpPr>
          <p:cNvPr id="3" name="Content Placeholder 2"/>
          <p:cNvSpPr>
            <a:spLocks noGrp="1"/>
          </p:cNvSpPr>
          <p:nvPr>
            <p:ph idx="1"/>
          </p:nvPr>
        </p:nvSpPr>
        <p:spPr/>
        <p:txBody>
          <a:bodyPr/>
          <a:lstStyle/>
          <a:p>
            <a:pPr marL="0" indent="0">
              <a:buNone/>
            </a:pPr>
            <a:r>
              <a:rPr lang="en-US" sz="2800" b="1" dirty="0">
                <a:solidFill>
                  <a:schemeClr val="accent1"/>
                </a:solidFill>
              </a:rPr>
              <a:t>A Decision Support tool designed to support care management interventions for high-risk clients</a:t>
            </a:r>
          </a:p>
          <a:p>
            <a:pPr>
              <a:buClr>
                <a:schemeClr val="accent1"/>
              </a:buClr>
              <a:buFont typeface="Wingdings" panose="05000000000000000000" pitchFamily="2" charset="2"/>
              <a:buChar char="ü"/>
            </a:pPr>
            <a:r>
              <a:rPr lang="en-US" sz="2400" dirty="0"/>
              <a:t>Identification of clients most in need of comprehensive care coordination based on risk scores developed through predictive modeling and other indicators</a:t>
            </a:r>
          </a:p>
          <a:p>
            <a:pPr>
              <a:buClr>
                <a:schemeClr val="accent1"/>
              </a:buClr>
              <a:buFont typeface="Wingdings" panose="05000000000000000000" pitchFamily="2" charset="2"/>
              <a:buChar char="ü"/>
            </a:pPr>
            <a:r>
              <a:rPr lang="en-US" sz="2400" dirty="0"/>
              <a:t>Integration of information from medical, social service, behavioral health, and long term care </a:t>
            </a:r>
            <a:r>
              <a:rPr lang="en-US" sz="2400" dirty="0" smtClean="0"/>
              <a:t>payments </a:t>
            </a:r>
            <a:r>
              <a:rPr lang="en-US" sz="2400" dirty="0"/>
              <a:t>and assessment data systems </a:t>
            </a:r>
          </a:p>
          <a:p>
            <a:pPr>
              <a:buClr>
                <a:schemeClr val="accent1"/>
              </a:buClr>
              <a:buFont typeface="Wingdings" panose="05000000000000000000" pitchFamily="2" charset="2"/>
              <a:buChar char="ü"/>
            </a:pPr>
            <a:r>
              <a:rPr lang="en-US" sz="2400" dirty="0"/>
              <a:t>Intuitive and accessible display of client health and demographic from administrative data sources</a:t>
            </a:r>
          </a:p>
          <a:p>
            <a:endParaRPr lang="en-US" sz="2800" dirty="0"/>
          </a:p>
        </p:txBody>
      </p:sp>
    </p:spTree>
    <p:extLst>
      <p:ext uri="{BB962C8B-B14F-4D97-AF65-F5344CB8AC3E}">
        <p14:creationId xmlns:p14="http://schemas.microsoft.com/office/powerpoint/2010/main" val="288920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Tools</a:t>
            </a:r>
            <a:endParaRPr lang="en-US" dirty="0"/>
          </a:p>
        </p:txBody>
      </p:sp>
      <p:sp>
        <p:nvSpPr>
          <p:cNvPr id="3" name="Content Placeholder 2"/>
          <p:cNvSpPr>
            <a:spLocks noGrp="1"/>
          </p:cNvSpPr>
          <p:nvPr>
            <p:ph idx="1"/>
          </p:nvPr>
        </p:nvSpPr>
        <p:spPr>
          <a:xfrm>
            <a:off x="1712912" y="1237958"/>
            <a:ext cx="8748713" cy="4888206"/>
          </a:xfrm>
        </p:spPr>
        <p:txBody>
          <a:bodyPr>
            <a:normAutofit/>
          </a:bodyPr>
          <a:lstStyle/>
          <a:p>
            <a:pPr marL="396875" indent="-396875">
              <a:spcBef>
                <a:spcPts val="0"/>
              </a:spcBef>
              <a:buFont typeface="+mj-lt"/>
              <a:buAutoNum type="arabicPeriod"/>
            </a:pPr>
            <a:r>
              <a:rPr lang="en-US" sz="2800" b="1" dirty="0">
                <a:solidFill>
                  <a:schemeClr val="accent1"/>
                </a:solidFill>
              </a:rPr>
              <a:t>Future Medical Cost Risk Score</a:t>
            </a:r>
            <a:r>
              <a:rPr lang="en-US" sz="2800" dirty="0"/>
              <a:t> </a:t>
            </a:r>
          </a:p>
          <a:p>
            <a:pPr marL="400050" lvl="1" indent="0">
              <a:spcBef>
                <a:spcPts val="0"/>
              </a:spcBef>
              <a:buNone/>
            </a:pPr>
            <a:r>
              <a:rPr lang="en-US" dirty="0"/>
              <a:t>Calculates expected level of future costs relative to a comparison group</a:t>
            </a:r>
            <a:endParaRPr lang="en-US" b="1" dirty="0">
              <a:solidFill>
                <a:schemeClr val="accent1"/>
              </a:solidFill>
            </a:endParaRPr>
          </a:p>
          <a:p>
            <a:pPr marL="396875" indent="-396875">
              <a:spcAft>
                <a:spcPts val="1200"/>
              </a:spcAft>
              <a:buFont typeface="+mj-lt"/>
              <a:buAutoNum type="arabicPeriod"/>
            </a:pPr>
            <a:r>
              <a:rPr lang="en-US" sz="2800" b="1" dirty="0">
                <a:solidFill>
                  <a:schemeClr val="accent1"/>
                </a:solidFill>
              </a:rPr>
              <a:t>Inpatient Admission Probability</a:t>
            </a:r>
            <a:r>
              <a:rPr lang="en-US" sz="2800" dirty="0"/>
              <a:t/>
            </a:r>
            <a:br>
              <a:rPr lang="en-US" sz="2800" dirty="0"/>
            </a:br>
            <a:r>
              <a:rPr lang="en-US" sz="2400" dirty="0"/>
              <a:t>Calculates the probability of an inpatient admission in the next 12 months</a:t>
            </a:r>
          </a:p>
          <a:p>
            <a:pPr marL="396875" indent="-396875">
              <a:spcAft>
                <a:spcPts val="1200"/>
              </a:spcAft>
              <a:buFont typeface="+mj-lt"/>
              <a:buAutoNum type="arabicPeriod"/>
            </a:pPr>
            <a:r>
              <a:rPr lang="en-US" sz="2800" b="1" dirty="0">
                <a:solidFill>
                  <a:schemeClr val="accent1"/>
                </a:solidFill>
              </a:rPr>
              <a:t>Mental Illness Flag</a:t>
            </a:r>
          </a:p>
          <a:p>
            <a:pPr marL="396875" indent="-396875">
              <a:spcAft>
                <a:spcPts val="1200"/>
              </a:spcAft>
              <a:buFont typeface="+mj-lt"/>
              <a:buAutoNum type="arabicPeriod"/>
            </a:pPr>
            <a:r>
              <a:rPr lang="en-US" sz="2800" b="1" dirty="0">
                <a:solidFill>
                  <a:schemeClr val="accent1"/>
                </a:solidFill>
              </a:rPr>
              <a:t>Substance Use Flag </a:t>
            </a:r>
          </a:p>
          <a:p>
            <a:pPr marL="0" indent="0">
              <a:spcAft>
                <a:spcPts val="1200"/>
              </a:spcAft>
              <a:buNone/>
            </a:pPr>
            <a:endParaRPr lang="en-US" sz="2800" b="1" dirty="0">
              <a:solidFill>
                <a:schemeClr val="accent1"/>
              </a:solidFill>
            </a:endParaRPr>
          </a:p>
        </p:txBody>
      </p:sp>
    </p:spTree>
    <p:extLst>
      <p:ext uri="{BB962C8B-B14F-4D97-AF65-F5344CB8AC3E}">
        <p14:creationId xmlns:p14="http://schemas.microsoft.com/office/powerpoint/2010/main" val="12399859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Defining High Future Medical Cost Risk</a:t>
            </a:r>
            <a:endParaRPr lang="en-US" dirty="0"/>
          </a:p>
        </p:txBody>
      </p:sp>
      <p:pic>
        <p:nvPicPr>
          <p:cNvPr id="3075" name="Picture 3"/>
          <p:cNvPicPr>
            <a:picLocks noChangeArrowheads="1"/>
          </p:cNvPicPr>
          <p:nvPr/>
        </p:nvPicPr>
        <p:blipFill rotWithShape="1">
          <a:blip r:embed="rId3">
            <a:extLst>
              <a:ext uri="{28A0092B-C50C-407E-A947-70E740481C1C}">
                <a14:useLocalDpi xmlns:a14="http://schemas.microsoft.com/office/drawing/2010/main" val="0"/>
              </a:ext>
            </a:extLst>
          </a:blip>
          <a:srcRect t="10411" b="6157"/>
          <a:stretch/>
        </p:blipFill>
        <p:spPr bwMode="auto">
          <a:xfrm>
            <a:off x="2504215" y="1542732"/>
            <a:ext cx="7180394" cy="449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22104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341126714"/>
              </p:ext>
            </p:extLst>
          </p:nvPr>
        </p:nvGraphicFramePr>
        <p:xfrm>
          <a:off x="1929074" y="2083444"/>
          <a:ext cx="8330676" cy="39061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168332" y="1719301"/>
            <a:ext cx="5852160" cy="369332"/>
          </a:xfrm>
          <a:prstGeom prst="rect">
            <a:avLst/>
          </a:prstGeom>
          <a:noFill/>
        </p:spPr>
        <p:txBody>
          <a:bodyPr wrap="square" rtlCol="0">
            <a:spAutoFit/>
          </a:bodyPr>
          <a:lstStyle/>
          <a:p>
            <a:pPr algn="ctr"/>
            <a:r>
              <a:rPr lang="en-US" b="1" dirty="0">
                <a:solidFill>
                  <a:schemeClr val="accent3"/>
                </a:solidFill>
              </a:rPr>
              <a:t>Example condition within risk group</a:t>
            </a:r>
          </a:p>
        </p:txBody>
      </p:sp>
      <p:sp>
        <p:nvSpPr>
          <p:cNvPr id="6" name="Title 5"/>
          <p:cNvSpPr>
            <a:spLocks noGrp="1"/>
          </p:cNvSpPr>
          <p:nvPr>
            <p:ph type="title"/>
          </p:nvPr>
        </p:nvSpPr>
        <p:spPr/>
        <p:txBody>
          <a:bodyPr/>
          <a:lstStyle/>
          <a:p>
            <a:r>
              <a:rPr lang="en-US" dirty="0" smtClean="0"/>
              <a:t>Prospective Inpatient Admission Probability</a:t>
            </a:r>
            <a:endParaRPr lang="en-US" dirty="0"/>
          </a:p>
        </p:txBody>
      </p:sp>
    </p:spTree>
    <p:extLst>
      <p:ext uri="{BB962C8B-B14F-4D97-AF65-F5344CB8AC3E}">
        <p14:creationId xmlns:p14="http://schemas.microsoft.com/office/powerpoint/2010/main" val="4198521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65578377"/>
              </p:ext>
            </p:extLst>
          </p:nvPr>
        </p:nvGraphicFramePr>
        <p:xfrm>
          <a:off x="1912827" y="1838400"/>
          <a:ext cx="8753581"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1"/>
          <p:cNvGrpSpPr/>
          <p:nvPr/>
        </p:nvGrpSpPr>
        <p:grpSpPr>
          <a:xfrm>
            <a:off x="1980028" y="4395572"/>
            <a:ext cx="8229187" cy="1594066"/>
            <a:chOff x="503435" y="4347910"/>
            <a:chExt cx="7915405" cy="1594066"/>
          </a:xfrm>
        </p:grpSpPr>
        <p:sp>
          <p:nvSpPr>
            <p:cNvPr id="6" name="Rounded Rectangle 5"/>
            <p:cNvSpPr/>
            <p:nvPr/>
          </p:nvSpPr>
          <p:spPr>
            <a:xfrm>
              <a:off x="6803227" y="4368457"/>
              <a:ext cx="1577082" cy="904126"/>
            </a:xfrm>
            <a:prstGeom prst="roundRect">
              <a:avLst>
                <a:gd name="adj" fmla="val 1212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03435" y="4570058"/>
              <a:ext cx="7915405" cy="1371918"/>
            </a:xfrm>
            <a:prstGeom prst="rect">
              <a:avLst/>
            </a:prstGeom>
            <a:solidFill>
              <a:schemeClr val="accent1">
                <a:lumMod val="20000"/>
                <a:lumOff val="80000"/>
              </a:scheme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300"/>
                </a:spcAft>
              </a:pPr>
              <a:r>
                <a:rPr lang="en-US" sz="1200" b="1" dirty="0">
                  <a:solidFill>
                    <a:schemeClr val="accent1"/>
                  </a:solidFill>
                </a:rPr>
                <a:t>Jane Doe </a:t>
              </a:r>
              <a:r>
                <a:rPr lang="en-US" sz="1200" dirty="0">
                  <a:solidFill>
                    <a:schemeClr val="tx1"/>
                  </a:solidFill>
                </a:rPr>
                <a:t>has been diagnosed with congestive heart failure (9.4%), poorly controlled type 1 diabetes (6.0%), and chronic obstructive asthma (5.3%)</a:t>
              </a:r>
            </a:p>
            <a:p>
              <a:pPr marL="168275" indent="-168275">
                <a:spcAft>
                  <a:spcPts val="300"/>
                </a:spcAft>
                <a:buFont typeface="Arial" pitchFamily="34" charset="0"/>
                <a:buChar char="•"/>
              </a:pPr>
              <a:r>
                <a:rPr lang="en-US" sz="1200" dirty="0">
                  <a:solidFill>
                    <a:schemeClr val="tx1"/>
                  </a:solidFill>
                </a:rPr>
                <a:t>She was hospitalized once in the prior 31-90 days (5.8%), and twice in the prior 183-365 days (2 x 2.1% = 4.2%) </a:t>
              </a:r>
            </a:p>
            <a:p>
              <a:pPr marL="168275" indent="-168275">
                <a:spcAft>
                  <a:spcPts val="300"/>
                </a:spcAft>
                <a:buFont typeface="Arial" pitchFamily="34" charset="0"/>
                <a:buChar char="•"/>
              </a:pPr>
              <a:r>
                <a:rPr lang="en-US" sz="1200" dirty="0">
                  <a:solidFill>
                    <a:schemeClr val="tx1"/>
                  </a:solidFill>
                </a:rPr>
                <a:t>She has been to the Emergency Department twice in the past month without being admitted to the hospital </a:t>
              </a:r>
              <a:br>
                <a:rPr lang="en-US" sz="1200" dirty="0">
                  <a:solidFill>
                    <a:schemeClr val="tx1"/>
                  </a:solidFill>
                </a:rPr>
              </a:br>
              <a:r>
                <a:rPr lang="en-US" sz="1200" dirty="0">
                  <a:solidFill>
                    <a:schemeClr val="tx1"/>
                  </a:solidFill>
                </a:rPr>
                <a:t>(2 x 1.7% = 3.4%) </a:t>
              </a:r>
            </a:p>
            <a:p>
              <a:pPr marL="168275" indent="-168275">
                <a:spcAft>
                  <a:spcPts val="300"/>
                </a:spcAft>
                <a:buFont typeface="Arial" pitchFamily="34" charset="0"/>
                <a:buChar char="•"/>
              </a:pPr>
              <a:r>
                <a:rPr lang="en-US" sz="1200" dirty="0">
                  <a:solidFill>
                    <a:schemeClr val="tx1"/>
                  </a:solidFill>
                </a:rPr>
                <a:t>Her risk of an inpatient admission in the next 12 months is 28.3%</a:t>
              </a:r>
            </a:p>
          </p:txBody>
        </p:sp>
        <p:sp>
          <p:nvSpPr>
            <p:cNvPr id="7" name="TextBox 6"/>
            <p:cNvSpPr txBox="1"/>
            <p:nvPr/>
          </p:nvSpPr>
          <p:spPr>
            <a:xfrm>
              <a:off x="6764700" y="4347910"/>
              <a:ext cx="1654139" cy="261610"/>
            </a:xfrm>
            <a:prstGeom prst="rect">
              <a:avLst/>
            </a:prstGeom>
            <a:noFill/>
          </p:spPr>
          <p:txBody>
            <a:bodyPr wrap="square" rtlCol="0">
              <a:spAutoFit/>
            </a:bodyPr>
            <a:lstStyle/>
            <a:p>
              <a:pPr algn="ctr"/>
              <a:r>
                <a:rPr lang="en-US" sz="1100" b="1" dirty="0">
                  <a:solidFill>
                    <a:schemeClr val="bg1"/>
                  </a:solidFill>
                </a:rPr>
                <a:t>PATIENT EXAMPLE</a:t>
              </a:r>
            </a:p>
          </p:txBody>
        </p:sp>
      </p:grpSp>
      <p:sp>
        <p:nvSpPr>
          <p:cNvPr id="10" name="TextBox 9"/>
          <p:cNvSpPr txBox="1"/>
          <p:nvPr/>
        </p:nvSpPr>
        <p:spPr>
          <a:xfrm>
            <a:off x="3217648" y="1725388"/>
            <a:ext cx="5753528" cy="246221"/>
          </a:xfrm>
          <a:prstGeom prst="rect">
            <a:avLst/>
          </a:prstGeom>
          <a:solidFill>
            <a:schemeClr val="bg1"/>
          </a:solidFill>
        </p:spPr>
        <p:txBody>
          <a:bodyPr wrap="square" tIns="0" bIns="0" rtlCol="0">
            <a:spAutoFit/>
          </a:bodyPr>
          <a:lstStyle/>
          <a:p>
            <a:pPr algn="ctr"/>
            <a:r>
              <a:rPr lang="en-US" sz="1600" b="1" dirty="0"/>
              <a:t>Hospital Admission Impact . . . </a:t>
            </a:r>
          </a:p>
        </p:txBody>
      </p:sp>
      <p:sp>
        <p:nvSpPr>
          <p:cNvPr id="13" name="TextBox 12"/>
          <p:cNvSpPr txBox="1"/>
          <p:nvPr/>
        </p:nvSpPr>
        <p:spPr>
          <a:xfrm>
            <a:off x="3217648" y="3069588"/>
            <a:ext cx="5753528" cy="283154"/>
          </a:xfrm>
          <a:prstGeom prst="rect">
            <a:avLst/>
          </a:prstGeom>
          <a:solidFill>
            <a:schemeClr val="bg1"/>
          </a:solidFill>
        </p:spPr>
        <p:txBody>
          <a:bodyPr wrap="square" tIns="36576" bIns="0" rtlCol="0">
            <a:spAutoFit/>
          </a:bodyPr>
          <a:lstStyle/>
          <a:p>
            <a:pPr algn="ctr"/>
            <a:r>
              <a:rPr lang="en-US" sz="1600" b="1" dirty="0"/>
              <a:t>Outpatient Emergency Room Utilization Impact . . </a:t>
            </a:r>
            <a:r>
              <a:rPr lang="en-US" sz="1600" b="1" dirty="0">
                <a:solidFill>
                  <a:schemeClr val="accent3"/>
                </a:solidFill>
              </a:rPr>
              <a:t>. </a:t>
            </a:r>
          </a:p>
        </p:txBody>
      </p:sp>
      <p:sp>
        <p:nvSpPr>
          <p:cNvPr id="14" name="Title 13"/>
          <p:cNvSpPr>
            <a:spLocks noGrp="1"/>
          </p:cNvSpPr>
          <p:nvPr>
            <p:ph type="title"/>
          </p:nvPr>
        </p:nvSpPr>
        <p:spPr/>
        <p:txBody>
          <a:bodyPr/>
          <a:lstStyle/>
          <a:p>
            <a:r>
              <a:rPr lang="en-US" dirty="0" smtClean="0"/>
              <a:t>Prospective Inpatient Admission </a:t>
            </a:r>
            <a:r>
              <a:rPr lang="en-US" b="0" dirty="0" smtClean="0"/>
              <a:t>(cont.)</a:t>
            </a:r>
            <a:endParaRPr lang="en-US" b="0" dirty="0"/>
          </a:p>
        </p:txBody>
      </p:sp>
    </p:spTree>
    <p:extLst>
      <p:ext uri="{BB962C8B-B14F-4D97-AF65-F5344CB8AC3E}">
        <p14:creationId xmlns:p14="http://schemas.microsoft.com/office/powerpoint/2010/main" val="135001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Profile</a:t>
            </a:r>
            <a:endParaRPr lang="en-US" dirty="0"/>
          </a:p>
        </p:txBody>
      </p:sp>
      <p:pic>
        <p:nvPicPr>
          <p:cNvPr id="7"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2427302" y="1316181"/>
            <a:ext cx="7467600" cy="4651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086898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Risk Factors</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712913" y="1467157"/>
            <a:ext cx="8748713" cy="3506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698056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 Methodology for Identifying Eligible Clients:</a:t>
            </a:r>
            <a:endParaRPr lang="en-US" dirty="0"/>
          </a:p>
        </p:txBody>
      </p:sp>
      <p:sp>
        <p:nvSpPr>
          <p:cNvPr id="3" name="Content Placeholder 2"/>
          <p:cNvSpPr>
            <a:spLocks noGrp="1"/>
          </p:cNvSpPr>
          <p:nvPr>
            <p:ph idx="1"/>
          </p:nvPr>
        </p:nvSpPr>
        <p:spPr>
          <a:xfrm>
            <a:off x="469900" y="1940766"/>
            <a:ext cx="10512862" cy="4010771"/>
          </a:xfrm>
        </p:spPr>
        <p:txBody>
          <a:bodyPr/>
          <a:lstStyle/>
          <a:p>
            <a:r>
              <a:rPr lang="en-US" dirty="0" smtClean="0"/>
              <a:t>Medical expenditure risk factors include the following:</a:t>
            </a:r>
          </a:p>
          <a:p>
            <a:pPr lvl="1"/>
            <a:r>
              <a:rPr lang="en-US" dirty="0" smtClean="0"/>
              <a:t>Age</a:t>
            </a:r>
          </a:p>
          <a:p>
            <a:pPr lvl="1"/>
            <a:r>
              <a:rPr lang="en-US" dirty="0" smtClean="0"/>
              <a:t>Gender</a:t>
            </a:r>
          </a:p>
          <a:p>
            <a:pPr lvl="1"/>
            <a:r>
              <a:rPr lang="en-US" dirty="0" smtClean="0"/>
              <a:t>Diagnoses</a:t>
            </a:r>
          </a:p>
          <a:p>
            <a:pPr lvl="1"/>
            <a:r>
              <a:rPr lang="en-US" dirty="0" smtClean="0"/>
              <a:t>Prescriptions</a:t>
            </a:r>
          </a:p>
          <a:p>
            <a:endParaRPr lang="en-US" dirty="0"/>
          </a:p>
          <a:p>
            <a:pPr marL="0" indent="0">
              <a:buNone/>
            </a:pPr>
            <a:r>
              <a:rPr lang="en-US" dirty="0" smtClean="0"/>
              <a:t>Note: the Health Home program was designed only to identify the top 5-7% of the Medicaid population and cannot accommodate everyone who could benefit from care coordination</a:t>
            </a:r>
            <a:endParaRPr lang="en-US" dirty="0"/>
          </a:p>
        </p:txBody>
      </p:sp>
    </p:spTree>
    <p:extLst>
      <p:ext uri="{BB962C8B-B14F-4D97-AF65-F5344CB8AC3E}">
        <p14:creationId xmlns:p14="http://schemas.microsoft.com/office/powerpoint/2010/main" val="2495185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031322"/>
            <a:ext cx="11506200" cy="3771900"/>
          </a:xfrm>
          <a:prstGeom prst="rect">
            <a:avLst/>
          </a:prstGeom>
          <a:solidFill>
            <a:schemeClr val="accent4">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3" name="Left Arrow 12"/>
          <p:cNvSpPr/>
          <p:nvPr/>
        </p:nvSpPr>
        <p:spPr>
          <a:xfrm>
            <a:off x="8848522" y="4446513"/>
            <a:ext cx="1096132" cy="574062"/>
          </a:xfrm>
          <a:prstGeom prst="leftArrow">
            <a:avLst/>
          </a:prstGeom>
          <a:solidFill>
            <a:schemeClr val="accent3"/>
          </a:solidFill>
        </p:spPr>
        <p:txBody>
          <a:bodyPr wrap="square" rtlCol="0" anchor="ctr" anchorCtr="0">
            <a:noAutofit/>
          </a:bodyPr>
          <a:lstStyle/>
          <a:p>
            <a:endParaRPr lang="en-US" sz="2400" b="1" dirty="0">
              <a:solidFill>
                <a:schemeClr val="bg1"/>
              </a:solidFill>
            </a:endParaRPr>
          </a:p>
        </p:txBody>
      </p:sp>
      <p:sp>
        <p:nvSpPr>
          <p:cNvPr id="7" name="TextBox 6"/>
          <p:cNvSpPr txBox="1"/>
          <p:nvPr/>
        </p:nvSpPr>
        <p:spPr>
          <a:xfrm>
            <a:off x="9457062" y="2031322"/>
            <a:ext cx="2049138" cy="3771900"/>
          </a:xfrm>
          <a:prstGeom prst="rect">
            <a:avLst/>
          </a:prstGeom>
          <a:solidFill>
            <a:schemeClr val="accent3"/>
          </a:solidFill>
        </p:spPr>
        <p:txBody>
          <a:bodyPr wrap="square" lIns="137160" rtlCol="0" anchor="ctr" anchorCtr="0">
            <a:noAutofit/>
          </a:bodyPr>
          <a:lstStyle/>
          <a:p>
            <a:r>
              <a:rPr lang="en-US" sz="2400" b="1" dirty="0">
                <a:solidFill>
                  <a:schemeClr val="bg1"/>
                </a:solidFill>
              </a:rPr>
              <a:t> </a:t>
            </a:r>
            <a:r>
              <a:rPr lang="en-US" sz="2400" b="1" dirty="0" smtClean="0">
                <a:solidFill>
                  <a:schemeClr val="bg1"/>
                </a:solidFill>
              </a:rPr>
              <a:t>Training, resources, </a:t>
            </a:r>
            <a:br>
              <a:rPr lang="en-US" sz="2400" b="1" dirty="0" smtClean="0">
                <a:solidFill>
                  <a:schemeClr val="bg1"/>
                </a:solidFill>
              </a:rPr>
            </a:br>
            <a:r>
              <a:rPr lang="en-US" sz="2400" b="1" dirty="0" smtClean="0">
                <a:solidFill>
                  <a:schemeClr val="bg1"/>
                </a:solidFill>
              </a:rPr>
              <a:t>and </a:t>
            </a:r>
            <a:r>
              <a:rPr lang="en-US" sz="2400" b="1" dirty="0">
                <a:solidFill>
                  <a:schemeClr val="bg1"/>
                </a:solidFill>
              </a:rPr>
              <a:t>webinar </a:t>
            </a:r>
            <a:r>
              <a:rPr lang="en-US" sz="2400" b="1" dirty="0" smtClean="0">
                <a:solidFill>
                  <a:schemeClr val="bg1"/>
                </a:solidFill>
              </a:rPr>
              <a:t>presentations </a:t>
            </a:r>
            <a:r>
              <a:rPr lang="en-US" sz="2400" b="1" dirty="0">
                <a:solidFill>
                  <a:schemeClr val="bg1"/>
                </a:solidFill>
              </a:rPr>
              <a:t>are located </a:t>
            </a:r>
            <a:r>
              <a:rPr lang="en-US" sz="2400" b="1" dirty="0" smtClean="0">
                <a:solidFill>
                  <a:schemeClr val="bg1"/>
                </a:solidFill>
              </a:rPr>
              <a:t/>
            </a:r>
            <a:br>
              <a:rPr lang="en-US" sz="2400" b="1" dirty="0" smtClean="0">
                <a:solidFill>
                  <a:schemeClr val="bg1"/>
                </a:solidFill>
              </a:rPr>
            </a:br>
            <a:r>
              <a:rPr lang="en-US" sz="2400" b="1" dirty="0" smtClean="0">
                <a:solidFill>
                  <a:schemeClr val="bg1"/>
                </a:solidFill>
              </a:rPr>
              <a:t>on </a:t>
            </a:r>
            <a:r>
              <a:rPr lang="en-US" sz="2400" b="1" dirty="0">
                <a:solidFill>
                  <a:schemeClr val="bg1"/>
                </a:solidFill>
              </a:rPr>
              <a:t>the DSHS </a:t>
            </a:r>
            <a:r>
              <a:rPr lang="en-US" sz="2400" b="1" dirty="0" smtClean="0">
                <a:solidFill>
                  <a:schemeClr val="bg1"/>
                </a:solidFill>
              </a:rPr>
              <a:t> ALTSA website</a:t>
            </a:r>
            <a:endParaRPr lang="en-US" sz="2400" b="1" dirty="0">
              <a:solidFill>
                <a:schemeClr val="bg1"/>
              </a:solidFill>
            </a:endParaRPr>
          </a:p>
        </p:txBody>
      </p:sp>
      <p:sp>
        <p:nvSpPr>
          <p:cNvPr id="2" name="Title 1"/>
          <p:cNvSpPr>
            <a:spLocks noGrp="1"/>
          </p:cNvSpPr>
          <p:nvPr>
            <p:ph type="title"/>
          </p:nvPr>
        </p:nvSpPr>
        <p:spPr>
          <a:xfrm>
            <a:off x="409446" y="341899"/>
            <a:ext cx="10512862" cy="830984"/>
          </a:xfrm>
        </p:spPr>
        <p:txBody>
          <a:bodyPr/>
          <a:lstStyle/>
          <a:p>
            <a:r>
              <a:rPr lang="en-US" dirty="0" smtClean="0"/>
              <a:t>The DSHS Website </a:t>
            </a:r>
            <a:br>
              <a:rPr lang="en-US" dirty="0" smtClean="0"/>
            </a:br>
            <a:r>
              <a:rPr lang="en-US" sz="2400" dirty="0">
                <a:hlinkClick r:id="rId3"/>
              </a:rPr>
              <a:t>https://</a:t>
            </a:r>
            <a:r>
              <a:rPr lang="en-US" sz="2400" dirty="0" smtClean="0">
                <a:hlinkClick r:id="rId3"/>
              </a:rPr>
              <a:t>www.dshs.wa.gov/altsa/washington-health-home-program</a:t>
            </a:r>
            <a:r>
              <a:rPr lang="en-US" sz="2400" b="1" dirty="0" smtClean="0"/>
              <a:t/>
            </a:r>
            <a:br>
              <a:rPr lang="en-US" sz="2400" b="1" dirty="0" smtClean="0"/>
            </a:br>
            <a:endParaRPr lang="en-US" sz="2400" b="1" dirty="0"/>
          </a:p>
        </p:txBody>
      </p:sp>
      <p:pic>
        <p:nvPicPr>
          <p:cNvPr id="4" name="Picture 3"/>
          <p:cNvPicPr>
            <a:picLocks noChangeAspect="1"/>
          </p:cNvPicPr>
          <p:nvPr/>
        </p:nvPicPr>
        <p:blipFill>
          <a:blip r:embed="rId4"/>
          <a:stretch>
            <a:fillRect/>
          </a:stretch>
        </p:blipFill>
        <p:spPr>
          <a:xfrm>
            <a:off x="360961" y="1925620"/>
            <a:ext cx="8406521" cy="3993574"/>
          </a:xfrm>
          <a:prstGeom prst="rect">
            <a:avLst/>
          </a:prstGeom>
          <a:ln w="15875">
            <a:solidFill>
              <a:schemeClr val="accent4"/>
            </a:solidFill>
          </a:ln>
        </p:spPr>
      </p:pic>
    </p:spTree>
    <p:extLst>
      <p:ext uri="{BB962C8B-B14F-4D97-AF65-F5344CB8AC3E}">
        <p14:creationId xmlns:p14="http://schemas.microsoft.com/office/powerpoint/2010/main" val="25582808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2412" y="2998382"/>
            <a:ext cx="9144000" cy="29912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dirty="0" smtClean="0"/>
              <a:t>Why Do We Focus on Risk?</a:t>
            </a:r>
            <a:r>
              <a:rPr lang="en-US" sz="3600" dirty="0"/>
              <a:t/>
            </a:r>
            <a:br>
              <a:rPr lang="en-US" sz="3600" dirty="0"/>
            </a:br>
            <a:endParaRPr lang="en-US" sz="3600" dirty="0"/>
          </a:p>
        </p:txBody>
      </p:sp>
      <p:pic>
        <p:nvPicPr>
          <p:cNvPr id="6" name="Picture 5" descr="katie-charboneau-demonstrates.jpg"/>
          <p:cNvPicPr>
            <a:picLocks noChangeAspect="1"/>
          </p:cNvPicPr>
          <p:nvPr/>
        </p:nvPicPr>
        <p:blipFill rotWithShape="1">
          <a:blip r:embed="rId3"/>
          <a:srcRect l="451" b="1319"/>
          <a:stretch/>
        </p:blipFill>
        <p:spPr>
          <a:xfrm>
            <a:off x="6887760" y="3495952"/>
            <a:ext cx="2449583" cy="2242301"/>
          </a:xfrm>
          <a:prstGeom prst="rect">
            <a:avLst/>
          </a:prstGeom>
          <a:ln>
            <a:noFill/>
          </a:ln>
          <a:effectLst/>
        </p:spPr>
      </p:pic>
      <p:pic>
        <p:nvPicPr>
          <p:cNvPr id="9" name="Content Placeholder 4" descr="cool_portrait.jpg"/>
          <p:cNvPicPr>
            <a:picLocks noChangeAspect="1"/>
          </p:cNvPicPr>
          <p:nvPr/>
        </p:nvPicPr>
        <p:blipFill>
          <a:blip r:embed="rId4"/>
          <a:stretch>
            <a:fillRect/>
          </a:stretch>
        </p:blipFill>
        <p:spPr>
          <a:xfrm>
            <a:off x="2692450" y="3468986"/>
            <a:ext cx="3401962" cy="2268984"/>
          </a:xfrm>
          <a:prstGeom prst="rect">
            <a:avLst/>
          </a:prstGeom>
          <a:ln>
            <a:noFill/>
          </a:ln>
          <a:effectLst/>
        </p:spPr>
      </p:pic>
    </p:spTree>
    <p:extLst>
      <p:ext uri="{BB962C8B-B14F-4D97-AF65-F5344CB8AC3E}">
        <p14:creationId xmlns:p14="http://schemas.microsoft.com/office/powerpoint/2010/main" val="16249556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2412" y="2998382"/>
            <a:ext cx="9144000" cy="299125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sz="3600" dirty="0"/>
              <a:t>What We Have Learned About Dual-Eligible Clients</a:t>
            </a:r>
          </a:p>
        </p:txBody>
      </p:sp>
      <p:pic>
        <p:nvPicPr>
          <p:cNvPr id="6" name="Picture 5" descr="katie-charboneau-demonstrates.jpg"/>
          <p:cNvPicPr>
            <a:picLocks noChangeAspect="1"/>
          </p:cNvPicPr>
          <p:nvPr/>
        </p:nvPicPr>
        <p:blipFill rotWithShape="1">
          <a:blip r:embed="rId3"/>
          <a:srcRect l="451" b="1319"/>
          <a:stretch/>
        </p:blipFill>
        <p:spPr>
          <a:xfrm>
            <a:off x="6887760" y="3495952"/>
            <a:ext cx="2449583" cy="2242301"/>
          </a:xfrm>
          <a:prstGeom prst="rect">
            <a:avLst/>
          </a:prstGeom>
          <a:ln>
            <a:noFill/>
          </a:ln>
          <a:effectLst/>
        </p:spPr>
      </p:pic>
      <p:pic>
        <p:nvPicPr>
          <p:cNvPr id="9" name="Content Placeholder 4" descr="cool_portrait.jpg"/>
          <p:cNvPicPr>
            <a:picLocks noChangeAspect="1"/>
          </p:cNvPicPr>
          <p:nvPr/>
        </p:nvPicPr>
        <p:blipFill>
          <a:blip r:embed="rId4"/>
          <a:stretch>
            <a:fillRect/>
          </a:stretch>
        </p:blipFill>
        <p:spPr>
          <a:xfrm>
            <a:off x="2692450" y="3495952"/>
            <a:ext cx="3401962" cy="2268984"/>
          </a:xfrm>
          <a:prstGeom prst="rect">
            <a:avLst/>
          </a:prstGeom>
          <a:ln>
            <a:noFill/>
          </a:ln>
          <a:effectLst/>
        </p:spPr>
      </p:pic>
      <p:sp>
        <p:nvSpPr>
          <p:cNvPr id="3" name="Rectangle 2"/>
          <p:cNvSpPr/>
          <p:nvPr/>
        </p:nvSpPr>
        <p:spPr>
          <a:xfrm>
            <a:off x="2404914" y="1608279"/>
            <a:ext cx="7230140" cy="1077218"/>
          </a:xfrm>
          <a:prstGeom prst="rect">
            <a:avLst/>
          </a:prstGeom>
        </p:spPr>
        <p:txBody>
          <a:bodyPr wrap="square">
            <a:spAutoFit/>
          </a:bodyPr>
          <a:lstStyle/>
          <a:p>
            <a:r>
              <a:rPr lang="en-US" sz="3200" dirty="0">
                <a:solidFill>
                  <a:srgbClr val="92AB66"/>
                </a:solidFill>
              </a:rPr>
              <a:t>Chronic conditions are more prevalent for dual-eligible clients</a:t>
            </a:r>
          </a:p>
        </p:txBody>
      </p:sp>
    </p:spTree>
    <p:extLst>
      <p:ext uri="{BB962C8B-B14F-4D97-AF65-F5344CB8AC3E}">
        <p14:creationId xmlns:p14="http://schemas.microsoft.com/office/powerpoint/2010/main" val="39635461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Duals with High Risk Scores</a:t>
            </a:r>
            <a:br>
              <a:rPr lang="en-US" dirty="0" smtClean="0"/>
            </a:br>
            <a:r>
              <a:rPr lang="en-US" sz="2800" dirty="0">
                <a:solidFill>
                  <a:schemeClr val="accent1"/>
                </a:solidFill>
              </a:rPr>
              <a:t>Disproportionate share of Medicare Inpatient costs</a:t>
            </a:r>
            <a:r>
              <a:rPr lang="en-US" dirty="0" smtClean="0">
                <a:solidFill>
                  <a:schemeClr val="accent1"/>
                </a:solidFill>
              </a:rPr>
              <a:t/>
            </a:r>
            <a:br>
              <a:rPr lang="en-US" dirty="0" smtClean="0">
                <a:solidFill>
                  <a:schemeClr val="accent1"/>
                </a:solidFill>
              </a:rPr>
            </a:br>
            <a:endParaRPr lang="en-US" dirty="0">
              <a:solidFill>
                <a:schemeClr val="accent1"/>
              </a:solidFill>
            </a:endParaRPr>
          </a:p>
        </p:txBody>
      </p:sp>
      <p:graphicFrame>
        <p:nvGraphicFramePr>
          <p:cNvPr id="3" name="Chart 2"/>
          <p:cNvGraphicFramePr/>
          <p:nvPr>
            <p:extLst/>
          </p:nvPr>
        </p:nvGraphicFramePr>
        <p:xfrm>
          <a:off x="2158517" y="2011680"/>
          <a:ext cx="7941365" cy="397795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360133" y="1656411"/>
            <a:ext cx="3571875" cy="400110"/>
          </a:xfrm>
          <a:prstGeom prst="rect">
            <a:avLst/>
          </a:prstGeom>
          <a:noFill/>
        </p:spPr>
        <p:txBody>
          <a:bodyPr wrap="square" rtlCol="0">
            <a:spAutoFit/>
          </a:bodyPr>
          <a:lstStyle/>
          <a:p>
            <a:pPr algn="ctr"/>
            <a:r>
              <a:rPr lang="en-US" sz="2000" dirty="0">
                <a:solidFill>
                  <a:schemeClr val="tx2"/>
                </a:solidFill>
                <a:latin typeface="Arial" pitchFamily="34" charset="0"/>
                <a:cs typeface="Arial" pitchFamily="34" charset="0"/>
              </a:rPr>
              <a:t>High-Risk Dual </a:t>
            </a:r>
            <a:r>
              <a:rPr lang="en-US" sz="2000" b="1" dirty="0">
                <a:solidFill>
                  <a:schemeClr val="tx2"/>
                </a:solidFill>
                <a:latin typeface="Arial" pitchFamily="34" charset="0"/>
                <a:cs typeface="Arial" pitchFamily="34" charset="0"/>
              </a:rPr>
              <a:t>Elders</a:t>
            </a:r>
          </a:p>
        </p:txBody>
      </p:sp>
      <p:sp>
        <p:nvSpPr>
          <p:cNvPr id="5" name="TextBox 4"/>
          <p:cNvSpPr txBox="1"/>
          <p:nvPr/>
        </p:nvSpPr>
        <p:spPr>
          <a:xfrm>
            <a:off x="6067949" y="1656411"/>
            <a:ext cx="3571875" cy="400110"/>
          </a:xfrm>
          <a:prstGeom prst="rect">
            <a:avLst/>
          </a:prstGeom>
          <a:noFill/>
        </p:spPr>
        <p:txBody>
          <a:bodyPr wrap="square" rtlCol="0">
            <a:spAutoFit/>
          </a:bodyPr>
          <a:lstStyle/>
          <a:p>
            <a:pPr algn="ctr"/>
            <a:r>
              <a:rPr lang="en-US" sz="2000" dirty="0">
                <a:solidFill>
                  <a:schemeClr val="tx2"/>
                </a:solidFill>
                <a:latin typeface="Arial" panose="020B0604020202020204" pitchFamily="34" charset="0"/>
                <a:cs typeface="Arial" panose="020B0604020202020204" pitchFamily="34" charset="0"/>
              </a:rPr>
              <a:t>High-Risk Dual </a:t>
            </a:r>
            <a:r>
              <a:rPr lang="en-US" sz="2000" b="1" dirty="0">
                <a:solidFill>
                  <a:schemeClr val="tx2"/>
                </a:solidFill>
                <a:latin typeface="Arial" panose="020B0604020202020204" pitchFamily="34" charset="0"/>
                <a:cs typeface="Arial" panose="020B0604020202020204" pitchFamily="34" charset="0"/>
              </a:rPr>
              <a:t>Disabled</a:t>
            </a:r>
          </a:p>
        </p:txBody>
      </p:sp>
      <p:grpSp>
        <p:nvGrpSpPr>
          <p:cNvPr id="15" name="Group 14"/>
          <p:cNvGrpSpPr/>
          <p:nvPr/>
        </p:nvGrpSpPr>
        <p:grpSpPr>
          <a:xfrm>
            <a:off x="3254490" y="5426514"/>
            <a:ext cx="345196" cy="392037"/>
            <a:chOff x="1255004" y="5100959"/>
            <a:chExt cx="205553" cy="233445"/>
          </a:xfrm>
          <a:solidFill>
            <a:schemeClr val="bg1"/>
          </a:solidFill>
        </p:grpSpPr>
        <p:grpSp>
          <p:nvGrpSpPr>
            <p:cNvPr id="6" name="Group 134"/>
            <p:cNvGrpSpPr>
              <a:grpSpLocks/>
            </p:cNvGrpSpPr>
            <p:nvPr/>
          </p:nvGrpSpPr>
          <p:grpSpPr bwMode="auto">
            <a:xfrm flipH="1">
              <a:off x="1255004" y="5100984"/>
              <a:ext cx="104578" cy="232396"/>
              <a:chOff x="3179" y="1833"/>
              <a:chExt cx="260" cy="577"/>
            </a:xfrm>
            <a:grpFill/>
          </p:grpSpPr>
          <p:sp>
            <p:nvSpPr>
              <p:cNvPr id="7" name="Freeform 135"/>
              <p:cNvSpPr>
                <a:spLocks/>
              </p:cNvSpPr>
              <p:nvPr/>
            </p:nvSpPr>
            <p:spPr bwMode="auto">
              <a:xfrm>
                <a:off x="3256" y="1833"/>
                <a:ext cx="107" cy="107"/>
              </a:xfrm>
              <a:custGeom>
                <a:avLst/>
                <a:gdLst/>
                <a:ahLst/>
                <a:cxnLst>
                  <a:cxn ang="0">
                    <a:pos x="192" y="39"/>
                  </a:cxn>
                  <a:cxn ang="0">
                    <a:pos x="206" y="63"/>
                  </a:cxn>
                  <a:cxn ang="0">
                    <a:pos x="214" y="92"/>
                  </a:cxn>
                  <a:cxn ang="0">
                    <a:pos x="214" y="120"/>
                  </a:cxn>
                  <a:cxn ang="0">
                    <a:pos x="207" y="149"/>
                  </a:cxn>
                  <a:cxn ang="0">
                    <a:pos x="201" y="161"/>
                  </a:cxn>
                  <a:cxn ang="0">
                    <a:pos x="195" y="171"/>
                  </a:cxn>
                  <a:cxn ang="0">
                    <a:pos x="185" y="181"/>
                  </a:cxn>
                  <a:cxn ang="0">
                    <a:pos x="176" y="189"/>
                  </a:cxn>
                  <a:cxn ang="0">
                    <a:pos x="165" y="198"/>
                  </a:cxn>
                  <a:cxn ang="0">
                    <a:pos x="153" y="204"/>
                  </a:cxn>
                  <a:cxn ang="0">
                    <a:pos x="139" y="210"/>
                  </a:cxn>
                  <a:cxn ang="0">
                    <a:pos x="125" y="214"/>
                  </a:cxn>
                  <a:cxn ang="0">
                    <a:pos x="112" y="215"/>
                  </a:cxn>
                  <a:cxn ang="0">
                    <a:pos x="99" y="214"/>
                  </a:cxn>
                  <a:cxn ang="0">
                    <a:pos x="85" y="211"/>
                  </a:cxn>
                  <a:cxn ang="0">
                    <a:pos x="71" y="208"/>
                  </a:cxn>
                  <a:cxn ang="0">
                    <a:pos x="57" y="202"/>
                  </a:cxn>
                  <a:cxn ang="0">
                    <a:pos x="46" y="195"/>
                  </a:cxn>
                  <a:cxn ang="0">
                    <a:pos x="34" y="186"/>
                  </a:cxn>
                  <a:cxn ang="0">
                    <a:pos x="25" y="177"/>
                  </a:cxn>
                  <a:cxn ang="0">
                    <a:pos x="15" y="162"/>
                  </a:cxn>
                  <a:cxn ang="0">
                    <a:pos x="8" y="147"/>
                  </a:cxn>
                  <a:cxn ang="0">
                    <a:pos x="3" y="130"/>
                  </a:cxn>
                  <a:cxn ang="0">
                    <a:pos x="0" y="112"/>
                  </a:cxn>
                  <a:cxn ang="0">
                    <a:pos x="1" y="112"/>
                  </a:cxn>
                  <a:cxn ang="0">
                    <a:pos x="3" y="86"/>
                  </a:cxn>
                  <a:cxn ang="0">
                    <a:pos x="4" y="85"/>
                  </a:cxn>
                  <a:cxn ang="0">
                    <a:pos x="3" y="82"/>
                  </a:cxn>
                  <a:cxn ang="0">
                    <a:pos x="3" y="80"/>
                  </a:cxn>
                  <a:cxn ang="0">
                    <a:pos x="4" y="79"/>
                  </a:cxn>
                  <a:cxn ang="0">
                    <a:pos x="10" y="64"/>
                  </a:cxn>
                  <a:cxn ang="0">
                    <a:pos x="17" y="50"/>
                  </a:cxn>
                  <a:cxn ang="0">
                    <a:pos x="26" y="39"/>
                  </a:cxn>
                  <a:cxn ang="0">
                    <a:pos x="37" y="27"/>
                  </a:cxn>
                  <a:cxn ang="0">
                    <a:pos x="49" y="18"/>
                  </a:cxn>
                  <a:cxn ang="0">
                    <a:pos x="62" y="11"/>
                  </a:cxn>
                  <a:cxn ang="0">
                    <a:pos x="78" y="4"/>
                  </a:cxn>
                  <a:cxn ang="0">
                    <a:pos x="94" y="1"/>
                  </a:cxn>
                  <a:cxn ang="0">
                    <a:pos x="109" y="0"/>
                  </a:cxn>
                  <a:cxn ang="0">
                    <a:pos x="123" y="1"/>
                  </a:cxn>
                  <a:cxn ang="0">
                    <a:pos x="137" y="4"/>
                  </a:cxn>
                  <a:cxn ang="0">
                    <a:pos x="150" y="9"/>
                  </a:cxn>
                  <a:cxn ang="0">
                    <a:pos x="162" y="14"/>
                  </a:cxn>
                  <a:cxn ang="0">
                    <a:pos x="173" y="21"/>
                  </a:cxn>
                  <a:cxn ang="0">
                    <a:pos x="183" y="29"/>
                  </a:cxn>
                  <a:cxn ang="0">
                    <a:pos x="192" y="39"/>
                  </a:cxn>
                </a:cxnLst>
                <a:rect l="0" t="0" r="r" b="b"/>
                <a:pathLst>
                  <a:path w="214" h="215">
                    <a:moveTo>
                      <a:pt x="192" y="39"/>
                    </a:moveTo>
                    <a:lnTo>
                      <a:pt x="206" y="63"/>
                    </a:lnTo>
                    <a:lnTo>
                      <a:pt x="214" y="92"/>
                    </a:lnTo>
                    <a:lnTo>
                      <a:pt x="214" y="120"/>
                    </a:lnTo>
                    <a:lnTo>
                      <a:pt x="207" y="149"/>
                    </a:lnTo>
                    <a:lnTo>
                      <a:pt x="201" y="161"/>
                    </a:lnTo>
                    <a:lnTo>
                      <a:pt x="195" y="171"/>
                    </a:lnTo>
                    <a:lnTo>
                      <a:pt x="185" y="181"/>
                    </a:lnTo>
                    <a:lnTo>
                      <a:pt x="176" y="189"/>
                    </a:lnTo>
                    <a:lnTo>
                      <a:pt x="165" y="198"/>
                    </a:lnTo>
                    <a:lnTo>
                      <a:pt x="153" y="204"/>
                    </a:lnTo>
                    <a:lnTo>
                      <a:pt x="139" y="210"/>
                    </a:lnTo>
                    <a:lnTo>
                      <a:pt x="125" y="214"/>
                    </a:lnTo>
                    <a:lnTo>
                      <a:pt x="112" y="215"/>
                    </a:lnTo>
                    <a:lnTo>
                      <a:pt x="99" y="214"/>
                    </a:lnTo>
                    <a:lnTo>
                      <a:pt x="85" y="211"/>
                    </a:lnTo>
                    <a:lnTo>
                      <a:pt x="71" y="208"/>
                    </a:lnTo>
                    <a:lnTo>
                      <a:pt x="57" y="202"/>
                    </a:lnTo>
                    <a:lnTo>
                      <a:pt x="46" y="195"/>
                    </a:lnTo>
                    <a:lnTo>
                      <a:pt x="34" y="186"/>
                    </a:lnTo>
                    <a:lnTo>
                      <a:pt x="25" y="177"/>
                    </a:lnTo>
                    <a:lnTo>
                      <a:pt x="15" y="162"/>
                    </a:lnTo>
                    <a:lnTo>
                      <a:pt x="8" y="147"/>
                    </a:lnTo>
                    <a:lnTo>
                      <a:pt x="3" y="130"/>
                    </a:lnTo>
                    <a:lnTo>
                      <a:pt x="0" y="112"/>
                    </a:lnTo>
                    <a:lnTo>
                      <a:pt x="1" y="112"/>
                    </a:lnTo>
                    <a:lnTo>
                      <a:pt x="3" y="86"/>
                    </a:lnTo>
                    <a:lnTo>
                      <a:pt x="4" y="85"/>
                    </a:lnTo>
                    <a:lnTo>
                      <a:pt x="3" y="82"/>
                    </a:lnTo>
                    <a:lnTo>
                      <a:pt x="3" y="80"/>
                    </a:lnTo>
                    <a:lnTo>
                      <a:pt x="4" y="79"/>
                    </a:lnTo>
                    <a:lnTo>
                      <a:pt x="10" y="64"/>
                    </a:lnTo>
                    <a:lnTo>
                      <a:pt x="17" y="50"/>
                    </a:lnTo>
                    <a:lnTo>
                      <a:pt x="26" y="39"/>
                    </a:lnTo>
                    <a:lnTo>
                      <a:pt x="37" y="27"/>
                    </a:lnTo>
                    <a:lnTo>
                      <a:pt x="49" y="18"/>
                    </a:lnTo>
                    <a:lnTo>
                      <a:pt x="62" y="11"/>
                    </a:lnTo>
                    <a:lnTo>
                      <a:pt x="78" y="4"/>
                    </a:lnTo>
                    <a:lnTo>
                      <a:pt x="94" y="1"/>
                    </a:lnTo>
                    <a:lnTo>
                      <a:pt x="109" y="0"/>
                    </a:lnTo>
                    <a:lnTo>
                      <a:pt x="123" y="1"/>
                    </a:lnTo>
                    <a:lnTo>
                      <a:pt x="137" y="4"/>
                    </a:lnTo>
                    <a:lnTo>
                      <a:pt x="150" y="9"/>
                    </a:lnTo>
                    <a:lnTo>
                      <a:pt x="162" y="14"/>
                    </a:lnTo>
                    <a:lnTo>
                      <a:pt x="173" y="21"/>
                    </a:lnTo>
                    <a:lnTo>
                      <a:pt x="183" y="29"/>
                    </a:lnTo>
                    <a:lnTo>
                      <a:pt x="192" y="39"/>
                    </a:lnTo>
                    <a:close/>
                  </a:path>
                </a:pathLst>
              </a:custGeom>
              <a:grpFill/>
              <a:ln w="9525">
                <a:noFill/>
                <a:round/>
                <a:headEnd/>
                <a:tailEnd/>
              </a:ln>
            </p:spPr>
            <p:txBody>
              <a:bodyPr/>
              <a:lstStyle/>
              <a:p>
                <a:endParaRPr lang="en-US" dirty="0"/>
              </a:p>
            </p:txBody>
          </p:sp>
          <p:sp>
            <p:nvSpPr>
              <p:cNvPr id="8" name="Freeform 136"/>
              <p:cNvSpPr>
                <a:spLocks/>
              </p:cNvSpPr>
              <p:nvPr/>
            </p:nvSpPr>
            <p:spPr bwMode="auto">
              <a:xfrm>
                <a:off x="3179" y="1951"/>
                <a:ext cx="260" cy="459"/>
              </a:xfrm>
              <a:custGeom>
                <a:avLst/>
                <a:gdLst/>
                <a:ahLst/>
                <a:cxnLst>
                  <a:cxn ang="0">
                    <a:pos x="430" y="70"/>
                  </a:cxn>
                  <a:cxn ang="0">
                    <a:pos x="445" y="110"/>
                  </a:cxn>
                  <a:cxn ang="0">
                    <a:pos x="458" y="152"/>
                  </a:cxn>
                  <a:cxn ang="0">
                    <a:pos x="482" y="240"/>
                  </a:cxn>
                  <a:cxn ang="0">
                    <a:pos x="505" y="328"/>
                  </a:cxn>
                  <a:cxn ang="0">
                    <a:pos x="512" y="388"/>
                  </a:cxn>
                  <a:cxn ang="0">
                    <a:pos x="486" y="396"/>
                  </a:cxn>
                  <a:cxn ang="0">
                    <a:pos x="458" y="403"/>
                  </a:cxn>
                  <a:cxn ang="0">
                    <a:pos x="434" y="342"/>
                  </a:cxn>
                  <a:cxn ang="0">
                    <a:pos x="410" y="247"/>
                  </a:cxn>
                  <a:cxn ang="0">
                    <a:pos x="383" y="153"/>
                  </a:cxn>
                  <a:cxn ang="0">
                    <a:pos x="373" y="178"/>
                  </a:cxn>
                  <a:cxn ang="0">
                    <a:pos x="361" y="267"/>
                  </a:cxn>
                  <a:cxn ang="0">
                    <a:pos x="387" y="374"/>
                  </a:cxn>
                  <a:cxn ang="0">
                    <a:pos x="411" y="450"/>
                  </a:cxn>
                  <a:cxn ang="0">
                    <a:pos x="435" y="527"/>
                  </a:cxn>
                  <a:cxn ang="0">
                    <a:pos x="424" y="553"/>
                  </a:cxn>
                  <a:cxn ang="0">
                    <a:pos x="397" y="552"/>
                  </a:cxn>
                  <a:cxn ang="0">
                    <a:pos x="371" y="555"/>
                  </a:cxn>
                  <a:cxn ang="0">
                    <a:pos x="278" y="567"/>
                  </a:cxn>
                  <a:cxn ang="0">
                    <a:pos x="261" y="558"/>
                  </a:cxn>
                  <a:cxn ang="0">
                    <a:pos x="246" y="915"/>
                  </a:cxn>
                  <a:cxn ang="0">
                    <a:pos x="146" y="553"/>
                  </a:cxn>
                  <a:cxn ang="0">
                    <a:pos x="116" y="552"/>
                  </a:cxn>
                  <a:cxn ang="0">
                    <a:pos x="87" y="552"/>
                  </a:cxn>
                  <a:cxn ang="0">
                    <a:pos x="91" y="511"/>
                  </a:cxn>
                  <a:cxn ang="0">
                    <a:pos x="128" y="401"/>
                  </a:cxn>
                  <a:cxn ang="0">
                    <a:pos x="156" y="314"/>
                  </a:cxn>
                  <a:cxn ang="0">
                    <a:pos x="151" y="172"/>
                  </a:cxn>
                  <a:cxn ang="0">
                    <a:pos x="136" y="184"/>
                  </a:cxn>
                  <a:cxn ang="0">
                    <a:pos x="101" y="294"/>
                  </a:cxn>
                  <a:cxn ang="0">
                    <a:pos x="69" y="413"/>
                  </a:cxn>
                  <a:cxn ang="0">
                    <a:pos x="22" y="317"/>
                  </a:cxn>
                  <a:cxn ang="0">
                    <a:pos x="53" y="207"/>
                  </a:cxn>
                  <a:cxn ang="0">
                    <a:pos x="85" y="98"/>
                  </a:cxn>
                  <a:cxn ang="0">
                    <a:pos x="110" y="50"/>
                  </a:cxn>
                  <a:cxn ang="0">
                    <a:pos x="148" y="14"/>
                  </a:cxn>
                  <a:cxn ang="0">
                    <a:pos x="205" y="1"/>
                  </a:cxn>
                  <a:cxn ang="0">
                    <a:pos x="270" y="0"/>
                  </a:cxn>
                  <a:cxn ang="0">
                    <a:pos x="335" y="2"/>
                  </a:cxn>
                  <a:cxn ang="0">
                    <a:pos x="374" y="9"/>
                  </a:cxn>
                  <a:cxn ang="0">
                    <a:pos x="397" y="25"/>
                  </a:cxn>
                  <a:cxn ang="0">
                    <a:pos x="416" y="47"/>
                  </a:cxn>
                </a:cxnLst>
                <a:rect l="0" t="0" r="r" b="b"/>
                <a:pathLst>
                  <a:path w="519" h="916">
                    <a:moveTo>
                      <a:pt x="416" y="47"/>
                    </a:moveTo>
                    <a:lnTo>
                      <a:pt x="424" y="57"/>
                    </a:lnTo>
                    <a:lnTo>
                      <a:pt x="430" y="70"/>
                    </a:lnTo>
                    <a:lnTo>
                      <a:pt x="436" y="83"/>
                    </a:lnTo>
                    <a:lnTo>
                      <a:pt x="441" y="96"/>
                    </a:lnTo>
                    <a:lnTo>
                      <a:pt x="445" y="110"/>
                    </a:lnTo>
                    <a:lnTo>
                      <a:pt x="450" y="124"/>
                    </a:lnTo>
                    <a:lnTo>
                      <a:pt x="455" y="138"/>
                    </a:lnTo>
                    <a:lnTo>
                      <a:pt x="458" y="152"/>
                    </a:lnTo>
                    <a:lnTo>
                      <a:pt x="466" y="182"/>
                    </a:lnTo>
                    <a:lnTo>
                      <a:pt x="473" y="212"/>
                    </a:lnTo>
                    <a:lnTo>
                      <a:pt x="482" y="240"/>
                    </a:lnTo>
                    <a:lnTo>
                      <a:pt x="490" y="269"/>
                    </a:lnTo>
                    <a:lnTo>
                      <a:pt x="498" y="299"/>
                    </a:lnTo>
                    <a:lnTo>
                      <a:pt x="505" y="328"/>
                    </a:lnTo>
                    <a:lnTo>
                      <a:pt x="512" y="357"/>
                    </a:lnTo>
                    <a:lnTo>
                      <a:pt x="519" y="387"/>
                    </a:lnTo>
                    <a:lnTo>
                      <a:pt x="512" y="388"/>
                    </a:lnTo>
                    <a:lnTo>
                      <a:pt x="503" y="390"/>
                    </a:lnTo>
                    <a:lnTo>
                      <a:pt x="495" y="393"/>
                    </a:lnTo>
                    <a:lnTo>
                      <a:pt x="486" y="396"/>
                    </a:lnTo>
                    <a:lnTo>
                      <a:pt x="475" y="398"/>
                    </a:lnTo>
                    <a:lnTo>
                      <a:pt x="467" y="400"/>
                    </a:lnTo>
                    <a:lnTo>
                      <a:pt x="458" y="403"/>
                    </a:lnTo>
                    <a:lnTo>
                      <a:pt x="451" y="403"/>
                    </a:lnTo>
                    <a:lnTo>
                      <a:pt x="443" y="373"/>
                    </a:lnTo>
                    <a:lnTo>
                      <a:pt x="434" y="342"/>
                    </a:lnTo>
                    <a:lnTo>
                      <a:pt x="426" y="311"/>
                    </a:lnTo>
                    <a:lnTo>
                      <a:pt x="418" y="278"/>
                    </a:lnTo>
                    <a:lnTo>
                      <a:pt x="410" y="247"/>
                    </a:lnTo>
                    <a:lnTo>
                      <a:pt x="401" y="215"/>
                    </a:lnTo>
                    <a:lnTo>
                      <a:pt x="392" y="184"/>
                    </a:lnTo>
                    <a:lnTo>
                      <a:pt x="383" y="153"/>
                    </a:lnTo>
                    <a:lnTo>
                      <a:pt x="377" y="161"/>
                    </a:lnTo>
                    <a:lnTo>
                      <a:pt x="375" y="169"/>
                    </a:lnTo>
                    <a:lnTo>
                      <a:pt x="373" y="178"/>
                    </a:lnTo>
                    <a:lnTo>
                      <a:pt x="371" y="187"/>
                    </a:lnTo>
                    <a:lnTo>
                      <a:pt x="364" y="225"/>
                    </a:lnTo>
                    <a:lnTo>
                      <a:pt x="361" y="267"/>
                    </a:lnTo>
                    <a:lnTo>
                      <a:pt x="365" y="308"/>
                    </a:lnTo>
                    <a:lnTo>
                      <a:pt x="379" y="347"/>
                    </a:lnTo>
                    <a:lnTo>
                      <a:pt x="387" y="374"/>
                    </a:lnTo>
                    <a:lnTo>
                      <a:pt x="395" y="399"/>
                    </a:lnTo>
                    <a:lnTo>
                      <a:pt x="403" y="425"/>
                    </a:lnTo>
                    <a:lnTo>
                      <a:pt x="411" y="450"/>
                    </a:lnTo>
                    <a:lnTo>
                      <a:pt x="419" y="475"/>
                    </a:lnTo>
                    <a:lnTo>
                      <a:pt x="427" y="500"/>
                    </a:lnTo>
                    <a:lnTo>
                      <a:pt x="435" y="527"/>
                    </a:lnTo>
                    <a:lnTo>
                      <a:pt x="443" y="553"/>
                    </a:lnTo>
                    <a:lnTo>
                      <a:pt x="434" y="553"/>
                    </a:lnTo>
                    <a:lnTo>
                      <a:pt x="424" y="553"/>
                    </a:lnTo>
                    <a:lnTo>
                      <a:pt x="414" y="553"/>
                    </a:lnTo>
                    <a:lnTo>
                      <a:pt x="406" y="552"/>
                    </a:lnTo>
                    <a:lnTo>
                      <a:pt x="397" y="552"/>
                    </a:lnTo>
                    <a:lnTo>
                      <a:pt x="388" y="552"/>
                    </a:lnTo>
                    <a:lnTo>
                      <a:pt x="380" y="553"/>
                    </a:lnTo>
                    <a:lnTo>
                      <a:pt x="371" y="555"/>
                    </a:lnTo>
                    <a:lnTo>
                      <a:pt x="371" y="915"/>
                    </a:lnTo>
                    <a:lnTo>
                      <a:pt x="280" y="915"/>
                    </a:lnTo>
                    <a:lnTo>
                      <a:pt x="278" y="567"/>
                    </a:lnTo>
                    <a:lnTo>
                      <a:pt x="274" y="563"/>
                    </a:lnTo>
                    <a:lnTo>
                      <a:pt x="268" y="559"/>
                    </a:lnTo>
                    <a:lnTo>
                      <a:pt x="261" y="558"/>
                    </a:lnTo>
                    <a:lnTo>
                      <a:pt x="254" y="560"/>
                    </a:lnTo>
                    <a:lnTo>
                      <a:pt x="247" y="571"/>
                    </a:lnTo>
                    <a:lnTo>
                      <a:pt x="246" y="915"/>
                    </a:lnTo>
                    <a:lnTo>
                      <a:pt x="156" y="916"/>
                    </a:lnTo>
                    <a:lnTo>
                      <a:pt x="156" y="555"/>
                    </a:lnTo>
                    <a:lnTo>
                      <a:pt x="146" y="553"/>
                    </a:lnTo>
                    <a:lnTo>
                      <a:pt x="136" y="552"/>
                    </a:lnTo>
                    <a:lnTo>
                      <a:pt x="125" y="552"/>
                    </a:lnTo>
                    <a:lnTo>
                      <a:pt x="116" y="552"/>
                    </a:lnTo>
                    <a:lnTo>
                      <a:pt x="106" y="552"/>
                    </a:lnTo>
                    <a:lnTo>
                      <a:pt x="96" y="552"/>
                    </a:lnTo>
                    <a:lnTo>
                      <a:pt x="87" y="552"/>
                    </a:lnTo>
                    <a:lnTo>
                      <a:pt x="77" y="552"/>
                    </a:lnTo>
                    <a:lnTo>
                      <a:pt x="81" y="536"/>
                    </a:lnTo>
                    <a:lnTo>
                      <a:pt x="91" y="511"/>
                    </a:lnTo>
                    <a:lnTo>
                      <a:pt x="102" y="477"/>
                    </a:lnTo>
                    <a:lnTo>
                      <a:pt x="115" y="439"/>
                    </a:lnTo>
                    <a:lnTo>
                      <a:pt x="128" y="401"/>
                    </a:lnTo>
                    <a:lnTo>
                      <a:pt x="140" y="366"/>
                    </a:lnTo>
                    <a:lnTo>
                      <a:pt x="149" y="336"/>
                    </a:lnTo>
                    <a:lnTo>
                      <a:pt x="156" y="314"/>
                    </a:lnTo>
                    <a:lnTo>
                      <a:pt x="162" y="270"/>
                    </a:lnTo>
                    <a:lnTo>
                      <a:pt x="159" y="217"/>
                    </a:lnTo>
                    <a:lnTo>
                      <a:pt x="151" y="172"/>
                    </a:lnTo>
                    <a:lnTo>
                      <a:pt x="146" y="153"/>
                    </a:lnTo>
                    <a:lnTo>
                      <a:pt x="142" y="162"/>
                    </a:lnTo>
                    <a:lnTo>
                      <a:pt x="136" y="184"/>
                    </a:lnTo>
                    <a:lnTo>
                      <a:pt x="125" y="215"/>
                    </a:lnTo>
                    <a:lnTo>
                      <a:pt x="114" y="253"/>
                    </a:lnTo>
                    <a:lnTo>
                      <a:pt x="101" y="294"/>
                    </a:lnTo>
                    <a:lnTo>
                      <a:pt x="89" y="337"/>
                    </a:lnTo>
                    <a:lnTo>
                      <a:pt x="78" y="377"/>
                    </a:lnTo>
                    <a:lnTo>
                      <a:pt x="69" y="413"/>
                    </a:lnTo>
                    <a:lnTo>
                      <a:pt x="0" y="396"/>
                    </a:lnTo>
                    <a:lnTo>
                      <a:pt x="11" y="355"/>
                    </a:lnTo>
                    <a:lnTo>
                      <a:pt x="22" y="317"/>
                    </a:lnTo>
                    <a:lnTo>
                      <a:pt x="32" y="281"/>
                    </a:lnTo>
                    <a:lnTo>
                      <a:pt x="42" y="244"/>
                    </a:lnTo>
                    <a:lnTo>
                      <a:pt x="53" y="207"/>
                    </a:lnTo>
                    <a:lnTo>
                      <a:pt x="63" y="171"/>
                    </a:lnTo>
                    <a:lnTo>
                      <a:pt x="73" y="134"/>
                    </a:lnTo>
                    <a:lnTo>
                      <a:pt x="85" y="98"/>
                    </a:lnTo>
                    <a:lnTo>
                      <a:pt x="92" y="81"/>
                    </a:lnTo>
                    <a:lnTo>
                      <a:pt x="101" y="65"/>
                    </a:lnTo>
                    <a:lnTo>
                      <a:pt x="110" y="50"/>
                    </a:lnTo>
                    <a:lnTo>
                      <a:pt x="121" y="37"/>
                    </a:lnTo>
                    <a:lnTo>
                      <a:pt x="133" y="24"/>
                    </a:lnTo>
                    <a:lnTo>
                      <a:pt x="148" y="14"/>
                    </a:lnTo>
                    <a:lnTo>
                      <a:pt x="164" y="5"/>
                    </a:lnTo>
                    <a:lnTo>
                      <a:pt x="183" y="1"/>
                    </a:lnTo>
                    <a:lnTo>
                      <a:pt x="205" y="1"/>
                    </a:lnTo>
                    <a:lnTo>
                      <a:pt x="228" y="1"/>
                    </a:lnTo>
                    <a:lnTo>
                      <a:pt x="248" y="1"/>
                    </a:lnTo>
                    <a:lnTo>
                      <a:pt x="270" y="0"/>
                    </a:lnTo>
                    <a:lnTo>
                      <a:pt x="292" y="1"/>
                    </a:lnTo>
                    <a:lnTo>
                      <a:pt x="314" y="1"/>
                    </a:lnTo>
                    <a:lnTo>
                      <a:pt x="335" y="2"/>
                    </a:lnTo>
                    <a:lnTo>
                      <a:pt x="357" y="3"/>
                    </a:lnTo>
                    <a:lnTo>
                      <a:pt x="366" y="5"/>
                    </a:lnTo>
                    <a:lnTo>
                      <a:pt x="374" y="9"/>
                    </a:lnTo>
                    <a:lnTo>
                      <a:pt x="382" y="14"/>
                    </a:lnTo>
                    <a:lnTo>
                      <a:pt x="390" y="19"/>
                    </a:lnTo>
                    <a:lnTo>
                      <a:pt x="397" y="25"/>
                    </a:lnTo>
                    <a:lnTo>
                      <a:pt x="404" y="32"/>
                    </a:lnTo>
                    <a:lnTo>
                      <a:pt x="410" y="39"/>
                    </a:lnTo>
                    <a:lnTo>
                      <a:pt x="416" y="47"/>
                    </a:lnTo>
                    <a:close/>
                  </a:path>
                </a:pathLst>
              </a:custGeom>
              <a:grpFill/>
              <a:ln w="9525">
                <a:noFill/>
                <a:round/>
                <a:headEnd/>
                <a:tailEnd/>
              </a:ln>
            </p:spPr>
            <p:txBody>
              <a:bodyPr/>
              <a:lstStyle/>
              <a:p>
                <a:endParaRPr lang="en-US" dirty="0"/>
              </a:p>
            </p:txBody>
          </p:sp>
        </p:grpSp>
        <p:grpSp>
          <p:nvGrpSpPr>
            <p:cNvPr id="9" name="Group 140"/>
            <p:cNvGrpSpPr>
              <a:grpSpLocks/>
            </p:cNvGrpSpPr>
            <p:nvPr/>
          </p:nvGrpSpPr>
          <p:grpSpPr bwMode="auto">
            <a:xfrm flipH="1">
              <a:off x="1377459" y="5100959"/>
              <a:ext cx="83098" cy="233445"/>
              <a:chOff x="3469" y="1885"/>
              <a:chExt cx="188" cy="527"/>
            </a:xfrm>
            <a:grpFill/>
          </p:grpSpPr>
          <p:sp>
            <p:nvSpPr>
              <p:cNvPr id="10" name="Freeform 141"/>
              <p:cNvSpPr>
                <a:spLocks/>
              </p:cNvSpPr>
              <p:nvPr/>
            </p:nvSpPr>
            <p:spPr bwMode="auto">
              <a:xfrm>
                <a:off x="3515" y="1885"/>
                <a:ext cx="96" cy="98"/>
              </a:xfrm>
              <a:custGeom>
                <a:avLst/>
                <a:gdLst/>
                <a:ahLst/>
                <a:cxnLst>
                  <a:cxn ang="0">
                    <a:pos x="182" y="52"/>
                  </a:cxn>
                  <a:cxn ang="0">
                    <a:pos x="190" y="76"/>
                  </a:cxn>
                  <a:cxn ang="0">
                    <a:pos x="193" y="101"/>
                  </a:cxn>
                  <a:cxn ang="0">
                    <a:pos x="189" y="127"/>
                  </a:cxn>
                  <a:cxn ang="0">
                    <a:pos x="181" y="148"/>
                  </a:cxn>
                  <a:cxn ang="0">
                    <a:pos x="175" y="158"/>
                  </a:cxn>
                  <a:cxn ang="0">
                    <a:pos x="168" y="166"/>
                  </a:cxn>
                  <a:cxn ang="0">
                    <a:pos x="160" y="174"/>
                  </a:cxn>
                  <a:cxn ang="0">
                    <a:pos x="151" y="181"/>
                  </a:cxn>
                  <a:cxn ang="0">
                    <a:pos x="142" y="185"/>
                  </a:cxn>
                  <a:cxn ang="0">
                    <a:pos x="130" y="190"/>
                  </a:cxn>
                  <a:cxn ang="0">
                    <a:pos x="119" y="194"/>
                  </a:cxn>
                  <a:cxn ang="0">
                    <a:pos x="106" y="197"/>
                  </a:cxn>
                  <a:cxn ang="0">
                    <a:pos x="90" y="197"/>
                  </a:cxn>
                  <a:cxn ang="0">
                    <a:pos x="76" y="195"/>
                  </a:cxn>
                  <a:cxn ang="0">
                    <a:pos x="61" y="190"/>
                  </a:cxn>
                  <a:cxn ang="0">
                    <a:pos x="49" y="184"/>
                  </a:cxn>
                  <a:cxn ang="0">
                    <a:pos x="37" y="176"/>
                  </a:cxn>
                  <a:cxn ang="0">
                    <a:pos x="27" y="166"/>
                  </a:cxn>
                  <a:cxn ang="0">
                    <a:pos x="18" y="156"/>
                  </a:cxn>
                  <a:cxn ang="0">
                    <a:pos x="9" y="144"/>
                  </a:cxn>
                  <a:cxn ang="0">
                    <a:pos x="3" y="127"/>
                  </a:cxn>
                  <a:cxn ang="0">
                    <a:pos x="0" y="106"/>
                  </a:cxn>
                  <a:cxn ang="0">
                    <a:pos x="0" y="85"/>
                  </a:cxn>
                  <a:cxn ang="0">
                    <a:pos x="5" y="66"/>
                  </a:cxn>
                  <a:cxn ang="0">
                    <a:pos x="12" y="52"/>
                  </a:cxn>
                  <a:cxn ang="0">
                    <a:pos x="19" y="40"/>
                  </a:cxn>
                  <a:cxn ang="0">
                    <a:pos x="28" y="29"/>
                  </a:cxn>
                  <a:cxn ang="0">
                    <a:pos x="39" y="20"/>
                  </a:cxn>
                  <a:cxn ang="0">
                    <a:pos x="51" y="12"/>
                  </a:cxn>
                  <a:cxn ang="0">
                    <a:pos x="65" y="6"/>
                  </a:cxn>
                  <a:cxn ang="0">
                    <a:pos x="79" y="1"/>
                  </a:cxn>
                  <a:cxn ang="0">
                    <a:pos x="95" y="0"/>
                  </a:cxn>
                  <a:cxn ang="0">
                    <a:pos x="109" y="1"/>
                  </a:cxn>
                  <a:cxn ang="0">
                    <a:pos x="122" y="4"/>
                  </a:cxn>
                  <a:cxn ang="0">
                    <a:pos x="135" y="8"/>
                  </a:cxn>
                  <a:cxn ang="0">
                    <a:pos x="147" y="14"/>
                  </a:cxn>
                  <a:cxn ang="0">
                    <a:pos x="157" y="22"/>
                  </a:cxn>
                  <a:cxn ang="0">
                    <a:pos x="167" y="31"/>
                  </a:cxn>
                  <a:cxn ang="0">
                    <a:pos x="175" y="42"/>
                  </a:cxn>
                  <a:cxn ang="0">
                    <a:pos x="182" y="52"/>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grpFill/>
              <a:ln w="9525">
                <a:noFill/>
                <a:round/>
                <a:headEnd/>
                <a:tailEnd/>
              </a:ln>
            </p:spPr>
            <p:txBody>
              <a:bodyPr/>
              <a:lstStyle/>
              <a:p>
                <a:endParaRPr lang="en-US" dirty="0"/>
              </a:p>
            </p:txBody>
          </p:sp>
          <p:sp>
            <p:nvSpPr>
              <p:cNvPr id="11" name="Freeform 142"/>
              <p:cNvSpPr>
                <a:spLocks/>
              </p:cNvSpPr>
              <p:nvPr/>
            </p:nvSpPr>
            <p:spPr bwMode="auto">
              <a:xfrm>
                <a:off x="3469" y="1995"/>
                <a:ext cx="188" cy="417"/>
              </a:xfrm>
              <a:custGeom>
                <a:avLst/>
                <a:gdLst/>
                <a:ahLst/>
                <a:cxnLst>
                  <a:cxn ang="0">
                    <a:pos x="201" y="416"/>
                  </a:cxn>
                  <a:cxn ang="0">
                    <a:pos x="195" y="410"/>
                  </a:cxn>
                  <a:cxn ang="0">
                    <a:pos x="184" y="408"/>
                  </a:cxn>
                  <a:cxn ang="0">
                    <a:pos x="176" y="411"/>
                  </a:cxn>
                  <a:cxn ang="0">
                    <a:pos x="171" y="483"/>
                  </a:cxn>
                  <a:cxn ang="0">
                    <a:pos x="171" y="766"/>
                  </a:cxn>
                  <a:cxn ang="0">
                    <a:pos x="159" y="835"/>
                  </a:cxn>
                  <a:cxn ang="0">
                    <a:pos x="138" y="835"/>
                  </a:cxn>
                  <a:cxn ang="0">
                    <a:pos x="118" y="835"/>
                  </a:cxn>
                  <a:cxn ang="0">
                    <a:pos x="98" y="834"/>
                  </a:cxn>
                  <a:cxn ang="0">
                    <a:pos x="89" y="730"/>
                  </a:cxn>
                  <a:cxn ang="0">
                    <a:pos x="90" y="264"/>
                  </a:cxn>
                  <a:cxn ang="0">
                    <a:pos x="83" y="130"/>
                  </a:cxn>
                  <a:cxn ang="0">
                    <a:pos x="69" y="135"/>
                  </a:cxn>
                  <a:cxn ang="0">
                    <a:pos x="65" y="192"/>
                  </a:cxn>
                  <a:cxn ang="0">
                    <a:pos x="62" y="354"/>
                  </a:cxn>
                  <a:cxn ang="0">
                    <a:pos x="54" y="389"/>
                  </a:cxn>
                  <a:cxn ang="0">
                    <a:pos x="39" y="389"/>
                  </a:cxn>
                  <a:cxn ang="0">
                    <a:pos x="23" y="388"/>
                  </a:cxn>
                  <a:cxn ang="0">
                    <a:pos x="8" y="388"/>
                  </a:cxn>
                  <a:cxn ang="0">
                    <a:pos x="0" y="331"/>
                  </a:cxn>
                  <a:cxn ang="0">
                    <a:pos x="1" y="141"/>
                  </a:cxn>
                  <a:cxn ang="0">
                    <a:pos x="1" y="88"/>
                  </a:cxn>
                  <a:cxn ang="0">
                    <a:pos x="7" y="65"/>
                  </a:cxn>
                  <a:cxn ang="0">
                    <a:pos x="22" y="45"/>
                  </a:cxn>
                  <a:cxn ang="0">
                    <a:pos x="42" y="28"/>
                  </a:cxn>
                  <a:cxn ang="0">
                    <a:pos x="66" y="15"/>
                  </a:cxn>
                  <a:cxn ang="0">
                    <a:pos x="91" y="7"/>
                  </a:cxn>
                  <a:cxn ang="0">
                    <a:pos x="120" y="2"/>
                  </a:cxn>
                  <a:cxn ang="0">
                    <a:pos x="149" y="0"/>
                  </a:cxn>
                  <a:cxn ang="0">
                    <a:pos x="177" y="0"/>
                  </a:cxn>
                  <a:cxn ang="0">
                    <a:pos x="207" y="1"/>
                  </a:cxn>
                  <a:cxn ang="0">
                    <a:pos x="237" y="4"/>
                  </a:cxn>
                  <a:cxn ang="0">
                    <a:pos x="266" y="4"/>
                  </a:cxn>
                  <a:cxn ang="0">
                    <a:pos x="293" y="7"/>
                  </a:cxn>
                  <a:cxn ang="0">
                    <a:pos x="316" y="16"/>
                  </a:cxn>
                  <a:cxn ang="0">
                    <a:pos x="335" y="28"/>
                  </a:cxn>
                  <a:cxn ang="0">
                    <a:pos x="353" y="45"/>
                  </a:cxn>
                  <a:cxn ang="0">
                    <a:pos x="372" y="128"/>
                  </a:cxn>
                  <a:cxn ang="0">
                    <a:pos x="373" y="347"/>
                  </a:cxn>
                  <a:cxn ang="0">
                    <a:pos x="311" y="393"/>
                  </a:cxn>
                  <a:cxn ang="0">
                    <a:pos x="307" y="130"/>
                  </a:cxn>
                  <a:cxn ang="0">
                    <a:pos x="295" y="129"/>
                  </a:cxn>
                  <a:cxn ang="0">
                    <a:pos x="283" y="153"/>
                  </a:cxn>
                  <a:cxn ang="0">
                    <a:pos x="283" y="213"/>
                  </a:cxn>
                  <a:cxn ang="0">
                    <a:pos x="283" y="356"/>
                  </a:cxn>
                  <a:cxn ang="0">
                    <a:pos x="282" y="751"/>
                  </a:cxn>
                  <a:cxn ang="0">
                    <a:pos x="203" y="83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grpFill/>
              <a:ln w="9525">
                <a:noFill/>
                <a:round/>
                <a:headEnd/>
                <a:tailEnd/>
              </a:ln>
            </p:spPr>
            <p:txBody>
              <a:bodyPr/>
              <a:lstStyle/>
              <a:p>
                <a:endParaRPr lang="en-US" dirty="0"/>
              </a:p>
            </p:txBody>
          </p:sp>
        </p:grpSp>
      </p:grpSp>
      <p:grpSp>
        <p:nvGrpSpPr>
          <p:cNvPr id="16" name="Group 15"/>
          <p:cNvGrpSpPr/>
          <p:nvPr/>
        </p:nvGrpSpPr>
        <p:grpSpPr>
          <a:xfrm>
            <a:off x="6915400" y="5426514"/>
            <a:ext cx="345196" cy="392037"/>
            <a:chOff x="1255004" y="5100959"/>
            <a:chExt cx="205553" cy="233445"/>
          </a:xfrm>
          <a:solidFill>
            <a:schemeClr val="bg1"/>
          </a:solidFill>
        </p:grpSpPr>
        <p:grpSp>
          <p:nvGrpSpPr>
            <p:cNvPr id="17" name="Group 134"/>
            <p:cNvGrpSpPr>
              <a:grpSpLocks/>
            </p:cNvGrpSpPr>
            <p:nvPr/>
          </p:nvGrpSpPr>
          <p:grpSpPr bwMode="auto">
            <a:xfrm flipH="1">
              <a:off x="1255004" y="5100984"/>
              <a:ext cx="104578" cy="232396"/>
              <a:chOff x="3179" y="1833"/>
              <a:chExt cx="260" cy="577"/>
            </a:xfrm>
            <a:grpFill/>
          </p:grpSpPr>
          <p:sp>
            <p:nvSpPr>
              <p:cNvPr id="21" name="Freeform 135"/>
              <p:cNvSpPr>
                <a:spLocks/>
              </p:cNvSpPr>
              <p:nvPr/>
            </p:nvSpPr>
            <p:spPr bwMode="auto">
              <a:xfrm>
                <a:off x="3256" y="1833"/>
                <a:ext cx="107" cy="107"/>
              </a:xfrm>
              <a:custGeom>
                <a:avLst/>
                <a:gdLst/>
                <a:ahLst/>
                <a:cxnLst>
                  <a:cxn ang="0">
                    <a:pos x="192" y="39"/>
                  </a:cxn>
                  <a:cxn ang="0">
                    <a:pos x="206" y="63"/>
                  </a:cxn>
                  <a:cxn ang="0">
                    <a:pos x="214" y="92"/>
                  </a:cxn>
                  <a:cxn ang="0">
                    <a:pos x="214" y="120"/>
                  </a:cxn>
                  <a:cxn ang="0">
                    <a:pos x="207" y="149"/>
                  </a:cxn>
                  <a:cxn ang="0">
                    <a:pos x="201" y="161"/>
                  </a:cxn>
                  <a:cxn ang="0">
                    <a:pos x="195" y="171"/>
                  </a:cxn>
                  <a:cxn ang="0">
                    <a:pos x="185" y="181"/>
                  </a:cxn>
                  <a:cxn ang="0">
                    <a:pos x="176" y="189"/>
                  </a:cxn>
                  <a:cxn ang="0">
                    <a:pos x="165" y="198"/>
                  </a:cxn>
                  <a:cxn ang="0">
                    <a:pos x="153" y="204"/>
                  </a:cxn>
                  <a:cxn ang="0">
                    <a:pos x="139" y="210"/>
                  </a:cxn>
                  <a:cxn ang="0">
                    <a:pos x="125" y="214"/>
                  </a:cxn>
                  <a:cxn ang="0">
                    <a:pos x="112" y="215"/>
                  </a:cxn>
                  <a:cxn ang="0">
                    <a:pos x="99" y="214"/>
                  </a:cxn>
                  <a:cxn ang="0">
                    <a:pos x="85" y="211"/>
                  </a:cxn>
                  <a:cxn ang="0">
                    <a:pos x="71" y="208"/>
                  </a:cxn>
                  <a:cxn ang="0">
                    <a:pos x="57" y="202"/>
                  </a:cxn>
                  <a:cxn ang="0">
                    <a:pos x="46" y="195"/>
                  </a:cxn>
                  <a:cxn ang="0">
                    <a:pos x="34" y="186"/>
                  </a:cxn>
                  <a:cxn ang="0">
                    <a:pos x="25" y="177"/>
                  </a:cxn>
                  <a:cxn ang="0">
                    <a:pos x="15" y="162"/>
                  </a:cxn>
                  <a:cxn ang="0">
                    <a:pos x="8" y="147"/>
                  </a:cxn>
                  <a:cxn ang="0">
                    <a:pos x="3" y="130"/>
                  </a:cxn>
                  <a:cxn ang="0">
                    <a:pos x="0" y="112"/>
                  </a:cxn>
                  <a:cxn ang="0">
                    <a:pos x="1" y="112"/>
                  </a:cxn>
                  <a:cxn ang="0">
                    <a:pos x="3" y="86"/>
                  </a:cxn>
                  <a:cxn ang="0">
                    <a:pos x="4" y="85"/>
                  </a:cxn>
                  <a:cxn ang="0">
                    <a:pos x="3" y="82"/>
                  </a:cxn>
                  <a:cxn ang="0">
                    <a:pos x="3" y="80"/>
                  </a:cxn>
                  <a:cxn ang="0">
                    <a:pos x="4" y="79"/>
                  </a:cxn>
                  <a:cxn ang="0">
                    <a:pos x="10" y="64"/>
                  </a:cxn>
                  <a:cxn ang="0">
                    <a:pos x="17" y="50"/>
                  </a:cxn>
                  <a:cxn ang="0">
                    <a:pos x="26" y="39"/>
                  </a:cxn>
                  <a:cxn ang="0">
                    <a:pos x="37" y="27"/>
                  </a:cxn>
                  <a:cxn ang="0">
                    <a:pos x="49" y="18"/>
                  </a:cxn>
                  <a:cxn ang="0">
                    <a:pos x="62" y="11"/>
                  </a:cxn>
                  <a:cxn ang="0">
                    <a:pos x="78" y="4"/>
                  </a:cxn>
                  <a:cxn ang="0">
                    <a:pos x="94" y="1"/>
                  </a:cxn>
                  <a:cxn ang="0">
                    <a:pos x="109" y="0"/>
                  </a:cxn>
                  <a:cxn ang="0">
                    <a:pos x="123" y="1"/>
                  </a:cxn>
                  <a:cxn ang="0">
                    <a:pos x="137" y="4"/>
                  </a:cxn>
                  <a:cxn ang="0">
                    <a:pos x="150" y="9"/>
                  </a:cxn>
                  <a:cxn ang="0">
                    <a:pos x="162" y="14"/>
                  </a:cxn>
                  <a:cxn ang="0">
                    <a:pos x="173" y="21"/>
                  </a:cxn>
                  <a:cxn ang="0">
                    <a:pos x="183" y="29"/>
                  </a:cxn>
                  <a:cxn ang="0">
                    <a:pos x="192" y="39"/>
                  </a:cxn>
                </a:cxnLst>
                <a:rect l="0" t="0" r="r" b="b"/>
                <a:pathLst>
                  <a:path w="214" h="215">
                    <a:moveTo>
                      <a:pt x="192" y="39"/>
                    </a:moveTo>
                    <a:lnTo>
                      <a:pt x="206" y="63"/>
                    </a:lnTo>
                    <a:lnTo>
                      <a:pt x="214" y="92"/>
                    </a:lnTo>
                    <a:lnTo>
                      <a:pt x="214" y="120"/>
                    </a:lnTo>
                    <a:lnTo>
                      <a:pt x="207" y="149"/>
                    </a:lnTo>
                    <a:lnTo>
                      <a:pt x="201" y="161"/>
                    </a:lnTo>
                    <a:lnTo>
                      <a:pt x="195" y="171"/>
                    </a:lnTo>
                    <a:lnTo>
                      <a:pt x="185" y="181"/>
                    </a:lnTo>
                    <a:lnTo>
                      <a:pt x="176" y="189"/>
                    </a:lnTo>
                    <a:lnTo>
                      <a:pt x="165" y="198"/>
                    </a:lnTo>
                    <a:lnTo>
                      <a:pt x="153" y="204"/>
                    </a:lnTo>
                    <a:lnTo>
                      <a:pt x="139" y="210"/>
                    </a:lnTo>
                    <a:lnTo>
                      <a:pt x="125" y="214"/>
                    </a:lnTo>
                    <a:lnTo>
                      <a:pt x="112" y="215"/>
                    </a:lnTo>
                    <a:lnTo>
                      <a:pt x="99" y="214"/>
                    </a:lnTo>
                    <a:lnTo>
                      <a:pt x="85" y="211"/>
                    </a:lnTo>
                    <a:lnTo>
                      <a:pt x="71" y="208"/>
                    </a:lnTo>
                    <a:lnTo>
                      <a:pt x="57" y="202"/>
                    </a:lnTo>
                    <a:lnTo>
                      <a:pt x="46" y="195"/>
                    </a:lnTo>
                    <a:lnTo>
                      <a:pt x="34" y="186"/>
                    </a:lnTo>
                    <a:lnTo>
                      <a:pt x="25" y="177"/>
                    </a:lnTo>
                    <a:lnTo>
                      <a:pt x="15" y="162"/>
                    </a:lnTo>
                    <a:lnTo>
                      <a:pt x="8" y="147"/>
                    </a:lnTo>
                    <a:lnTo>
                      <a:pt x="3" y="130"/>
                    </a:lnTo>
                    <a:lnTo>
                      <a:pt x="0" y="112"/>
                    </a:lnTo>
                    <a:lnTo>
                      <a:pt x="1" y="112"/>
                    </a:lnTo>
                    <a:lnTo>
                      <a:pt x="3" y="86"/>
                    </a:lnTo>
                    <a:lnTo>
                      <a:pt x="4" y="85"/>
                    </a:lnTo>
                    <a:lnTo>
                      <a:pt x="3" y="82"/>
                    </a:lnTo>
                    <a:lnTo>
                      <a:pt x="3" y="80"/>
                    </a:lnTo>
                    <a:lnTo>
                      <a:pt x="4" y="79"/>
                    </a:lnTo>
                    <a:lnTo>
                      <a:pt x="10" y="64"/>
                    </a:lnTo>
                    <a:lnTo>
                      <a:pt x="17" y="50"/>
                    </a:lnTo>
                    <a:lnTo>
                      <a:pt x="26" y="39"/>
                    </a:lnTo>
                    <a:lnTo>
                      <a:pt x="37" y="27"/>
                    </a:lnTo>
                    <a:lnTo>
                      <a:pt x="49" y="18"/>
                    </a:lnTo>
                    <a:lnTo>
                      <a:pt x="62" y="11"/>
                    </a:lnTo>
                    <a:lnTo>
                      <a:pt x="78" y="4"/>
                    </a:lnTo>
                    <a:lnTo>
                      <a:pt x="94" y="1"/>
                    </a:lnTo>
                    <a:lnTo>
                      <a:pt x="109" y="0"/>
                    </a:lnTo>
                    <a:lnTo>
                      <a:pt x="123" y="1"/>
                    </a:lnTo>
                    <a:lnTo>
                      <a:pt x="137" y="4"/>
                    </a:lnTo>
                    <a:lnTo>
                      <a:pt x="150" y="9"/>
                    </a:lnTo>
                    <a:lnTo>
                      <a:pt x="162" y="14"/>
                    </a:lnTo>
                    <a:lnTo>
                      <a:pt x="173" y="21"/>
                    </a:lnTo>
                    <a:lnTo>
                      <a:pt x="183" y="29"/>
                    </a:lnTo>
                    <a:lnTo>
                      <a:pt x="192" y="39"/>
                    </a:lnTo>
                    <a:close/>
                  </a:path>
                </a:pathLst>
              </a:custGeom>
              <a:grpFill/>
              <a:ln w="9525">
                <a:noFill/>
                <a:round/>
                <a:headEnd/>
                <a:tailEnd/>
              </a:ln>
            </p:spPr>
            <p:txBody>
              <a:bodyPr/>
              <a:lstStyle/>
              <a:p>
                <a:endParaRPr lang="en-US" dirty="0"/>
              </a:p>
            </p:txBody>
          </p:sp>
          <p:sp>
            <p:nvSpPr>
              <p:cNvPr id="22" name="Freeform 136"/>
              <p:cNvSpPr>
                <a:spLocks/>
              </p:cNvSpPr>
              <p:nvPr/>
            </p:nvSpPr>
            <p:spPr bwMode="auto">
              <a:xfrm>
                <a:off x="3179" y="1951"/>
                <a:ext cx="260" cy="459"/>
              </a:xfrm>
              <a:custGeom>
                <a:avLst/>
                <a:gdLst/>
                <a:ahLst/>
                <a:cxnLst>
                  <a:cxn ang="0">
                    <a:pos x="430" y="70"/>
                  </a:cxn>
                  <a:cxn ang="0">
                    <a:pos x="445" y="110"/>
                  </a:cxn>
                  <a:cxn ang="0">
                    <a:pos x="458" y="152"/>
                  </a:cxn>
                  <a:cxn ang="0">
                    <a:pos x="482" y="240"/>
                  </a:cxn>
                  <a:cxn ang="0">
                    <a:pos x="505" y="328"/>
                  </a:cxn>
                  <a:cxn ang="0">
                    <a:pos x="512" y="388"/>
                  </a:cxn>
                  <a:cxn ang="0">
                    <a:pos x="486" y="396"/>
                  </a:cxn>
                  <a:cxn ang="0">
                    <a:pos x="458" y="403"/>
                  </a:cxn>
                  <a:cxn ang="0">
                    <a:pos x="434" y="342"/>
                  </a:cxn>
                  <a:cxn ang="0">
                    <a:pos x="410" y="247"/>
                  </a:cxn>
                  <a:cxn ang="0">
                    <a:pos x="383" y="153"/>
                  </a:cxn>
                  <a:cxn ang="0">
                    <a:pos x="373" y="178"/>
                  </a:cxn>
                  <a:cxn ang="0">
                    <a:pos x="361" y="267"/>
                  </a:cxn>
                  <a:cxn ang="0">
                    <a:pos x="387" y="374"/>
                  </a:cxn>
                  <a:cxn ang="0">
                    <a:pos x="411" y="450"/>
                  </a:cxn>
                  <a:cxn ang="0">
                    <a:pos x="435" y="527"/>
                  </a:cxn>
                  <a:cxn ang="0">
                    <a:pos x="424" y="553"/>
                  </a:cxn>
                  <a:cxn ang="0">
                    <a:pos x="397" y="552"/>
                  </a:cxn>
                  <a:cxn ang="0">
                    <a:pos x="371" y="555"/>
                  </a:cxn>
                  <a:cxn ang="0">
                    <a:pos x="278" y="567"/>
                  </a:cxn>
                  <a:cxn ang="0">
                    <a:pos x="261" y="558"/>
                  </a:cxn>
                  <a:cxn ang="0">
                    <a:pos x="246" y="915"/>
                  </a:cxn>
                  <a:cxn ang="0">
                    <a:pos x="146" y="553"/>
                  </a:cxn>
                  <a:cxn ang="0">
                    <a:pos x="116" y="552"/>
                  </a:cxn>
                  <a:cxn ang="0">
                    <a:pos x="87" y="552"/>
                  </a:cxn>
                  <a:cxn ang="0">
                    <a:pos x="91" y="511"/>
                  </a:cxn>
                  <a:cxn ang="0">
                    <a:pos x="128" y="401"/>
                  </a:cxn>
                  <a:cxn ang="0">
                    <a:pos x="156" y="314"/>
                  </a:cxn>
                  <a:cxn ang="0">
                    <a:pos x="151" y="172"/>
                  </a:cxn>
                  <a:cxn ang="0">
                    <a:pos x="136" y="184"/>
                  </a:cxn>
                  <a:cxn ang="0">
                    <a:pos x="101" y="294"/>
                  </a:cxn>
                  <a:cxn ang="0">
                    <a:pos x="69" y="413"/>
                  </a:cxn>
                  <a:cxn ang="0">
                    <a:pos x="22" y="317"/>
                  </a:cxn>
                  <a:cxn ang="0">
                    <a:pos x="53" y="207"/>
                  </a:cxn>
                  <a:cxn ang="0">
                    <a:pos x="85" y="98"/>
                  </a:cxn>
                  <a:cxn ang="0">
                    <a:pos x="110" y="50"/>
                  </a:cxn>
                  <a:cxn ang="0">
                    <a:pos x="148" y="14"/>
                  </a:cxn>
                  <a:cxn ang="0">
                    <a:pos x="205" y="1"/>
                  </a:cxn>
                  <a:cxn ang="0">
                    <a:pos x="270" y="0"/>
                  </a:cxn>
                  <a:cxn ang="0">
                    <a:pos x="335" y="2"/>
                  </a:cxn>
                  <a:cxn ang="0">
                    <a:pos x="374" y="9"/>
                  </a:cxn>
                  <a:cxn ang="0">
                    <a:pos x="397" y="25"/>
                  </a:cxn>
                  <a:cxn ang="0">
                    <a:pos x="416" y="47"/>
                  </a:cxn>
                </a:cxnLst>
                <a:rect l="0" t="0" r="r" b="b"/>
                <a:pathLst>
                  <a:path w="519" h="916">
                    <a:moveTo>
                      <a:pt x="416" y="47"/>
                    </a:moveTo>
                    <a:lnTo>
                      <a:pt x="424" y="57"/>
                    </a:lnTo>
                    <a:lnTo>
                      <a:pt x="430" y="70"/>
                    </a:lnTo>
                    <a:lnTo>
                      <a:pt x="436" y="83"/>
                    </a:lnTo>
                    <a:lnTo>
                      <a:pt x="441" y="96"/>
                    </a:lnTo>
                    <a:lnTo>
                      <a:pt x="445" y="110"/>
                    </a:lnTo>
                    <a:lnTo>
                      <a:pt x="450" y="124"/>
                    </a:lnTo>
                    <a:lnTo>
                      <a:pt x="455" y="138"/>
                    </a:lnTo>
                    <a:lnTo>
                      <a:pt x="458" y="152"/>
                    </a:lnTo>
                    <a:lnTo>
                      <a:pt x="466" y="182"/>
                    </a:lnTo>
                    <a:lnTo>
                      <a:pt x="473" y="212"/>
                    </a:lnTo>
                    <a:lnTo>
                      <a:pt x="482" y="240"/>
                    </a:lnTo>
                    <a:lnTo>
                      <a:pt x="490" y="269"/>
                    </a:lnTo>
                    <a:lnTo>
                      <a:pt x="498" y="299"/>
                    </a:lnTo>
                    <a:lnTo>
                      <a:pt x="505" y="328"/>
                    </a:lnTo>
                    <a:lnTo>
                      <a:pt x="512" y="357"/>
                    </a:lnTo>
                    <a:lnTo>
                      <a:pt x="519" y="387"/>
                    </a:lnTo>
                    <a:lnTo>
                      <a:pt x="512" y="388"/>
                    </a:lnTo>
                    <a:lnTo>
                      <a:pt x="503" y="390"/>
                    </a:lnTo>
                    <a:lnTo>
                      <a:pt x="495" y="393"/>
                    </a:lnTo>
                    <a:lnTo>
                      <a:pt x="486" y="396"/>
                    </a:lnTo>
                    <a:lnTo>
                      <a:pt x="475" y="398"/>
                    </a:lnTo>
                    <a:lnTo>
                      <a:pt x="467" y="400"/>
                    </a:lnTo>
                    <a:lnTo>
                      <a:pt x="458" y="403"/>
                    </a:lnTo>
                    <a:lnTo>
                      <a:pt x="451" y="403"/>
                    </a:lnTo>
                    <a:lnTo>
                      <a:pt x="443" y="373"/>
                    </a:lnTo>
                    <a:lnTo>
                      <a:pt x="434" y="342"/>
                    </a:lnTo>
                    <a:lnTo>
                      <a:pt x="426" y="311"/>
                    </a:lnTo>
                    <a:lnTo>
                      <a:pt x="418" y="278"/>
                    </a:lnTo>
                    <a:lnTo>
                      <a:pt x="410" y="247"/>
                    </a:lnTo>
                    <a:lnTo>
                      <a:pt x="401" y="215"/>
                    </a:lnTo>
                    <a:lnTo>
                      <a:pt x="392" y="184"/>
                    </a:lnTo>
                    <a:lnTo>
                      <a:pt x="383" y="153"/>
                    </a:lnTo>
                    <a:lnTo>
                      <a:pt x="377" y="161"/>
                    </a:lnTo>
                    <a:lnTo>
                      <a:pt x="375" y="169"/>
                    </a:lnTo>
                    <a:lnTo>
                      <a:pt x="373" y="178"/>
                    </a:lnTo>
                    <a:lnTo>
                      <a:pt x="371" y="187"/>
                    </a:lnTo>
                    <a:lnTo>
                      <a:pt x="364" y="225"/>
                    </a:lnTo>
                    <a:lnTo>
                      <a:pt x="361" y="267"/>
                    </a:lnTo>
                    <a:lnTo>
                      <a:pt x="365" y="308"/>
                    </a:lnTo>
                    <a:lnTo>
                      <a:pt x="379" y="347"/>
                    </a:lnTo>
                    <a:lnTo>
                      <a:pt x="387" y="374"/>
                    </a:lnTo>
                    <a:lnTo>
                      <a:pt x="395" y="399"/>
                    </a:lnTo>
                    <a:lnTo>
                      <a:pt x="403" y="425"/>
                    </a:lnTo>
                    <a:lnTo>
                      <a:pt x="411" y="450"/>
                    </a:lnTo>
                    <a:lnTo>
                      <a:pt x="419" y="475"/>
                    </a:lnTo>
                    <a:lnTo>
                      <a:pt x="427" y="500"/>
                    </a:lnTo>
                    <a:lnTo>
                      <a:pt x="435" y="527"/>
                    </a:lnTo>
                    <a:lnTo>
                      <a:pt x="443" y="553"/>
                    </a:lnTo>
                    <a:lnTo>
                      <a:pt x="434" y="553"/>
                    </a:lnTo>
                    <a:lnTo>
                      <a:pt x="424" y="553"/>
                    </a:lnTo>
                    <a:lnTo>
                      <a:pt x="414" y="553"/>
                    </a:lnTo>
                    <a:lnTo>
                      <a:pt x="406" y="552"/>
                    </a:lnTo>
                    <a:lnTo>
                      <a:pt x="397" y="552"/>
                    </a:lnTo>
                    <a:lnTo>
                      <a:pt x="388" y="552"/>
                    </a:lnTo>
                    <a:lnTo>
                      <a:pt x="380" y="553"/>
                    </a:lnTo>
                    <a:lnTo>
                      <a:pt x="371" y="555"/>
                    </a:lnTo>
                    <a:lnTo>
                      <a:pt x="371" y="915"/>
                    </a:lnTo>
                    <a:lnTo>
                      <a:pt x="280" y="915"/>
                    </a:lnTo>
                    <a:lnTo>
                      <a:pt x="278" y="567"/>
                    </a:lnTo>
                    <a:lnTo>
                      <a:pt x="274" y="563"/>
                    </a:lnTo>
                    <a:lnTo>
                      <a:pt x="268" y="559"/>
                    </a:lnTo>
                    <a:lnTo>
                      <a:pt x="261" y="558"/>
                    </a:lnTo>
                    <a:lnTo>
                      <a:pt x="254" y="560"/>
                    </a:lnTo>
                    <a:lnTo>
                      <a:pt x="247" y="571"/>
                    </a:lnTo>
                    <a:lnTo>
                      <a:pt x="246" y="915"/>
                    </a:lnTo>
                    <a:lnTo>
                      <a:pt x="156" y="916"/>
                    </a:lnTo>
                    <a:lnTo>
                      <a:pt x="156" y="555"/>
                    </a:lnTo>
                    <a:lnTo>
                      <a:pt x="146" y="553"/>
                    </a:lnTo>
                    <a:lnTo>
                      <a:pt x="136" y="552"/>
                    </a:lnTo>
                    <a:lnTo>
                      <a:pt x="125" y="552"/>
                    </a:lnTo>
                    <a:lnTo>
                      <a:pt x="116" y="552"/>
                    </a:lnTo>
                    <a:lnTo>
                      <a:pt x="106" y="552"/>
                    </a:lnTo>
                    <a:lnTo>
                      <a:pt x="96" y="552"/>
                    </a:lnTo>
                    <a:lnTo>
                      <a:pt x="87" y="552"/>
                    </a:lnTo>
                    <a:lnTo>
                      <a:pt x="77" y="552"/>
                    </a:lnTo>
                    <a:lnTo>
                      <a:pt x="81" y="536"/>
                    </a:lnTo>
                    <a:lnTo>
                      <a:pt x="91" y="511"/>
                    </a:lnTo>
                    <a:lnTo>
                      <a:pt x="102" y="477"/>
                    </a:lnTo>
                    <a:lnTo>
                      <a:pt x="115" y="439"/>
                    </a:lnTo>
                    <a:lnTo>
                      <a:pt x="128" y="401"/>
                    </a:lnTo>
                    <a:lnTo>
                      <a:pt x="140" y="366"/>
                    </a:lnTo>
                    <a:lnTo>
                      <a:pt x="149" y="336"/>
                    </a:lnTo>
                    <a:lnTo>
                      <a:pt x="156" y="314"/>
                    </a:lnTo>
                    <a:lnTo>
                      <a:pt x="162" y="270"/>
                    </a:lnTo>
                    <a:lnTo>
                      <a:pt x="159" y="217"/>
                    </a:lnTo>
                    <a:lnTo>
                      <a:pt x="151" y="172"/>
                    </a:lnTo>
                    <a:lnTo>
                      <a:pt x="146" y="153"/>
                    </a:lnTo>
                    <a:lnTo>
                      <a:pt x="142" y="162"/>
                    </a:lnTo>
                    <a:lnTo>
                      <a:pt x="136" y="184"/>
                    </a:lnTo>
                    <a:lnTo>
                      <a:pt x="125" y="215"/>
                    </a:lnTo>
                    <a:lnTo>
                      <a:pt x="114" y="253"/>
                    </a:lnTo>
                    <a:lnTo>
                      <a:pt x="101" y="294"/>
                    </a:lnTo>
                    <a:lnTo>
                      <a:pt x="89" y="337"/>
                    </a:lnTo>
                    <a:lnTo>
                      <a:pt x="78" y="377"/>
                    </a:lnTo>
                    <a:lnTo>
                      <a:pt x="69" y="413"/>
                    </a:lnTo>
                    <a:lnTo>
                      <a:pt x="0" y="396"/>
                    </a:lnTo>
                    <a:lnTo>
                      <a:pt x="11" y="355"/>
                    </a:lnTo>
                    <a:lnTo>
                      <a:pt x="22" y="317"/>
                    </a:lnTo>
                    <a:lnTo>
                      <a:pt x="32" y="281"/>
                    </a:lnTo>
                    <a:lnTo>
                      <a:pt x="42" y="244"/>
                    </a:lnTo>
                    <a:lnTo>
                      <a:pt x="53" y="207"/>
                    </a:lnTo>
                    <a:lnTo>
                      <a:pt x="63" y="171"/>
                    </a:lnTo>
                    <a:lnTo>
                      <a:pt x="73" y="134"/>
                    </a:lnTo>
                    <a:lnTo>
                      <a:pt x="85" y="98"/>
                    </a:lnTo>
                    <a:lnTo>
                      <a:pt x="92" y="81"/>
                    </a:lnTo>
                    <a:lnTo>
                      <a:pt x="101" y="65"/>
                    </a:lnTo>
                    <a:lnTo>
                      <a:pt x="110" y="50"/>
                    </a:lnTo>
                    <a:lnTo>
                      <a:pt x="121" y="37"/>
                    </a:lnTo>
                    <a:lnTo>
                      <a:pt x="133" y="24"/>
                    </a:lnTo>
                    <a:lnTo>
                      <a:pt x="148" y="14"/>
                    </a:lnTo>
                    <a:lnTo>
                      <a:pt x="164" y="5"/>
                    </a:lnTo>
                    <a:lnTo>
                      <a:pt x="183" y="1"/>
                    </a:lnTo>
                    <a:lnTo>
                      <a:pt x="205" y="1"/>
                    </a:lnTo>
                    <a:lnTo>
                      <a:pt x="228" y="1"/>
                    </a:lnTo>
                    <a:lnTo>
                      <a:pt x="248" y="1"/>
                    </a:lnTo>
                    <a:lnTo>
                      <a:pt x="270" y="0"/>
                    </a:lnTo>
                    <a:lnTo>
                      <a:pt x="292" y="1"/>
                    </a:lnTo>
                    <a:lnTo>
                      <a:pt x="314" y="1"/>
                    </a:lnTo>
                    <a:lnTo>
                      <a:pt x="335" y="2"/>
                    </a:lnTo>
                    <a:lnTo>
                      <a:pt x="357" y="3"/>
                    </a:lnTo>
                    <a:lnTo>
                      <a:pt x="366" y="5"/>
                    </a:lnTo>
                    <a:lnTo>
                      <a:pt x="374" y="9"/>
                    </a:lnTo>
                    <a:lnTo>
                      <a:pt x="382" y="14"/>
                    </a:lnTo>
                    <a:lnTo>
                      <a:pt x="390" y="19"/>
                    </a:lnTo>
                    <a:lnTo>
                      <a:pt x="397" y="25"/>
                    </a:lnTo>
                    <a:lnTo>
                      <a:pt x="404" y="32"/>
                    </a:lnTo>
                    <a:lnTo>
                      <a:pt x="410" y="39"/>
                    </a:lnTo>
                    <a:lnTo>
                      <a:pt x="416" y="47"/>
                    </a:lnTo>
                    <a:close/>
                  </a:path>
                </a:pathLst>
              </a:custGeom>
              <a:grpFill/>
              <a:ln w="9525">
                <a:noFill/>
                <a:round/>
                <a:headEnd/>
                <a:tailEnd/>
              </a:ln>
            </p:spPr>
            <p:txBody>
              <a:bodyPr/>
              <a:lstStyle/>
              <a:p>
                <a:endParaRPr lang="en-US" dirty="0"/>
              </a:p>
            </p:txBody>
          </p:sp>
        </p:grpSp>
        <p:grpSp>
          <p:nvGrpSpPr>
            <p:cNvPr id="18" name="Group 140"/>
            <p:cNvGrpSpPr>
              <a:grpSpLocks/>
            </p:cNvGrpSpPr>
            <p:nvPr/>
          </p:nvGrpSpPr>
          <p:grpSpPr bwMode="auto">
            <a:xfrm flipH="1">
              <a:off x="1377459" y="5100959"/>
              <a:ext cx="83098" cy="233445"/>
              <a:chOff x="3469" y="1885"/>
              <a:chExt cx="188" cy="527"/>
            </a:xfrm>
            <a:grpFill/>
          </p:grpSpPr>
          <p:sp>
            <p:nvSpPr>
              <p:cNvPr id="19" name="Freeform 141"/>
              <p:cNvSpPr>
                <a:spLocks/>
              </p:cNvSpPr>
              <p:nvPr/>
            </p:nvSpPr>
            <p:spPr bwMode="auto">
              <a:xfrm>
                <a:off x="3515" y="1885"/>
                <a:ext cx="96" cy="98"/>
              </a:xfrm>
              <a:custGeom>
                <a:avLst/>
                <a:gdLst/>
                <a:ahLst/>
                <a:cxnLst>
                  <a:cxn ang="0">
                    <a:pos x="182" y="52"/>
                  </a:cxn>
                  <a:cxn ang="0">
                    <a:pos x="190" y="76"/>
                  </a:cxn>
                  <a:cxn ang="0">
                    <a:pos x="193" y="101"/>
                  </a:cxn>
                  <a:cxn ang="0">
                    <a:pos x="189" y="127"/>
                  </a:cxn>
                  <a:cxn ang="0">
                    <a:pos x="181" y="148"/>
                  </a:cxn>
                  <a:cxn ang="0">
                    <a:pos x="175" y="158"/>
                  </a:cxn>
                  <a:cxn ang="0">
                    <a:pos x="168" y="166"/>
                  </a:cxn>
                  <a:cxn ang="0">
                    <a:pos x="160" y="174"/>
                  </a:cxn>
                  <a:cxn ang="0">
                    <a:pos x="151" y="181"/>
                  </a:cxn>
                  <a:cxn ang="0">
                    <a:pos x="142" y="185"/>
                  </a:cxn>
                  <a:cxn ang="0">
                    <a:pos x="130" y="190"/>
                  </a:cxn>
                  <a:cxn ang="0">
                    <a:pos x="119" y="194"/>
                  </a:cxn>
                  <a:cxn ang="0">
                    <a:pos x="106" y="197"/>
                  </a:cxn>
                  <a:cxn ang="0">
                    <a:pos x="90" y="197"/>
                  </a:cxn>
                  <a:cxn ang="0">
                    <a:pos x="76" y="195"/>
                  </a:cxn>
                  <a:cxn ang="0">
                    <a:pos x="61" y="190"/>
                  </a:cxn>
                  <a:cxn ang="0">
                    <a:pos x="49" y="184"/>
                  </a:cxn>
                  <a:cxn ang="0">
                    <a:pos x="37" y="176"/>
                  </a:cxn>
                  <a:cxn ang="0">
                    <a:pos x="27" y="166"/>
                  </a:cxn>
                  <a:cxn ang="0">
                    <a:pos x="18" y="156"/>
                  </a:cxn>
                  <a:cxn ang="0">
                    <a:pos x="9" y="144"/>
                  </a:cxn>
                  <a:cxn ang="0">
                    <a:pos x="3" y="127"/>
                  </a:cxn>
                  <a:cxn ang="0">
                    <a:pos x="0" y="106"/>
                  </a:cxn>
                  <a:cxn ang="0">
                    <a:pos x="0" y="85"/>
                  </a:cxn>
                  <a:cxn ang="0">
                    <a:pos x="5" y="66"/>
                  </a:cxn>
                  <a:cxn ang="0">
                    <a:pos x="12" y="52"/>
                  </a:cxn>
                  <a:cxn ang="0">
                    <a:pos x="19" y="40"/>
                  </a:cxn>
                  <a:cxn ang="0">
                    <a:pos x="28" y="29"/>
                  </a:cxn>
                  <a:cxn ang="0">
                    <a:pos x="39" y="20"/>
                  </a:cxn>
                  <a:cxn ang="0">
                    <a:pos x="51" y="12"/>
                  </a:cxn>
                  <a:cxn ang="0">
                    <a:pos x="65" y="6"/>
                  </a:cxn>
                  <a:cxn ang="0">
                    <a:pos x="79" y="1"/>
                  </a:cxn>
                  <a:cxn ang="0">
                    <a:pos x="95" y="0"/>
                  </a:cxn>
                  <a:cxn ang="0">
                    <a:pos x="109" y="1"/>
                  </a:cxn>
                  <a:cxn ang="0">
                    <a:pos x="122" y="4"/>
                  </a:cxn>
                  <a:cxn ang="0">
                    <a:pos x="135" y="8"/>
                  </a:cxn>
                  <a:cxn ang="0">
                    <a:pos x="147" y="14"/>
                  </a:cxn>
                  <a:cxn ang="0">
                    <a:pos x="157" y="22"/>
                  </a:cxn>
                  <a:cxn ang="0">
                    <a:pos x="167" y="31"/>
                  </a:cxn>
                  <a:cxn ang="0">
                    <a:pos x="175" y="42"/>
                  </a:cxn>
                  <a:cxn ang="0">
                    <a:pos x="182" y="52"/>
                  </a:cxn>
                </a:cxnLst>
                <a:rect l="0" t="0" r="r" b="b"/>
                <a:pathLst>
                  <a:path w="193" h="197">
                    <a:moveTo>
                      <a:pt x="182" y="52"/>
                    </a:moveTo>
                    <a:lnTo>
                      <a:pt x="190" y="76"/>
                    </a:lnTo>
                    <a:lnTo>
                      <a:pt x="193" y="101"/>
                    </a:lnTo>
                    <a:lnTo>
                      <a:pt x="189" y="127"/>
                    </a:lnTo>
                    <a:lnTo>
                      <a:pt x="181" y="148"/>
                    </a:lnTo>
                    <a:lnTo>
                      <a:pt x="175" y="158"/>
                    </a:lnTo>
                    <a:lnTo>
                      <a:pt x="168" y="166"/>
                    </a:lnTo>
                    <a:lnTo>
                      <a:pt x="160" y="174"/>
                    </a:lnTo>
                    <a:lnTo>
                      <a:pt x="151" y="181"/>
                    </a:lnTo>
                    <a:lnTo>
                      <a:pt x="142" y="185"/>
                    </a:lnTo>
                    <a:lnTo>
                      <a:pt x="130" y="190"/>
                    </a:lnTo>
                    <a:lnTo>
                      <a:pt x="119" y="194"/>
                    </a:lnTo>
                    <a:lnTo>
                      <a:pt x="106" y="197"/>
                    </a:lnTo>
                    <a:lnTo>
                      <a:pt x="90" y="197"/>
                    </a:lnTo>
                    <a:lnTo>
                      <a:pt x="76" y="195"/>
                    </a:lnTo>
                    <a:lnTo>
                      <a:pt x="61" y="190"/>
                    </a:lnTo>
                    <a:lnTo>
                      <a:pt x="49" y="184"/>
                    </a:lnTo>
                    <a:lnTo>
                      <a:pt x="37" y="176"/>
                    </a:lnTo>
                    <a:lnTo>
                      <a:pt x="27" y="166"/>
                    </a:lnTo>
                    <a:lnTo>
                      <a:pt x="18" y="156"/>
                    </a:lnTo>
                    <a:lnTo>
                      <a:pt x="9" y="144"/>
                    </a:lnTo>
                    <a:lnTo>
                      <a:pt x="3" y="127"/>
                    </a:lnTo>
                    <a:lnTo>
                      <a:pt x="0" y="106"/>
                    </a:lnTo>
                    <a:lnTo>
                      <a:pt x="0" y="85"/>
                    </a:lnTo>
                    <a:lnTo>
                      <a:pt x="5" y="66"/>
                    </a:lnTo>
                    <a:lnTo>
                      <a:pt x="12" y="52"/>
                    </a:lnTo>
                    <a:lnTo>
                      <a:pt x="19" y="40"/>
                    </a:lnTo>
                    <a:lnTo>
                      <a:pt x="28" y="29"/>
                    </a:lnTo>
                    <a:lnTo>
                      <a:pt x="39" y="20"/>
                    </a:lnTo>
                    <a:lnTo>
                      <a:pt x="51" y="12"/>
                    </a:lnTo>
                    <a:lnTo>
                      <a:pt x="65" y="6"/>
                    </a:lnTo>
                    <a:lnTo>
                      <a:pt x="79" y="1"/>
                    </a:lnTo>
                    <a:lnTo>
                      <a:pt x="95" y="0"/>
                    </a:lnTo>
                    <a:lnTo>
                      <a:pt x="109" y="1"/>
                    </a:lnTo>
                    <a:lnTo>
                      <a:pt x="122" y="4"/>
                    </a:lnTo>
                    <a:lnTo>
                      <a:pt x="135" y="8"/>
                    </a:lnTo>
                    <a:lnTo>
                      <a:pt x="147" y="14"/>
                    </a:lnTo>
                    <a:lnTo>
                      <a:pt x="157" y="22"/>
                    </a:lnTo>
                    <a:lnTo>
                      <a:pt x="167" y="31"/>
                    </a:lnTo>
                    <a:lnTo>
                      <a:pt x="175" y="42"/>
                    </a:lnTo>
                    <a:lnTo>
                      <a:pt x="182" y="52"/>
                    </a:lnTo>
                    <a:close/>
                  </a:path>
                </a:pathLst>
              </a:custGeom>
              <a:grpFill/>
              <a:ln w="9525">
                <a:noFill/>
                <a:round/>
                <a:headEnd/>
                <a:tailEnd/>
              </a:ln>
            </p:spPr>
            <p:txBody>
              <a:bodyPr/>
              <a:lstStyle/>
              <a:p>
                <a:endParaRPr lang="en-US" dirty="0"/>
              </a:p>
            </p:txBody>
          </p:sp>
          <p:sp>
            <p:nvSpPr>
              <p:cNvPr id="20" name="Freeform 142"/>
              <p:cNvSpPr>
                <a:spLocks/>
              </p:cNvSpPr>
              <p:nvPr/>
            </p:nvSpPr>
            <p:spPr bwMode="auto">
              <a:xfrm>
                <a:off x="3469" y="1995"/>
                <a:ext cx="188" cy="417"/>
              </a:xfrm>
              <a:custGeom>
                <a:avLst/>
                <a:gdLst/>
                <a:ahLst/>
                <a:cxnLst>
                  <a:cxn ang="0">
                    <a:pos x="201" y="416"/>
                  </a:cxn>
                  <a:cxn ang="0">
                    <a:pos x="195" y="410"/>
                  </a:cxn>
                  <a:cxn ang="0">
                    <a:pos x="184" y="408"/>
                  </a:cxn>
                  <a:cxn ang="0">
                    <a:pos x="176" y="411"/>
                  </a:cxn>
                  <a:cxn ang="0">
                    <a:pos x="171" y="483"/>
                  </a:cxn>
                  <a:cxn ang="0">
                    <a:pos x="171" y="766"/>
                  </a:cxn>
                  <a:cxn ang="0">
                    <a:pos x="159" y="835"/>
                  </a:cxn>
                  <a:cxn ang="0">
                    <a:pos x="138" y="835"/>
                  </a:cxn>
                  <a:cxn ang="0">
                    <a:pos x="118" y="835"/>
                  </a:cxn>
                  <a:cxn ang="0">
                    <a:pos x="98" y="834"/>
                  </a:cxn>
                  <a:cxn ang="0">
                    <a:pos x="89" y="730"/>
                  </a:cxn>
                  <a:cxn ang="0">
                    <a:pos x="90" y="264"/>
                  </a:cxn>
                  <a:cxn ang="0">
                    <a:pos x="83" y="130"/>
                  </a:cxn>
                  <a:cxn ang="0">
                    <a:pos x="69" y="135"/>
                  </a:cxn>
                  <a:cxn ang="0">
                    <a:pos x="65" y="192"/>
                  </a:cxn>
                  <a:cxn ang="0">
                    <a:pos x="62" y="354"/>
                  </a:cxn>
                  <a:cxn ang="0">
                    <a:pos x="54" y="389"/>
                  </a:cxn>
                  <a:cxn ang="0">
                    <a:pos x="39" y="389"/>
                  </a:cxn>
                  <a:cxn ang="0">
                    <a:pos x="23" y="388"/>
                  </a:cxn>
                  <a:cxn ang="0">
                    <a:pos x="8" y="388"/>
                  </a:cxn>
                  <a:cxn ang="0">
                    <a:pos x="0" y="331"/>
                  </a:cxn>
                  <a:cxn ang="0">
                    <a:pos x="1" y="141"/>
                  </a:cxn>
                  <a:cxn ang="0">
                    <a:pos x="1" y="88"/>
                  </a:cxn>
                  <a:cxn ang="0">
                    <a:pos x="7" y="65"/>
                  </a:cxn>
                  <a:cxn ang="0">
                    <a:pos x="22" y="45"/>
                  </a:cxn>
                  <a:cxn ang="0">
                    <a:pos x="42" y="28"/>
                  </a:cxn>
                  <a:cxn ang="0">
                    <a:pos x="66" y="15"/>
                  </a:cxn>
                  <a:cxn ang="0">
                    <a:pos x="91" y="7"/>
                  </a:cxn>
                  <a:cxn ang="0">
                    <a:pos x="120" y="2"/>
                  </a:cxn>
                  <a:cxn ang="0">
                    <a:pos x="149" y="0"/>
                  </a:cxn>
                  <a:cxn ang="0">
                    <a:pos x="177" y="0"/>
                  </a:cxn>
                  <a:cxn ang="0">
                    <a:pos x="207" y="1"/>
                  </a:cxn>
                  <a:cxn ang="0">
                    <a:pos x="237" y="4"/>
                  </a:cxn>
                  <a:cxn ang="0">
                    <a:pos x="266" y="4"/>
                  </a:cxn>
                  <a:cxn ang="0">
                    <a:pos x="293" y="7"/>
                  </a:cxn>
                  <a:cxn ang="0">
                    <a:pos x="316" y="16"/>
                  </a:cxn>
                  <a:cxn ang="0">
                    <a:pos x="335" y="28"/>
                  </a:cxn>
                  <a:cxn ang="0">
                    <a:pos x="353" y="45"/>
                  </a:cxn>
                  <a:cxn ang="0">
                    <a:pos x="372" y="128"/>
                  </a:cxn>
                  <a:cxn ang="0">
                    <a:pos x="373" y="347"/>
                  </a:cxn>
                  <a:cxn ang="0">
                    <a:pos x="311" y="393"/>
                  </a:cxn>
                  <a:cxn ang="0">
                    <a:pos x="307" y="130"/>
                  </a:cxn>
                  <a:cxn ang="0">
                    <a:pos x="295" y="129"/>
                  </a:cxn>
                  <a:cxn ang="0">
                    <a:pos x="283" y="153"/>
                  </a:cxn>
                  <a:cxn ang="0">
                    <a:pos x="283" y="213"/>
                  </a:cxn>
                  <a:cxn ang="0">
                    <a:pos x="283" y="356"/>
                  </a:cxn>
                  <a:cxn ang="0">
                    <a:pos x="282" y="751"/>
                  </a:cxn>
                  <a:cxn ang="0">
                    <a:pos x="203" y="835"/>
                  </a:cxn>
                </a:cxnLst>
                <a:rect l="0" t="0" r="r" b="b"/>
                <a:pathLst>
                  <a:path w="376" h="835">
                    <a:moveTo>
                      <a:pt x="202" y="420"/>
                    </a:moveTo>
                    <a:lnTo>
                      <a:pt x="201" y="416"/>
                    </a:lnTo>
                    <a:lnTo>
                      <a:pt x="198" y="412"/>
                    </a:lnTo>
                    <a:lnTo>
                      <a:pt x="195" y="410"/>
                    </a:lnTo>
                    <a:lnTo>
                      <a:pt x="190" y="409"/>
                    </a:lnTo>
                    <a:lnTo>
                      <a:pt x="184" y="408"/>
                    </a:lnTo>
                    <a:lnTo>
                      <a:pt x="180" y="409"/>
                    </a:lnTo>
                    <a:lnTo>
                      <a:pt x="176" y="411"/>
                    </a:lnTo>
                    <a:lnTo>
                      <a:pt x="173" y="415"/>
                    </a:lnTo>
                    <a:lnTo>
                      <a:pt x="171" y="483"/>
                    </a:lnTo>
                    <a:lnTo>
                      <a:pt x="171" y="624"/>
                    </a:lnTo>
                    <a:lnTo>
                      <a:pt x="171" y="766"/>
                    </a:lnTo>
                    <a:lnTo>
                      <a:pt x="171" y="835"/>
                    </a:lnTo>
                    <a:lnTo>
                      <a:pt x="159" y="835"/>
                    </a:lnTo>
                    <a:lnTo>
                      <a:pt x="149" y="835"/>
                    </a:lnTo>
                    <a:lnTo>
                      <a:pt x="138" y="835"/>
                    </a:lnTo>
                    <a:lnTo>
                      <a:pt x="128" y="835"/>
                    </a:lnTo>
                    <a:lnTo>
                      <a:pt x="118" y="835"/>
                    </a:lnTo>
                    <a:lnTo>
                      <a:pt x="108" y="835"/>
                    </a:lnTo>
                    <a:lnTo>
                      <a:pt x="98" y="834"/>
                    </a:lnTo>
                    <a:lnTo>
                      <a:pt x="88" y="833"/>
                    </a:lnTo>
                    <a:lnTo>
                      <a:pt x="89" y="730"/>
                    </a:lnTo>
                    <a:lnTo>
                      <a:pt x="90" y="502"/>
                    </a:lnTo>
                    <a:lnTo>
                      <a:pt x="90" y="264"/>
                    </a:lnTo>
                    <a:lnTo>
                      <a:pt x="88" y="135"/>
                    </a:lnTo>
                    <a:lnTo>
                      <a:pt x="83" y="130"/>
                    </a:lnTo>
                    <a:lnTo>
                      <a:pt x="75" y="130"/>
                    </a:lnTo>
                    <a:lnTo>
                      <a:pt x="69" y="135"/>
                    </a:lnTo>
                    <a:lnTo>
                      <a:pt x="66" y="146"/>
                    </a:lnTo>
                    <a:lnTo>
                      <a:pt x="65" y="192"/>
                    </a:lnTo>
                    <a:lnTo>
                      <a:pt x="63" y="274"/>
                    </a:lnTo>
                    <a:lnTo>
                      <a:pt x="62" y="354"/>
                    </a:lnTo>
                    <a:lnTo>
                      <a:pt x="61" y="388"/>
                    </a:lnTo>
                    <a:lnTo>
                      <a:pt x="54" y="389"/>
                    </a:lnTo>
                    <a:lnTo>
                      <a:pt x="46" y="389"/>
                    </a:lnTo>
                    <a:lnTo>
                      <a:pt x="39" y="389"/>
                    </a:lnTo>
                    <a:lnTo>
                      <a:pt x="31" y="388"/>
                    </a:lnTo>
                    <a:lnTo>
                      <a:pt x="23" y="388"/>
                    </a:lnTo>
                    <a:lnTo>
                      <a:pt x="16" y="388"/>
                    </a:lnTo>
                    <a:lnTo>
                      <a:pt x="8" y="388"/>
                    </a:lnTo>
                    <a:lnTo>
                      <a:pt x="1" y="389"/>
                    </a:lnTo>
                    <a:lnTo>
                      <a:pt x="0" y="331"/>
                    </a:lnTo>
                    <a:lnTo>
                      <a:pt x="0" y="233"/>
                    </a:lnTo>
                    <a:lnTo>
                      <a:pt x="1" y="141"/>
                    </a:lnTo>
                    <a:lnTo>
                      <a:pt x="1" y="100"/>
                    </a:lnTo>
                    <a:lnTo>
                      <a:pt x="1" y="88"/>
                    </a:lnTo>
                    <a:lnTo>
                      <a:pt x="4" y="75"/>
                    </a:lnTo>
                    <a:lnTo>
                      <a:pt x="7" y="65"/>
                    </a:lnTo>
                    <a:lnTo>
                      <a:pt x="14" y="54"/>
                    </a:lnTo>
                    <a:lnTo>
                      <a:pt x="22" y="45"/>
                    </a:lnTo>
                    <a:lnTo>
                      <a:pt x="31" y="36"/>
                    </a:lnTo>
                    <a:lnTo>
                      <a:pt x="42" y="28"/>
                    </a:lnTo>
                    <a:lnTo>
                      <a:pt x="53" y="21"/>
                    </a:lnTo>
                    <a:lnTo>
                      <a:pt x="66" y="15"/>
                    </a:lnTo>
                    <a:lnTo>
                      <a:pt x="78" y="11"/>
                    </a:lnTo>
                    <a:lnTo>
                      <a:pt x="91" y="7"/>
                    </a:lnTo>
                    <a:lnTo>
                      <a:pt x="105" y="4"/>
                    </a:lnTo>
                    <a:lnTo>
                      <a:pt x="120" y="2"/>
                    </a:lnTo>
                    <a:lnTo>
                      <a:pt x="134" y="1"/>
                    </a:lnTo>
                    <a:lnTo>
                      <a:pt x="149" y="0"/>
                    </a:lnTo>
                    <a:lnTo>
                      <a:pt x="164" y="0"/>
                    </a:lnTo>
                    <a:lnTo>
                      <a:pt x="177" y="0"/>
                    </a:lnTo>
                    <a:lnTo>
                      <a:pt x="192" y="1"/>
                    </a:lnTo>
                    <a:lnTo>
                      <a:pt x="207" y="1"/>
                    </a:lnTo>
                    <a:lnTo>
                      <a:pt x="222" y="2"/>
                    </a:lnTo>
                    <a:lnTo>
                      <a:pt x="237" y="4"/>
                    </a:lnTo>
                    <a:lnTo>
                      <a:pt x="251" y="4"/>
                    </a:lnTo>
                    <a:lnTo>
                      <a:pt x="266" y="4"/>
                    </a:lnTo>
                    <a:lnTo>
                      <a:pt x="280" y="4"/>
                    </a:lnTo>
                    <a:lnTo>
                      <a:pt x="293" y="7"/>
                    </a:lnTo>
                    <a:lnTo>
                      <a:pt x="304" y="11"/>
                    </a:lnTo>
                    <a:lnTo>
                      <a:pt x="316" y="16"/>
                    </a:lnTo>
                    <a:lnTo>
                      <a:pt x="326" y="22"/>
                    </a:lnTo>
                    <a:lnTo>
                      <a:pt x="335" y="28"/>
                    </a:lnTo>
                    <a:lnTo>
                      <a:pt x="345" y="36"/>
                    </a:lnTo>
                    <a:lnTo>
                      <a:pt x="353" y="45"/>
                    </a:lnTo>
                    <a:lnTo>
                      <a:pt x="360" y="54"/>
                    </a:lnTo>
                    <a:lnTo>
                      <a:pt x="372" y="128"/>
                    </a:lnTo>
                    <a:lnTo>
                      <a:pt x="376" y="242"/>
                    </a:lnTo>
                    <a:lnTo>
                      <a:pt x="373" y="347"/>
                    </a:lnTo>
                    <a:lnTo>
                      <a:pt x="371" y="393"/>
                    </a:lnTo>
                    <a:lnTo>
                      <a:pt x="311" y="393"/>
                    </a:lnTo>
                    <a:lnTo>
                      <a:pt x="311" y="136"/>
                    </a:lnTo>
                    <a:lnTo>
                      <a:pt x="307" y="130"/>
                    </a:lnTo>
                    <a:lnTo>
                      <a:pt x="301" y="128"/>
                    </a:lnTo>
                    <a:lnTo>
                      <a:pt x="295" y="129"/>
                    </a:lnTo>
                    <a:lnTo>
                      <a:pt x="288" y="130"/>
                    </a:lnTo>
                    <a:lnTo>
                      <a:pt x="283" y="153"/>
                    </a:lnTo>
                    <a:lnTo>
                      <a:pt x="282" y="184"/>
                    </a:lnTo>
                    <a:lnTo>
                      <a:pt x="283" y="213"/>
                    </a:lnTo>
                    <a:lnTo>
                      <a:pt x="283" y="226"/>
                    </a:lnTo>
                    <a:lnTo>
                      <a:pt x="283" y="356"/>
                    </a:lnTo>
                    <a:lnTo>
                      <a:pt x="283" y="561"/>
                    </a:lnTo>
                    <a:lnTo>
                      <a:pt x="282" y="751"/>
                    </a:lnTo>
                    <a:lnTo>
                      <a:pt x="282" y="835"/>
                    </a:lnTo>
                    <a:lnTo>
                      <a:pt x="203" y="835"/>
                    </a:lnTo>
                    <a:lnTo>
                      <a:pt x="202" y="420"/>
                    </a:lnTo>
                    <a:close/>
                  </a:path>
                </a:pathLst>
              </a:custGeom>
              <a:grpFill/>
              <a:ln w="9525">
                <a:noFill/>
                <a:round/>
                <a:headEnd/>
                <a:tailEnd/>
              </a:ln>
            </p:spPr>
            <p:txBody>
              <a:bodyPr/>
              <a:lstStyle/>
              <a:p>
                <a:endParaRPr lang="en-US" dirty="0"/>
              </a:p>
            </p:txBody>
          </p:sp>
        </p:grpSp>
      </p:grpSp>
      <p:sp>
        <p:nvSpPr>
          <p:cNvPr id="23" name="TextBox 22"/>
          <p:cNvSpPr txBox="1"/>
          <p:nvPr/>
        </p:nvSpPr>
        <p:spPr>
          <a:xfrm>
            <a:off x="5094734" y="5400704"/>
            <a:ext cx="536714" cy="523220"/>
          </a:xfrm>
          <a:prstGeom prst="rect">
            <a:avLst/>
          </a:prstGeom>
          <a:noFill/>
        </p:spPr>
        <p:txBody>
          <a:bodyPr wrap="square" rtlCol="0">
            <a:spAutoFit/>
          </a:bodyPr>
          <a:lstStyle/>
          <a:p>
            <a:r>
              <a:rPr lang="en-US" sz="2800" dirty="0">
                <a:solidFill>
                  <a:schemeClr val="bg1"/>
                </a:solidFill>
                <a:ea typeface="Arial Unicode MS" pitchFamily="34" charset="-128"/>
                <a:cs typeface="Arial Unicode MS" pitchFamily="34" charset="-128"/>
              </a:rPr>
              <a:t>$</a:t>
            </a:r>
            <a:r>
              <a:rPr lang="en-US" dirty="0">
                <a:solidFill>
                  <a:schemeClr val="bg1"/>
                </a:solidFill>
                <a:ea typeface="Arial Unicode MS" pitchFamily="34" charset="-128"/>
                <a:cs typeface="Arial Unicode MS" pitchFamily="34" charset="-128"/>
              </a:rPr>
              <a:t>s</a:t>
            </a:r>
          </a:p>
        </p:txBody>
      </p:sp>
      <p:sp>
        <p:nvSpPr>
          <p:cNvPr id="24" name="TextBox 23"/>
          <p:cNvSpPr txBox="1"/>
          <p:nvPr/>
        </p:nvSpPr>
        <p:spPr>
          <a:xfrm>
            <a:off x="8755648" y="5400704"/>
            <a:ext cx="536714" cy="523220"/>
          </a:xfrm>
          <a:prstGeom prst="rect">
            <a:avLst/>
          </a:prstGeom>
          <a:noFill/>
        </p:spPr>
        <p:txBody>
          <a:bodyPr wrap="square" rtlCol="0">
            <a:spAutoFit/>
          </a:bodyPr>
          <a:lstStyle/>
          <a:p>
            <a:r>
              <a:rPr lang="en-US" sz="2800" dirty="0">
                <a:solidFill>
                  <a:schemeClr val="bg1"/>
                </a:solidFill>
                <a:ea typeface="Arial Unicode MS" pitchFamily="34" charset="-128"/>
                <a:cs typeface="Arial Unicode MS" pitchFamily="34" charset="-128"/>
              </a:rPr>
              <a:t>$</a:t>
            </a:r>
            <a:r>
              <a:rPr lang="en-US" dirty="0">
                <a:solidFill>
                  <a:schemeClr val="bg1"/>
                </a:solidFill>
                <a:ea typeface="Arial Unicode MS" pitchFamily="34" charset="-128"/>
                <a:cs typeface="Arial Unicode MS" pitchFamily="34" charset="-128"/>
              </a:rPr>
              <a:t>s</a:t>
            </a:r>
          </a:p>
        </p:txBody>
      </p:sp>
      <p:sp>
        <p:nvSpPr>
          <p:cNvPr id="25" name="TextBox 24"/>
          <p:cNvSpPr txBox="1"/>
          <p:nvPr/>
        </p:nvSpPr>
        <p:spPr>
          <a:xfrm>
            <a:off x="3150603" y="4400331"/>
            <a:ext cx="1113184" cy="646331"/>
          </a:xfrm>
          <a:prstGeom prst="rect">
            <a:avLst/>
          </a:prstGeom>
          <a:noFill/>
        </p:spPr>
        <p:txBody>
          <a:bodyPr wrap="square" rtlCol="0">
            <a:spAutoFit/>
          </a:bodyPr>
          <a:lstStyle/>
          <a:p>
            <a:r>
              <a:rPr lang="en-US" sz="1200" dirty="0">
                <a:solidFill>
                  <a:schemeClr val="bg1"/>
                </a:solidFill>
              </a:rPr>
              <a:t>Percent </a:t>
            </a:r>
            <a:br>
              <a:rPr lang="en-US" sz="1200" dirty="0">
                <a:solidFill>
                  <a:schemeClr val="bg1"/>
                </a:solidFill>
              </a:rPr>
            </a:br>
            <a:r>
              <a:rPr lang="en-US" sz="1200" dirty="0">
                <a:solidFill>
                  <a:schemeClr val="bg1"/>
                </a:solidFill>
              </a:rPr>
              <a:t>of the population</a:t>
            </a:r>
          </a:p>
        </p:txBody>
      </p:sp>
      <p:sp>
        <p:nvSpPr>
          <p:cNvPr id="26" name="TextBox 25"/>
          <p:cNvSpPr txBox="1"/>
          <p:nvPr/>
        </p:nvSpPr>
        <p:spPr>
          <a:xfrm>
            <a:off x="4485794" y="2339881"/>
            <a:ext cx="1278840" cy="830997"/>
          </a:xfrm>
          <a:prstGeom prst="rect">
            <a:avLst/>
          </a:prstGeom>
          <a:noFill/>
        </p:spPr>
        <p:txBody>
          <a:bodyPr wrap="square" rtlCol="0">
            <a:spAutoFit/>
          </a:bodyPr>
          <a:lstStyle/>
          <a:p>
            <a:r>
              <a:rPr lang="en-US" sz="1200" dirty="0">
                <a:solidFill>
                  <a:schemeClr val="bg1"/>
                </a:solidFill>
              </a:rPr>
              <a:t>Share of total Medicare </a:t>
            </a:r>
          </a:p>
          <a:p>
            <a:r>
              <a:rPr lang="en-US" sz="1200" dirty="0">
                <a:solidFill>
                  <a:schemeClr val="bg1"/>
                </a:solidFill>
              </a:rPr>
              <a:t>Inpatient </a:t>
            </a:r>
            <a:br>
              <a:rPr lang="en-US" sz="1200" dirty="0">
                <a:solidFill>
                  <a:schemeClr val="bg1"/>
                </a:solidFill>
              </a:rPr>
            </a:br>
            <a:r>
              <a:rPr lang="en-US" sz="1200" dirty="0">
                <a:solidFill>
                  <a:schemeClr val="bg1"/>
                </a:solidFill>
              </a:rPr>
              <a:t>dollars spent</a:t>
            </a:r>
          </a:p>
        </p:txBody>
      </p:sp>
      <p:sp>
        <p:nvSpPr>
          <p:cNvPr id="27" name="TextBox 26"/>
          <p:cNvSpPr txBox="1"/>
          <p:nvPr/>
        </p:nvSpPr>
        <p:spPr>
          <a:xfrm>
            <a:off x="6804887" y="4547495"/>
            <a:ext cx="1113184" cy="646331"/>
          </a:xfrm>
          <a:prstGeom prst="rect">
            <a:avLst/>
          </a:prstGeom>
          <a:noFill/>
        </p:spPr>
        <p:txBody>
          <a:bodyPr wrap="square" rtlCol="0">
            <a:spAutoFit/>
          </a:bodyPr>
          <a:lstStyle/>
          <a:p>
            <a:r>
              <a:rPr lang="en-US" sz="1200" dirty="0">
                <a:solidFill>
                  <a:schemeClr val="bg1"/>
                </a:solidFill>
              </a:rPr>
              <a:t>Percent </a:t>
            </a:r>
            <a:br>
              <a:rPr lang="en-US" sz="1200" dirty="0">
                <a:solidFill>
                  <a:schemeClr val="bg1"/>
                </a:solidFill>
              </a:rPr>
            </a:br>
            <a:r>
              <a:rPr lang="en-US" sz="1200" dirty="0">
                <a:solidFill>
                  <a:schemeClr val="bg1"/>
                </a:solidFill>
              </a:rPr>
              <a:t>of the population</a:t>
            </a:r>
          </a:p>
        </p:txBody>
      </p:sp>
      <p:sp>
        <p:nvSpPr>
          <p:cNvPr id="28" name="TextBox 27"/>
          <p:cNvSpPr txBox="1"/>
          <p:nvPr/>
        </p:nvSpPr>
        <p:spPr>
          <a:xfrm>
            <a:off x="8167273" y="2429061"/>
            <a:ext cx="1113184" cy="830997"/>
          </a:xfrm>
          <a:prstGeom prst="rect">
            <a:avLst/>
          </a:prstGeom>
          <a:noFill/>
        </p:spPr>
        <p:txBody>
          <a:bodyPr wrap="square" rtlCol="0">
            <a:spAutoFit/>
          </a:bodyPr>
          <a:lstStyle/>
          <a:p>
            <a:r>
              <a:rPr lang="en-US" sz="1200" dirty="0">
                <a:solidFill>
                  <a:schemeClr val="bg1"/>
                </a:solidFill>
              </a:rPr>
              <a:t>Share of total Medicare Inpatient dollars spent</a:t>
            </a:r>
          </a:p>
        </p:txBody>
      </p:sp>
    </p:spTree>
    <p:extLst>
      <p:ext uri="{BB962C8B-B14F-4D97-AF65-F5344CB8AC3E}">
        <p14:creationId xmlns:p14="http://schemas.microsoft.com/office/powerpoint/2010/main" val="38241408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2286470"/>
            <a:ext cx="11482754" cy="30780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itle 1"/>
          <p:cNvSpPr>
            <a:spLocks noGrp="1"/>
          </p:cNvSpPr>
          <p:nvPr>
            <p:ph type="title"/>
          </p:nvPr>
        </p:nvSpPr>
        <p:spPr/>
        <p:txBody>
          <a:bodyPr/>
          <a:lstStyle/>
          <a:p>
            <a:r>
              <a:rPr lang="en-US" sz="2800" dirty="0"/>
              <a:t>Pharmacy Profiles: High-risk Dual Eligibles</a:t>
            </a:r>
            <a:br>
              <a:rPr lang="en-US" sz="2800" dirty="0"/>
            </a:br>
            <a:r>
              <a:rPr lang="en-US" sz="2000" dirty="0">
                <a:solidFill>
                  <a:schemeClr val="accent1"/>
                </a:solidFill>
              </a:rPr>
              <a:t>Persons with at least 1 month of dual Medicaid/Medicare enrollment in SFY 2010</a:t>
            </a:r>
            <a:br>
              <a:rPr lang="en-US" sz="2000" dirty="0">
                <a:solidFill>
                  <a:schemeClr val="accent1"/>
                </a:solidFill>
              </a:rPr>
            </a:br>
            <a:endParaRPr lang="en-US" sz="2000" dirty="0">
              <a:solidFill>
                <a:schemeClr val="accent1"/>
              </a:solidFill>
            </a:endParaRPr>
          </a:p>
        </p:txBody>
      </p:sp>
      <p:pic>
        <p:nvPicPr>
          <p:cNvPr id="4" name="table"/>
          <p:cNvPicPr>
            <a:picLocks noGrp="1"/>
          </p:cNvPicPr>
          <p:nvPr>
            <p:ph idx="4294967295"/>
          </p:nvPr>
        </p:nvPicPr>
        <p:blipFill>
          <a:blip r:embed="rId3"/>
          <a:stretch>
            <a:fillRect/>
          </a:stretch>
        </p:blipFill>
        <p:spPr>
          <a:xfrm>
            <a:off x="821094" y="1716833"/>
            <a:ext cx="9554547" cy="4395897"/>
          </a:xfrm>
          <a:prstGeom prst="rect">
            <a:avLst/>
          </a:prstGeom>
          <a:solidFill>
            <a:schemeClr val="bg1"/>
          </a:solidFill>
          <a:ln w="12700">
            <a:solidFill>
              <a:schemeClr val="bg2">
                <a:lumMod val="90000"/>
              </a:schemeClr>
            </a:solidFill>
            <a:miter lim="800000"/>
            <a:headEnd/>
            <a:tailEnd/>
          </a:ln>
          <a:effectLst/>
        </p:spPr>
      </p:pic>
    </p:spTree>
    <p:extLst>
      <p:ext uri="{BB962C8B-B14F-4D97-AF65-F5344CB8AC3E}">
        <p14:creationId xmlns:p14="http://schemas.microsoft.com/office/powerpoint/2010/main" val="6458222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79612" y="549276"/>
            <a:ext cx="8394589" cy="993457"/>
          </a:xfrm>
        </p:spPr>
        <p:txBody>
          <a:bodyPr/>
          <a:lstStyle/>
          <a:p>
            <a:r>
              <a:rPr lang="en-US" sz="2800" dirty="0"/>
              <a:t>Why Focus on Coordination Across Delivery Systems?</a:t>
            </a:r>
            <a:br>
              <a:rPr lang="en-US" sz="2800" dirty="0"/>
            </a:br>
            <a:r>
              <a:rPr lang="en-US" sz="2000" spc="-30" dirty="0">
                <a:solidFill>
                  <a:schemeClr val="accent1"/>
                </a:solidFill>
              </a:rPr>
              <a:t>High-risk clients are likely to have service needs in multiple delivery systems</a:t>
            </a:r>
            <a:endParaRPr lang="en-US" sz="2800" spc="-30" dirty="0"/>
          </a:p>
        </p:txBody>
      </p:sp>
      <p:graphicFrame>
        <p:nvGraphicFramePr>
          <p:cNvPr id="5" name="Chart 4"/>
          <p:cNvGraphicFramePr/>
          <p:nvPr>
            <p:extLst>
              <p:ext uri="{D42A27DB-BD31-4B8C-83A1-F6EECF244321}">
                <p14:modId xmlns:p14="http://schemas.microsoft.com/office/powerpoint/2010/main" val="4148403220"/>
              </p:ext>
            </p:extLst>
          </p:nvPr>
        </p:nvGraphicFramePr>
        <p:xfrm>
          <a:off x="2101533" y="1818640"/>
          <a:ext cx="8272669" cy="41709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68309" y="1977320"/>
            <a:ext cx="2428824" cy="215444"/>
          </a:xfrm>
          <a:prstGeom prst="rect">
            <a:avLst/>
          </a:prstGeom>
          <a:noFill/>
        </p:spPr>
        <p:txBody>
          <a:bodyPr wrap="square" lIns="0" tIns="0" rIns="0" bIns="0" rtlCol="0">
            <a:spAutoFit/>
          </a:bodyPr>
          <a:lstStyle/>
          <a:p>
            <a:r>
              <a:rPr lang="en-US" sz="1400" b="1" dirty="0"/>
              <a:t>Dual elders</a:t>
            </a:r>
          </a:p>
        </p:txBody>
      </p:sp>
      <p:sp>
        <p:nvSpPr>
          <p:cNvPr id="4" name="TextBox 3"/>
          <p:cNvSpPr txBox="1"/>
          <p:nvPr/>
        </p:nvSpPr>
        <p:spPr>
          <a:xfrm>
            <a:off x="2568309" y="2951254"/>
            <a:ext cx="2428824" cy="215444"/>
          </a:xfrm>
          <a:prstGeom prst="rect">
            <a:avLst/>
          </a:prstGeom>
          <a:noFill/>
        </p:spPr>
        <p:txBody>
          <a:bodyPr wrap="square" lIns="0" tIns="0" rIns="0" bIns="0" rtlCol="0">
            <a:spAutoFit/>
          </a:bodyPr>
          <a:lstStyle/>
          <a:p>
            <a:r>
              <a:rPr lang="en-US" sz="1400" b="1" dirty="0"/>
              <a:t>Dual disabled</a:t>
            </a:r>
          </a:p>
        </p:txBody>
      </p:sp>
      <p:sp>
        <p:nvSpPr>
          <p:cNvPr id="7" name="TextBox 6"/>
          <p:cNvSpPr txBox="1"/>
          <p:nvPr/>
        </p:nvSpPr>
        <p:spPr>
          <a:xfrm>
            <a:off x="3330009" y="2223839"/>
            <a:ext cx="3358319" cy="261610"/>
          </a:xfrm>
          <a:prstGeom prst="rect">
            <a:avLst/>
          </a:prstGeom>
          <a:noFill/>
        </p:spPr>
        <p:txBody>
          <a:bodyPr wrap="square" rtlCol="0">
            <a:spAutoFit/>
          </a:bodyPr>
          <a:lstStyle/>
          <a:p>
            <a:r>
              <a:rPr lang="en-US" sz="1100" dirty="0"/>
              <a:t>Alcohol/drug treatment services</a:t>
            </a:r>
          </a:p>
        </p:txBody>
      </p:sp>
      <p:sp>
        <p:nvSpPr>
          <p:cNvPr id="11" name="TextBox 10"/>
          <p:cNvSpPr txBox="1"/>
          <p:nvPr/>
        </p:nvSpPr>
        <p:spPr>
          <a:xfrm>
            <a:off x="2492250" y="2454374"/>
            <a:ext cx="2844800" cy="261610"/>
          </a:xfrm>
          <a:prstGeom prst="rect">
            <a:avLst/>
          </a:prstGeom>
          <a:noFill/>
        </p:spPr>
        <p:txBody>
          <a:bodyPr wrap="square" rtlCol="0">
            <a:spAutoFit/>
          </a:bodyPr>
          <a:lstStyle/>
          <a:p>
            <a:r>
              <a:rPr lang="en-US" sz="1100" dirty="0">
                <a:solidFill>
                  <a:schemeClr val="bg1"/>
                </a:solidFill>
              </a:rPr>
              <a:t>Treatment for serious mental illness</a:t>
            </a:r>
          </a:p>
        </p:txBody>
      </p:sp>
      <p:sp>
        <p:nvSpPr>
          <p:cNvPr id="12" name="TextBox 11"/>
          <p:cNvSpPr txBox="1"/>
          <p:nvPr/>
        </p:nvSpPr>
        <p:spPr>
          <a:xfrm>
            <a:off x="2492250" y="2685514"/>
            <a:ext cx="4679122" cy="261610"/>
          </a:xfrm>
          <a:prstGeom prst="rect">
            <a:avLst/>
          </a:prstGeom>
          <a:noFill/>
        </p:spPr>
        <p:txBody>
          <a:bodyPr wrap="square" rtlCol="0">
            <a:spAutoFit/>
          </a:bodyPr>
          <a:lstStyle/>
          <a:p>
            <a:r>
              <a:rPr lang="en-US" sz="1100" dirty="0">
                <a:solidFill>
                  <a:schemeClr val="bg1"/>
                </a:solidFill>
              </a:rPr>
              <a:t>Long term care or developmental disability services</a:t>
            </a:r>
          </a:p>
        </p:txBody>
      </p:sp>
      <p:sp>
        <p:nvSpPr>
          <p:cNvPr id="15" name="TextBox 14"/>
          <p:cNvSpPr txBox="1"/>
          <p:nvPr/>
        </p:nvSpPr>
        <p:spPr>
          <a:xfrm>
            <a:off x="1902143" y="1662147"/>
            <a:ext cx="1682475" cy="338554"/>
          </a:xfrm>
          <a:prstGeom prst="rect">
            <a:avLst/>
          </a:prstGeom>
          <a:noFill/>
        </p:spPr>
        <p:txBody>
          <a:bodyPr wrap="square" rtlCol="0">
            <a:spAutoFit/>
          </a:bodyPr>
          <a:lstStyle/>
          <a:p>
            <a:endParaRPr lang="en-US" sz="1600" b="1" dirty="0">
              <a:solidFill>
                <a:schemeClr val="accent3"/>
              </a:solidFill>
            </a:endParaRPr>
          </a:p>
        </p:txBody>
      </p:sp>
      <p:sp>
        <p:nvSpPr>
          <p:cNvPr id="18" name="TextBox 17"/>
          <p:cNvSpPr txBox="1"/>
          <p:nvPr/>
        </p:nvSpPr>
        <p:spPr>
          <a:xfrm>
            <a:off x="2492251" y="3126941"/>
            <a:ext cx="3358319" cy="261610"/>
          </a:xfrm>
          <a:prstGeom prst="rect">
            <a:avLst/>
          </a:prstGeom>
          <a:noFill/>
        </p:spPr>
        <p:txBody>
          <a:bodyPr wrap="square" rtlCol="0">
            <a:spAutoFit/>
          </a:bodyPr>
          <a:lstStyle/>
          <a:p>
            <a:r>
              <a:rPr lang="en-US" sz="1100" dirty="0">
                <a:solidFill>
                  <a:schemeClr val="bg1"/>
                </a:solidFill>
              </a:rPr>
              <a:t>Alcohol/drug treatment services</a:t>
            </a:r>
          </a:p>
        </p:txBody>
      </p:sp>
      <p:sp>
        <p:nvSpPr>
          <p:cNvPr id="19" name="TextBox 18"/>
          <p:cNvSpPr txBox="1"/>
          <p:nvPr/>
        </p:nvSpPr>
        <p:spPr>
          <a:xfrm>
            <a:off x="2492250" y="3397865"/>
            <a:ext cx="2844800" cy="261610"/>
          </a:xfrm>
          <a:prstGeom prst="rect">
            <a:avLst/>
          </a:prstGeom>
          <a:noFill/>
        </p:spPr>
        <p:txBody>
          <a:bodyPr wrap="square" rtlCol="0">
            <a:spAutoFit/>
          </a:bodyPr>
          <a:lstStyle/>
          <a:p>
            <a:r>
              <a:rPr lang="en-US" sz="1100" dirty="0">
                <a:solidFill>
                  <a:schemeClr val="bg1"/>
                </a:solidFill>
              </a:rPr>
              <a:t>Treatment for serious mental illness</a:t>
            </a:r>
          </a:p>
        </p:txBody>
      </p:sp>
      <p:sp>
        <p:nvSpPr>
          <p:cNvPr id="20" name="TextBox 19"/>
          <p:cNvSpPr txBox="1"/>
          <p:nvPr/>
        </p:nvSpPr>
        <p:spPr>
          <a:xfrm>
            <a:off x="2492250" y="3640259"/>
            <a:ext cx="4679122" cy="261610"/>
          </a:xfrm>
          <a:prstGeom prst="rect">
            <a:avLst/>
          </a:prstGeom>
          <a:noFill/>
        </p:spPr>
        <p:txBody>
          <a:bodyPr wrap="square" rtlCol="0">
            <a:spAutoFit/>
          </a:bodyPr>
          <a:lstStyle/>
          <a:p>
            <a:r>
              <a:rPr lang="en-US" sz="1100" dirty="0">
                <a:solidFill>
                  <a:schemeClr val="bg1"/>
                </a:solidFill>
              </a:rPr>
              <a:t>Long term care or developmental disability services</a:t>
            </a:r>
          </a:p>
        </p:txBody>
      </p:sp>
      <p:sp>
        <p:nvSpPr>
          <p:cNvPr id="21" name="TextBox 20"/>
          <p:cNvSpPr txBox="1"/>
          <p:nvPr/>
        </p:nvSpPr>
        <p:spPr>
          <a:xfrm>
            <a:off x="2492251" y="4081686"/>
            <a:ext cx="3358319" cy="261610"/>
          </a:xfrm>
          <a:prstGeom prst="rect">
            <a:avLst/>
          </a:prstGeom>
          <a:noFill/>
        </p:spPr>
        <p:txBody>
          <a:bodyPr wrap="square" rtlCol="0">
            <a:spAutoFit/>
          </a:bodyPr>
          <a:lstStyle/>
          <a:p>
            <a:r>
              <a:rPr lang="en-US" sz="1100" dirty="0">
                <a:solidFill>
                  <a:schemeClr val="bg1"/>
                </a:solidFill>
              </a:rPr>
              <a:t>Alcohol/drug treatment services</a:t>
            </a:r>
          </a:p>
        </p:txBody>
      </p:sp>
      <p:sp>
        <p:nvSpPr>
          <p:cNvPr id="22" name="TextBox 21"/>
          <p:cNvSpPr txBox="1"/>
          <p:nvPr/>
        </p:nvSpPr>
        <p:spPr>
          <a:xfrm>
            <a:off x="2492250" y="4324080"/>
            <a:ext cx="2844800" cy="261610"/>
          </a:xfrm>
          <a:prstGeom prst="rect">
            <a:avLst/>
          </a:prstGeom>
          <a:noFill/>
        </p:spPr>
        <p:txBody>
          <a:bodyPr wrap="square" rtlCol="0">
            <a:spAutoFit/>
          </a:bodyPr>
          <a:lstStyle/>
          <a:p>
            <a:r>
              <a:rPr lang="en-US" sz="1100" dirty="0">
                <a:solidFill>
                  <a:schemeClr val="bg1"/>
                </a:solidFill>
              </a:rPr>
              <a:t>Treatment for serious mental illness</a:t>
            </a:r>
          </a:p>
        </p:txBody>
      </p:sp>
      <p:sp>
        <p:nvSpPr>
          <p:cNvPr id="23" name="TextBox 22"/>
          <p:cNvSpPr txBox="1"/>
          <p:nvPr/>
        </p:nvSpPr>
        <p:spPr>
          <a:xfrm>
            <a:off x="5016898" y="4585690"/>
            <a:ext cx="4679122" cy="261610"/>
          </a:xfrm>
          <a:prstGeom prst="rect">
            <a:avLst/>
          </a:prstGeom>
          <a:noFill/>
        </p:spPr>
        <p:txBody>
          <a:bodyPr wrap="square" rtlCol="0">
            <a:spAutoFit/>
          </a:bodyPr>
          <a:lstStyle/>
          <a:p>
            <a:r>
              <a:rPr lang="en-US" sz="1100" dirty="0"/>
              <a:t>Long term care or developmental disability services</a:t>
            </a:r>
          </a:p>
        </p:txBody>
      </p:sp>
      <p:sp>
        <p:nvSpPr>
          <p:cNvPr id="24" name="TextBox 23"/>
          <p:cNvSpPr txBox="1"/>
          <p:nvPr/>
        </p:nvSpPr>
        <p:spPr>
          <a:xfrm>
            <a:off x="3734532" y="5025750"/>
            <a:ext cx="3358319" cy="261610"/>
          </a:xfrm>
          <a:prstGeom prst="rect">
            <a:avLst/>
          </a:prstGeom>
          <a:noFill/>
        </p:spPr>
        <p:txBody>
          <a:bodyPr wrap="square" rtlCol="0">
            <a:spAutoFit/>
          </a:bodyPr>
          <a:lstStyle/>
          <a:p>
            <a:r>
              <a:rPr lang="en-US" sz="1100" dirty="0"/>
              <a:t>Alcohol/drug treatment services</a:t>
            </a:r>
          </a:p>
        </p:txBody>
      </p:sp>
      <p:sp>
        <p:nvSpPr>
          <p:cNvPr id="25" name="TextBox 24"/>
          <p:cNvSpPr txBox="1"/>
          <p:nvPr/>
        </p:nvSpPr>
        <p:spPr>
          <a:xfrm>
            <a:off x="3734531" y="5279551"/>
            <a:ext cx="2844800" cy="261610"/>
          </a:xfrm>
          <a:prstGeom prst="rect">
            <a:avLst/>
          </a:prstGeom>
          <a:noFill/>
        </p:spPr>
        <p:txBody>
          <a:bodyPr wrap="square" rtlCol="0">
            <a:spAutoFit/>
          </a:bodyPr>
          <a:lstStyle/>
          <a:p>
            <a:r>
              <a:rPr lang="en-US" sz="1100" dirty="0"/>
              <a:t>Treatment for serious mental illness</a:t>
            </a:r>
          </a:p>
        </p:txBody>
      </p:sp>
      <p:sp>
        <p:nvSpPr>
          <p:cNvPr id="26" name="TextBox 25"/>
          <p:cNvSpPr txBox="1"/>
          <p:nvPr/>
        </p:nvSpPr>
        <p:spPr>
          <a:xfrm>
            <a:off x="3274570" y="5533353"/>
            <a:ext cx="4679122" cy="261610"/>
          </a:xfrm>
          <a:prstGeom prst="rect">
            <a:avLst/>
          </a:prstGeom>
          <a:noFill/>
        </p:spPr>
        <p:txBody>
          <a:bodyPr wrap="square" rtlCol="0">
            <a:spAutoFit/>
          </a:bodyPr>
          <a:lstStyle/>
          <a:p>
            <a:r>
              <a:rPr lang="en-US" sz="1100" dirty="0"/>
              <a:t>Long term care or developmental disability services</a:t>
            </a:r>
          </a:p>
        </p:txBody>
      </p:sp>
      <p:sp>
        <p:nvSpPr>
          <p:cNvPr id="27" name="TextBox 26"/>
          <p:cNvSpPr txBox="1"/>
          <p:nvPr/>
        </p:nvSpPr>
        <p:spPr>
          <a:xfrm>
            <a:off x="2568309" y="3876800"/>
            <a:ext cx="2428824" cy="215444"/>
          </a:xfrm>
          <a:prstGeom prst="rect">
            <a:avLst/>
          </a:prstGeom>
          <a:noFill/>
        </p:spPr>
        <p:txBody>
          <a:bodyPr wrap="square" lIns="0" tIns="0" rIns="0" bIns="0" rtlCol="0">
            <a:spAutoFit/>
          </a:bodyPr>
          <a:lstStyle/>
          <a:p>
            <a:r>
              <a:rPr lang="en-US" sz="1400" b="1" dirty="0"/>
              <a:t>Medicaid only, disabled</a:t>
            </a:r>
          </a:p>
        </p:txBody>
      </p:sp>
      <p:sp>
        <p:nvSpPr>
          <p:cNvPr id="28" name="TextBox 27"/>
          <p:cNvSpPr txBox="1"/>
          <p:nvPr/>
        </p:nvSpPr>
        <p:spPr>
          <a:xfrm>
            <a:off x="2568309" y="4820466"/>
            <a:ext cx="2428824" cy="215444"/>
          </a:xfrm>
          <a:prstGeom prst="rect">
            <a:avLst/>
          </a:prstGeom>
          <a:noFill/>
        </p:spPr>
        <p:txBody>
          <a:bodyPr wrap="square" lIns="0" tIns="0" rIns="0" bIns="0" rtlCol="0">
            <a:spAutoFit/>
          </a:bodyPr>
          <a:lstStyle/>
          <a:p>
            <a:r>
              <a:rPr lang="en-US" sz="1400" b="1" dirty="0"/>
              <a:t>Medicaid only, not disabled</a:t>
            </a:r>
          </a:p>
        </p:txBody>
      </p:sp>
    </p:spTree>
    <p:extLst>
      <p:ext uri="{BB962C8B-B14F-4D97-AF65-F5344CB8AC3E}">
        <p14:creationId xmlns:p14="http://schemas.microsoft.com/office/powerpoint/2010/main" val="1769387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Accessing PRISM</a:t>
            </a:r>
            <a:br>
              <a:rPr lang="en-US" dirty="0" smtClean="0"/>
            </a:b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pPr marL="0" indent="0">
              <a:buNone/>
            </a:pPr>
            <a:r>
              <a:rPr lang="en-US" dirty="0" smtClean="0"/>
              <a:t>		</a:t>
            </a:r>
          </a:p>
          <a:p>
            <a:endParaRPr lang="en-US" dirty="0"/>
          </a:p>
        </p:txBody>
      </p:sp>
    </p:spTree>
    <p:extLst>
      <p:ext uri="{BB962C8B-B14F-4D97-AF65-F5344CB8AC3E}">
        <p14:creationId xmlns:p14="http://schemas.microsoft.com/office/powerpoint/2010/main" val="329702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User Responsibilities</a:t>
            </a:r>
            <a:endParaRPr lang="en-US" dirty="0"/>
          </a:p>
        </p:txBody>
      </p:sp>
      <p:sp>
        <p:nvSpPr>
          <p:cNvPr id="3" name="Content Placeholder 2"/>
          <p:cNvSpPr>
            <a:spLocks noGrp="1"/>
          </p:cNvSpPr>
          <p:nvPr>
            <p:ph idx="1"/>
          </p:nvPr>
        </p:nvSpPr>
        <p:spPr>
          <a:xfrm>
            <a:off x="1979612" y="1232857"/>
            <a:ext cx="8229600" cy="4256108"/>
          </a:xfrm>
        </p:spPr>
        <p:txBody>
          <a:bodyPr>
            <a:normAutofit lnSpcReduction="10000"/>
          </a:bodyPr>
          <a:lstStyle/>
          <a:p>
            <a:r>
              <a:rPr lang="en-US" sz="3000" dirty="0"/>
              <a:t>Your Lead Organization’s PRISM coordinator will:</a:t>
            </a:r>
          </a:p>
          <a:p>
            <a:pPr lvl="1"/>
            <a:r>
              <a:rPr lang="en-US" dirty="0" smtClean="0"/>
              <a:t>Instruct you on the registration process</a:t>
            </a:r>
          </a:p>
          <a:p>
            <a:pPr lvl="1"/>
            <a:r>
              <a:rPr lang="en-US" dirty="0" smtClean="0"/>
              <a:t>Determine the type of access you receive</a:t>
            </a:r>
          </a:p>
          <a:p>
            <a:r>
              <a:rPr lang="en-US" sz="3000" dirty="0"/>
              <a:t>Keep contents confidential and private</a:t>
            </a:r>
          </a:p>
          <a:p>
            <a:r>
              <a:rPr lang="en-US" sz="3000" dirty="0"/>
              <a:t>Don’t share your password</a:t>
            </a:r>
          </a:p>
          <a:p>
            <a:r>
              <a:rPr lang="en-US" sz="3000" dirty="0"/>
              <a:t>Annually update </a:t>
            </a:r>
            <a:r>
              <a:rPr lang="en-US" sz="3000" dirty="0" smtClean="0"/>
              <a:t>your agency’s </a:t>
            </a:r>
            <a:r>
              <a:rPr lang="en-US" sz="3000" dirty="0"/>
              <a:t>IT security and HIPAA confidentiality training</a:t>
            </a:r>
          </a:p>
          <a:p>
            <a:r>
              <a:rPr lang="en-US" sz="3000" dirty="0"/>
              <a:t>Contact your Lead Organization if your profile information changes</a:t>
            </a:r>
          </a:p>
          <a:p>
            <a:pPr marL="0" indent="0">
              <a:buNone/>
            </a:pPr>
            <a:endParaRPr lang="en-US" dirty="0"/>
          </a:p>
        </p:txBody>
      </p:sp>
    </p:spTree>
    <p:extLst>
      <p:ext uri="{BB962C8B-B14F-4D97-AF65-F5344CB8AC3E}">
        <p14:creationId xmlns:p14="http://schemas.microsoft.com/office/powerpoint/2010/main" val="8220283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PRISM Use</a:t>
            </a:r>
            <a:r>
              <a:rPr lang="en-US" dirty="0"/>
              <a:t/>
            </a:r>
            <a:br>
              <a:rPr lang="en-US" dirty="0"/>
            </a:br>
            <a:endParaRPr lang="en-US" dirty="0"/>
          </a:p>
        </p:txBody>
      </p:sp>
      <p:sp>
        <p:nvSpPr>
          <p:cNvPr id="3" name="Content Placeholder 2"/>
          <p:cNvSpPr>
            <a:spLocks noGrp="1"/>
          </p:cNvSpPr>
          <p:nvPr>
            <p:ph idx="1"/>
          </p:nvPr>
        </p:nvSpPr>
        <p:spPr>
          <a:xfrm>
            <a:off x="1979612" y="1542732"/>
            <a:ext cx="8229600" cy="4256108"/>
          </a:xfrm>
        </p:spPr>
        <p:txBody>
          <a:bodyPr/>
          <a:lstStyle/>
          <a:p>
            <a:r>
              <a:rPr lang="en-US" sz="2400" dirty="0"/>
              <a:t>Only access, use, and disclose the minimum amount of data to perform your job and assist the client</a:t>
            </a:r>
          </a:p>
          <a:p>
            <a:r>
              <a:rPr lang="en-US" sz="2400" dirty="0"/>
              <a:t>Report </a:t>
            </a:r>
            <a:r>
              <a:rPr lang="en-US" sz="2400" dirty="0" smtClean="0"/>
              <a:t>suspected </a:t>
            </a:r>
            <a:r>
              <a:rPr lang="en-US" sz="2400" dirty="0"/>
              <a:t>or actual security breaches to your Lead Organization immediately</a:t>
            </a:r>
          </a:p>
          <a:p>
            <a:r>
              <a:rPr lang="en-US" sz="2400" dirty="0"/>
              <a:t>PRISM is monitored continuously and access may be suspended or terminated for unusual or potentially unauthorized activity </a:t>
            </a:r>
          </a:p>
          <a:p>
            <a:r>
              <a:rPr lang="en-US" sz="2400" dirty="0"/>
              <a:t>Violations of RCW and HIPAA may result in severe criminal or civil penalties</a:t>
            </a:r>
          </a:p>
        </p:txBody>
      </p:sp>
    </p:spTree>
    <p:extLst>
      <p:ext uri="{BB962C8B-B14F-4D97-AF65-F5344CB8AC3E}">
        <p14:creationId xmlns:p14="http://schemas.microsoft.com/office/powerpoint/2010/main" val="1497235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How Do I Use PRISM in my Role as a Care Coordinator?</a:t>
            </a:r>
            <a:br>
              <a:rPr lang="en-US" dirty="0" smtClean="0"/>
            </a:br>
            <a:endParaRPr lang="en-US" sz="4800" dirty="0">
              <a:solidFill>
                <a:schemeClr val="accent1">
                  <a:lumMod val="75000"/>
                </a:schemeClr>
              </a:solidFill>
            </a:endParaRPr>
          </a:p>
        </p:txBody>
      </p:sp>
      <p:sp>
        <p:nvSpPr>
          <p:cNvPr id="5" name="Subtitle 4"/>
          <p:cNvSpPr>
            <a:spLocks noGrp="1"/>
          </p:cNvSpPr>
          <p:nvPr>
            <p:ph type="subTitle" idx="1"/>
          </p:nvPr>
        </p:nvSpPr>
        <p:spPr/>
        <p:txBody>
          <a:bodyPr/>
          <a:lstStyle/>
          <a:p>
            <a:pPr marL="0" indent="0">
              <a:buNone/>
            </a:pPr>
            <a:r>
              <a:rPr lang="en-US" dirty="0" smtClean="0"/>
              <a:t>		</a:t>
            </a:r>
          </a:p>
          <a:p>
            <a:endParaRPr lang="en-US" dirty="0"/>
          </a:p>
        </p:txBody>
      </p:sp>
    </p:spTree>
    <p:extLst>
      <p:ext uri="{BB962C8B-B14F-4D97-AF65-F5344CB8AC3E}">
        <p14:creationId xmlns:p14="http://schemas.microsoft.com/office/powerpoint/2010/main" val="30385481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PRISM </a:t>
            </a:r>
            <a:endParaRPr lang="en-US" dirty="0"/>
          </a:p>
        </p:txBody>
      </p:sp>
      <p:sp>
        <p:nvSpPr>
          <p:cNvPr id="3" name="Content Placeholder 2"/>
          <p:cNvSpPr>
            <a:spLocks noGrp="1"/>
          </p:cNvSpPr>
          <p:nvPr>
            <p:ph idx="1"/>
          </p:nvPr>
        </p:nvSpPr>
        <p:spPr/>
        <p:txBody>
          <a:bodyPr/>
          <a:lstStyle/>
          <a:p>
            <a:r>
              <a:rPr lang="en-US" sz="2800" dirty="0"/>
              <a:t>Triaging high-risk populations to efficiently allocate scarce care management resources</a:t>
            </a:r>
          </a:p>
          <a:p>
            <a:r>
              <a:rPr lang="en-US" sz="2800" dirty="0"/>
              <a:t>Identification of health risk indicators for high-risk patients</a:t>
            </a:r>
          </a:p>
          <a:p>
            <a:r>
              <a:rPr lang="en-US" sz="2800" dirty="0"/>
              <a:t>Identification of behavioral health needs </a:t>
            </a:r>
          </a:p>
          <a:p>
            <a:r>
              <a:rPr lang="en-US" sz="2800" dirty="0"/>
              <a:t>Medication adherence monitoring </a:t>
            </a:r>
          </a:p>
          <a:p>
            <a:r>
              <a:rPr lang="en-US" sz="2800" dirty="0"/>
              <a:t>Identification of other potential barriers to care</a:t>
            </a:r>
          </a:p>
          <a:p>
            <a:pPr lvl="1">
              <a:spcBef>
                <a:spcPts val="0"/>
              </a:spcBef>
            </a:pPr>
            <a:r>
              <a:rPr lang="en-US" dirty="0"/>
              <a:t>Homelessness</a:t>
            </a:r>
          </a:p>
          <a:p>
            <a:pPr lvl="1">
              <a:spcBef>
                <a:spcPts val="0"/>
              </a:spcBef>
            </a:pPr>
            <a:r>
              <a:rPr lang="en-US" dirty="0"/>
              <a:t>Hearing impairment</a:t>
            </a:r>
          </a:p>
          <a:p>
            <a:pPr lvl="1">
              <a:spcBef>
                <a:spcPts val="0"/>
              </a:spcBef>
            </a:pPr>
            <a:r>
              <a:rPr lang="en-US" dirty="0"/>
              <a:t>Limited English proficiency</a:t>
            </a:r>
          </a:p>
          <a:p>
            <a:endParaRPr lang="en-US" sz="2800" dirty="0"/>
          </a:p>
        </p:txBody>
      </p:sp>
    </p:spTree>
    <p:extLst>
      <p:ext uri="{BB962C8B-B14F-4D97-AF65-F5344CB8AC3E}">
        <p14:creationId xmlns:p14="http://schemas.microsoft.com/office/powerpoint/2010/main" val="32983204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New Health Home Slide Template_2016_16x9">
  <a:themeElements>
    <a:clrScheme name="Home Health">
      <a:dk1>
        <a:sysClr val="windowText" lastClr="000000"/>
      </a:dk1>
      <a:lt1>
        <a:sysClr val="window" lastClr="FFFFFF"/>
      </a:lt1>
      <a:dk2>
        <a:srgbClr val="1D3641"/>
      </a:dk2>
      <a:lt2>
        <a:srgbClr val="DFE6D0"/>
      </a:lt2>
      <a:accent1>
        <a:srgbClr val="2E7A6D"/>
      </a:accent1>
      <a:accent2>
        <a:srgbClr val="798E4C"/>
      </a:accent2>
      <a:accent3>
        <a:srgbClr val="DB821E"/>
      </a:accent3>
      <a:accent4>
        <a:srgbClr val="0F5DA3"/>
      </a:accent4>
      <a:accent5>
        <a:srgbClr val="0A3E6D"/>
      </a:accent5>
      <a:accent6>
        <a:srgbClr val="695F8C"/>
      </a:accent6>
      <a:hlink>
        <a:srgbClr val="0F5DA3"/>
      </a:hlink>
      <a:folHlink>
        <a:srgbClr val="DB821E"/>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a:defPPr>
      </a:lstStyle>
      <a:style>
        <a:lnRef idx="0">
          <a:schemeClr val="accent1"/>
        </a:lnRef>
        <a:fillRef idx="3">
          <a:schemeClr val="accent1"/>
        </a:fillRef>
        <a:effectRef idx="3">
          <a:schemeClr val="accent1"/>
        </a:effectRef>
        <a:fontRef idx="minor">
          <a:schemeClr val="lt1"/>
        </a:fontRef>
      </a:style>
    </a:spDef>
  </a:objectDefaults>
  <a:extraClrSchemeLst/>
  <a:extLst>
    <a:ext uri="{05A4C25C-085E-4340-85A3-A5531E510DB2}">
      <thm15:themeFamily xmlns:thm15="http://schemas.microsoft.com/office/thememl/2012/main" name="New Health Home Template_16x9" id="{375F20D9-BEA5-48AF-8BE9-A0DD54A1B6B9}" vid="{A5B72365-26AE-4B42-A0A2-FF1131066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14934</TotalTime>
  <Words>23681</Words>
  <Application>Microsoft Office PowerPoint</Application>
  <PresentationFormat>Custom</PresentationFormat>
  <Paragraphs>2654</Paragraphs>
  <Slides>300</Slides>
  <Notes>292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300</vt:i4>
      </vt:variant>
    </vt:vector>
  </HeadingPairs>
  <TitlesOfParts>
    <vt:vector size="310" baseType="lpstr">
      <vt:lpstr>Arial</vt:lpstr>
      <vt:lpstr>Arial Black</vt:lpstr>
      <vt:lpstr>Arial Unicode MS</vt:lpstr>
      <vt:lpstr>Calibri</vt:lpstr>
      <vt:lpstr>Cambria</vt:lpstr>
      <vt:lpstr>Segoe UI</vt:lpstr>
      <vt:lpstr>Times New Roman</vt:lpstr>
      <vt:lpstr>Trebuchet MS</vt:lpstr>
      <vt:lpstr>Wingdings</vt:lpstr>
      <vt:lpstr>New Health Home Slide Template_2016_16x9</vt:lpstr>
      <vt:lpstr>Health Home Care Coordinators Basic Training </vt:lpstr>
      <vt:lpstr>PowerPoint Presentation</vt:lpstr>
      <vt:lpstr>Introductions</vt:lpstr>
      <vt:lpstr>Purpose</vt:lpstr>
      <vt:lpstr>Learning Objectives and Agenda Overview</vt:lpstr>
      <vt:lpstr>Learning Objectives and Agenda Overview (cont.)</vt:lpstr>
      <vt:lpstr>Overview of the Curriculum</vt:lpstr>
      <vt:lpstr>The Health Care Authority (HCA) Website http://www.hca.wa.gov/billers-providers/programs-and-services/resources-0#care-coordinator-training         </vt:lpstr>
      <vt:lpstr>The DSHS Website  https://www.dshs.wa.gov/altsa/washington-health-home-program </vt:lpstr>
      <vt:lpstr>Fundamentals</vt:lpstr>
      <vt:lpstr>What are Health Home Services?</vt:lpstr>
      <vt:lpstr>Let’s look at a  sample Health  Action Plan (HAP)</vt:lpstr>
      <vt:lpstr>Sample HAP for Jordan Larson</vt:lpstr>
      <vt:lpstr>The Patient Protection and  Affordable Care Act</vt:lpstr>
      <vt:lpstr>Washington Opts In </vt:lpstr>
      <vt:lpstr>Washington State Model of Health Home</vt:lpstr>
      <vt:lpstr>Health Home Coverage Areas</vt:lpstr>
      <vt:lpstr>Who May Become a Health Home Care Coordinator?</vt:lpstr>
      <vt:lpstr>Who May Be Covered By Health Homes?</vt:lpstr>
      <vt:lpstr>Eligibility for Health Home Services </vt:lpstr>
      <vt:lpstr>The Health Home Services </vt:lpstr>
      <vt:lpstr>The Health Home Services (cont.)</vt:lpstr>
      <vt:lpstr>The Health Home Services (cont.) </vt:lpstr>
      <vt:lpstr>Let’s Pause to Check for Understanding</vt:lpstr>
      <vt:lpstr>The Six Health Home Services</vt:lpstr>
      <vt:lpstr>Comprehensive Care Management</vt:lpstr>
      <vt:lpstr>Comprehensive Care Management (cont.)</vt:lpstr>
      <vt:lpstr>Comprehensive Care Management (cont.)</vt:lpstr>
      <vt:lpstr>Care Coordination</vt:lpstr>
      <vt:lpstr>Care Coordination (cont.)</vt:lpstr>
      <vt:lpstr>Care Coordination (cont.)</vt:lpstr>
      <vt:lpstr>Care Coordination (cont.)</vt:lpstr>
      <vt:lpstr>Care Coordination (cont.)</vt:lpstr>
      <vt:lpstr>Care Coordination (cont.)</vt:lpstr>
      <vt:lpstr>Health Promotion</vt:lpstr>
      <vt:lpstr>Health Promotion (cont.)</vt:lpstr>
      <vt:lpstr>Comprehensive Transitional Care</vt:lpstr>
      <vt:lpstr>Individual and Family Support</vt:lpstr>
      <vt:lpstr>Individual and Family Support (cont.)</vt:lpstr>
      <vt:lpstr>Individual and Family Support (cont.)</vt:lpstr>
      <vt:lpstr>Individual and Family Support (cont.)</vt:lpstr>
      <vt:lpstr>Referral to Community and Social Support Services </vt:lpstr>
      <vt:lpstr>Referral to Community and Social Support Services (cont.) </vt:lpstr>
      <vt:lpstr>Multidisciplinary Care Teams and Allied Staff</vt:lpstr>
      <vt:lpstr>Health Home Tiers</vt:lpstr>
      <vt:lpstr>Tier One Services</vt:lpstr>
      <vt:lpstr>Tier One Services (cont.)</vt:lpstr>
      <vt:lpstr>Tier Two Services</vt:lpstr>
      <vt:lpstr>Tier Three Services</vt:lpstr>
      <vt:lpstr>Tier Three Services (cont.)</vt:lpstr>
      <vt:lpstr>Billing for Services</vt:lpstr>
      <vt:lpstr>Let’s Pause to Check for Understanding</vt:lpstr>
      <vt:lpstr>Outreach</vt:lpstr>
      <vt:lpstr>Client Outreach</vt:lpstr>
      <vt:lpstr>Welcome Booklet for Fee-for-Service Clients</vt:lpstr>
      <vt:lpstr>Sample Outreach Script</vt:lpstr>
      <vt:lpstr>Participation Authorization and Information Sharing  Consent Form</vt:lpstr>
      <vt:lpstr>Part 1 of the form </vt:lpstr>
      <vt:lpstr>Part 2 of the form:</vt:lpstr>
      <vt:lpstr>Participation Authorization and Information Sharing Consent Form</vt:lpstr>
      <vt:lpstr>Outreach to Foster and Adoptive Children</vt:lpstr>
      <vt:lpstr>Special Release of Information  for Adolescents</vt:lpstr>
      <vt:lpstr>Adolescent  Consent Form</vt:lpstr>
      <vt:lpstr>Release of Information Form for Substance Use Disorders</vt:lpstr>
      <vt:lpstr>Tribal Relations</vt:lpstr>
      <vt:lpstr>Federally Recognized Tribal Reservations</vt:lpstr>
      <vt:lpstr>Motivational Interviewing  and Coaching </vt:lpstr>
      <vt:lpstr>The Spirit of Motivational Interviewing (MI)</vt:lpstr>
      <vt:lpstr>Engagement – Setting the Agenda</vt:lpstr>
      <vt:lpstr>Join the Client on their Health Path </vt:lpstr>
      <vt:lpstr>Join the Client on their Health Path (cont.) </vt:lpstr>
      <vt:lpstr>Keys to Successful Care Coordination</vt:lpstr>
      <vt:lpstr>Due Diligence </vt:lpstr>
      <vt:lpstr>Due Diligence (cont.) </vt:lpstr>
      <vt:lpstr>Opting Out</vt:lpstr>
      <vt:lpstr>Opt Out Form</vt:lpstr>
      <vt:lpstr>Client Vignettes </vt:lpstr>
      <vt:lpstr>Small Group Work </vt:lpstr>
      <vt:lpstr>Let’s Pause to Check for Understanding</vt:lpstr>
      <vt:lpstr>PRISM A Care Coordination Tool</vt:lpstr>
      <vt:lpstr>Today’s Presenter</vt:lpstr>
      <vt:lpstr>PRISM</vt:lpstr>
      <vt:lpstr>Risk Tools</vt:lpstr>
      <vt:lpstr>Defining High Future Medical Cost Risk</vt:lpstr>
      <vt:lpstr>Prospective Inpatient Admission Probability</vt:lpstr>
      <vt:lpstr>Prospective Inpatient Admission (cont.)</vt:lpstr>
      <vt:lpstr>Risk Profile</vt:lpstr>
      <vt:lpstr>Risk Factors</vt:lpstr>
      <vt:lpstr>Risk Factor Methodology for Identifying Eligible Clients:</vt:lpstr>
      <vt:lpstr>Why Do We Focus on Risk? </vt:lpstr>
      <vt:lpstr>What We Have Learned About Dual-Eligible Clients</vt:lpstr>
      <vt:lpstr>Duals with High Risk Scores Disproportionate share of Medicare Inpatient costs </vt:lpstr>
      <vt:lpstr>Pharmacy Profiles: High-risk Dual Eligibles Persons with at least 1 month of dual Medicaid/Medicare enrollment in SFY 2010 </vt:lpstr>
      <vt:lpstr>Why Focus on Coordination Across Delivery Systems? High-risk clients are likely to have service needs in multiple delivery systems</vt:lpstr>
      <vt:lpstr>Accessing PRISM </vt:lpstr>
      <vt:lpstr>PRISM User Responsibilities</vt:lpstr>
      <vt:lpstr>PRISM Use </vt:lpstr>
      <vt:lpstr>How Do I Use PRISM in my Role as a Care Coordinator? </vt:lpstr>
      <vt:lpstr>Uses of PRISM </vt:lpstr>
      <vt:lpstr>Uses of PRISM (cont.) </vt:lpstr>
      <vt:lpstr>Keys for Effective PRISM Use</vt:lpstr>
      <vt:lpstr>Keys for Effective PRISM Use (cont.)</vt:lpstr>
      <vt:lpstr>Keys for Effective PRISM Use (cont.)</vt:lpstr>
      <vt:lpstr>PRISM Data </vt:lpstr>
      <vt:lpstr>PRISM Screens</vt:lpstr>
      <vt:lpstr>Let’s Look at a De-identified Case</vt:lpstr>
      <vt:lpstr>PRISM Screens </vt:lpstr>
      <vt:lpstr>Use the Eligibility Screen to Verify Current Coverage and Gaps</vt:lpstr>
      <vt:lpstr>Identifying Long Term Care Services: the CARE Tab</vt:lpstr>
      <vt:lpstr>Long Term Care Payments</vt:lpstr>
      <vt:lpstr>Identifying the LTSS Case Manager</vt:lpstr>
      <vt:lpstr>Another way to find the PCP</vt:lpstr>
      <vt:lpstr>PRISM Health Report</vt:lpstr>
      <vt:lpstr>Let’s Pause the Video to Check for Understanding</vt:lpstr>
      <vt:lpstr>How to Make a Referral</vt:lpstr>
      <vt:lpstr>How to Make a Referral (cont.)</vt:lpstr>
      <vt:lpstr>Reminder: Contact Requirements for Foster Children</vt:lpstr>
      <vt:lpstr>Final Thoughts on PRISM </vt:lpstr>
      <vt:lpstr>Final Thoughts on PRISM (cont.) </vt:lpstr>
      <vt:lpstr>Where to Turn for Assistance </vt:lpstr>
      <vt:lpstr>Where to Turn for Assistance</vt:lpstr>
      <vt:lpstr>Practice Using PRISM </vt:lpstr>
      <vt:lpstr>Small Group Work </vt:lpstr>
      <vt:lpstr>Let’s Pause to Check for Understanding</vt:lpstr>
      <vt:lpstr>The Patient Activation Measure® Coaching and Action Plan Development </vt:lpstr>
      <vt:lpstr>Review of the Patient Activation Measure®</vt:lpstr>
      <vt:lpstr>Types of PAMs</vt:lpstr>
      <vt:lpstr>What is Client Activation? </vt:lpstr>
      <vt:lpstr>Administering the PAM</vt:lpstr>
      <vt:lpstr>PAM 13 Question Survey </vt:lpstr>
      <vt:lpstr>Tips for Administering the Assessment Tool</vt:lpstr>
      <vt:lpstr>Tips for Administering the Assessment Tool (cont.)</vt:lpstr>
      <vt:lpstr>Tips for Administering the Assessment Tool (cont.)</vt:lpstr>
      <vt:lpstr>Tips for Administering the Assessment Tool (cont.)</vt:lpstr>
      <vt:lpstr>Tips for Administering the Assessment Tool (cont.)</vt:lpstr>
      <vt:lpstr>Tips for Administering the Assessment Tool (cont.)</vt:lpstr>
      <vt:lpstr>Interpret PAM Results </vt:lpstr>
      <vt:lpstr>Scoring </vt:lpstr>
      <vt:lpstr>PAM Segmentation Characteristics</vt:lpstr>
      <vt:lpstr>PAM Segmentation (cont.) </vt:lpstr>
      <vt:lpstr>PAM Segmentation Characteristics</vt:lpstr>
      <vt:lpstr>Elicit the Client’s Story Using Responses  to PAM Questions</vt:lpstr>
      <vt:lpstr>Elicit the Client’s Story Using Responses  to PAM Questions (cont.)</vt:lpstr>
      <vt:lpstr>Tailor Your Coaching</vt:lpstr>
      <vt:lpstr>Analyze the Results Incorporating Motivational Interviewing Techniques</vt:lpstr>
      <vt:lpstr>Motivational Interviewing Strategies</vt:lpstr>
      <vt:lpstr>Motivational Interviewing Strategies (cont.)</vt:lpstr>
      <vt:lpstr>PAM Activation Level 1</vt:lpstr>
      <vt:lpstr>PAM Activation Level 2</vt:lpstr>
      <vt:lpstr>PAM Activation Level 3</vt:lpstr>
      <vt:lpstr>PAM Activation Level 4</vt:lpstr>
      <vt:lpstr> Perspectives on the PAM</vt:lpstr>
      <vt:lpstr>Where Do I Get Copies of the Tools?</vt:lpstr>
      <vt:lpstr>Website Hosting PAM Versions </vt:lpstr>
      <vt:lpstr>PAM® Small Group Work </vt:lpstr>
      <vt:lpstr>Let’s Pause to Check for Understanding</vt:lpstr>
      <vt:lpstr>Goal Setting</vt:lpstr>
      <vt:lpstr>Moving Toward Health Action Planning</vt:lpstr>
      <vt:lpstr>A Tool for Starting the Conversation</vt:lpstr>
      <vt:lpstr>Coaching and Action Planning</vt:lpstr>
      <vt:lpstr>Coaching and Action Planning (cont.)</vt:lpstr>
      <vt:lpstr>Developing an Action Plan</vt:lpstr>
      <vt:lpstr>Develop Action Steps</vt:lpstr>
      <vt:lpstr>Questions to Consider</vt:lpstr>
      <vt:lpstr>Coaching and the Health Action Plan</vt:lpstr>
      <vt:lpstr>The Health Action Plan (HAP)</vt:lpstr>
      <vt:lpstr>Key Skills for Health Action Planning</vt:lpstr>
      <vt:lpstr>Key Skills for Health Action Planning (cont.)</vt:lpstr>
      <vt:lpstr>Analyze!</vt:lpstr>
      <vt:lpstr>Use Active and Reflective Listening </vt:lpstr>
      <vt:lpstr>Consider What Values Lie Behind  These Statements</vt:lpstr>
      <vt:lpstr>Emphasize Problem Solving</vt:lpstr>
      <vt:lpstr>Identify Barriers to Change</vt:lpstr>
      <vt:lpstr>Explore Possible Solutions</vt:lpstr>
      <vt:lpstr>Resistance</vt:lpstr>
      <vt:lpstr>Behavioral Change </vt:lpstr>
      <vt:lpstr>Resist the Righting Reflex Exercise</vt:lpstr>
      <vt:lpstr>How Did It Go?</vt:lpstr>
      <vt:lpstr>Cultivate a Sense of Hope</vt:lpstr>
      <vt:lpstr>The Day in Review</vt:lpstr>
      <vt:lpstr>Let’s Pause to Check for Understanding</vt:lpstr>
      <vt:lpstr>Planning for Day Two</vt:lpstr>
      <vt:lpstr>Welcome to Day Two</vt:lpstr>
      <vt:lpstr>The Health  Action Plan  </vt:lpstr>
      <vt:lpstr>Most People Desire Better Health and Quality of Life</vt:lpstr>
      <vt:lpstr>Help Identify a Long Term Goal</vt:lpstr>
      <vt:lpstr>Help Identify a Long Term Goal (cont.)</vt:lpstr>
      <vt:lpstr>Health Action Plan: Page 1 </vt:lpstr>
      <vt:lpstr>HAP Instructions</vt:lpstr>
      <vt:lpstr>Additional Training on the HAP</vt:lpstr>
      <vt:lpstr>HAP Form and Instructions</vt:lpstr>
      <vt:lpstr>HAP Form Instructions</vt:lpstr>
      <vt:lpstr>HAP Form Instructions (cont.)</vt:lpstr>
      <vt:lpstr>What is an Activity Period?</vt:lpstr>
      <vt:lpstr>Activity Periods</vt:lpstr>
      <vt:lpstr>Activity Periods Example </vt:lpstr>
      <vt:lpstr>Individual or Group Activity</vt:lpstr>
      <vt:lpstr>Worksheet 3: Activity Periods</vt:lpstr>
      <vt:lpstr>Worksheet 3: Activity Periods</vt:lpstr>
      <vt:lpstr>Worksheet 3: Activity Periods</vt:lpstr>
      <vt:lpstr>Worksheet 3: Activity Periods</vt:lpstr>
      <vt:lpstr>Worksheet 3: Activity Periods</vt:lpstr>
      <vt:lpstr>HAP Form Instructions (cont.)</vt:lpstr>
      <vt:lpstr>HAP Form Instructions (cont.)</vt:lpstr>
      <vt:lpstr>HAP Form Instructions (cont.)</vt:lpstr>
      <vt:lpstr>HAP Form Instructions (cont.)</vt:lpstr>
      <vt:lpstr>HAP Instructions (cont.)</vt:lpstr>
      <vt:lpstr>Help the Client Identify Long Term and Short Term Goals</vt:lpstr>
      <vt:lpstr>HAP Form Instructions (cont.)</vt:lpstr>
      <vt:lpstr>HAP Form Instructions (cont.)</vt:lpstr>
      <vt:lpstr>Patient Activation Measures</vt:lpstr>
      <vt:lpstr>Caregiver Activation Measure</vt:lpstr>
      <vt:lpstr>Parent Patient Activation Measure</vt:lpstr>
      <vt:lpstr>The Katz ADL</vt:lpstr>
      <vt:lpstr>Katz Activities of Daily  Living (ADLs)</vt:lpstr>
      <vt:lpstr>PHQ-9 and PSC-17 Screens</vt:lpstr>
      <vt:lpstr>PHQ-9 and PSC-17 (cont.)</vt:lpstr>
      <vt:lpstr>The PHQ-9 is a  Required Screening</vt:lpstr>
      <vt:lpstr>Guide Sheet on Depression  Screening and Suicide </vt:lpstr>
      <vt:lpstr>Pediatric Symptom Checklist – 17</vt:lpstr>
      <vt:lpstr>DSHS Form 10-509 PSC-17 &amp; Instructions</vt:lpstr>
      <vt:lpstr>PSC-17 Considerations</vt:lpstr>
      <vt:lpstr>PSC-17 Website</vt:lpstr>
      <vt:lpstr>Body Mass Index (BMI)</vt:lpstr>
      <vt:lpstr>BMI Online Charts</vt:lpstr>
      <vt:lpstr>HAP Form Instructions (cont.)</vt:lpstr>
      <vt:lpstr>When to complete an optional screening</vt:lpstr>
      <vt:lpstr>PHQ-9 and GAD-7</vt:lpstr>
      <vt:lpstr>PHQ-9 and GAD-7 Screening Tips</vt:lpstr>
      <vt:lpstr>Translations of PHQ-9 and GAD-7</vt:lpstr>
      <vt:lpstr>HAP Form Instructions (cont.)</vt:lpstr>
      <vt:lpstr>HAP: Pages 2 Through 7</vt:lpstr>
      <vt:lpstr>Short Term Goals</vt:lpstr>
      <vt:lpstr>The Health Action Plan (HAP)</vt:lpstr>
      <vt:lpstr>Health Action Plan – First Short Term Goal</vt:lpstr>
      <vt:lpstr>Health Action Plan – Second Short Term Goal</vt:lpstr>
      <vt:lpstr>Let’s Pause to Check for Understanding</vt:lpstr>
      <vt:lpstr>Small Group Work</vt:lpstr>
      <vt:lpstr>Maintaining Behavioral Change</vt:lpstr>
      <vt:lpstr>Final Notes About the HAP</vt:lpstr>
      <vt:lpstr>Let’s Pause to Check for Understanding</vt:lpstr>
      <vt:lpstr>Care Transitions  “Health Care Without Complications” </vt:lpstr>
      <vt:lpstr>Hospital Readmissions  </vt:lpstr>
      <vt:lpstr>What Causes Readmissions?</vt:lpstr>
      <vt:lpstr>Washington State Care Transitions </vt:lpstr>
      <vt:lpstr>How Will You Know if a Client Has  Been Hospitalized?</vt:lpstr>
      <vt:lpstr>Six Strategies for Care Transitions</vt:lpstr>
      <vt:lpstr>Social/Resource Barriers Assessment </vt:lpstr>
      <vt:lpstr>Social and Resource Barriers</vt:lpstr>
      <vt:lpstr>Client, Family, and Caregiver Follow-up</vt:lpstr>
      <vt:lpstr>Does the Client or Caregiver Know Which Red Flags May Require a Call to the Provider?</vt:lpstr>
      <vt:lpstr>Triage Grid for Follow Up With PCP </vt:lpstr>
      <vt:lpstr>Medication Reconciliation Defined</vt:lpstr>
      <vt:lpstr>Medication Reconciliation</vt:lpstr>
      <vt:lpstr>Medication Reconciliation (cont.)</vt:lpstr>
      <vt:lpstr>Follow-up Scripts from “Reducing Readmissions: Care Transitions Toolkit”</vt:lpstr>
      <vt:lpstr>“Teach Back” </vt:lpstr>
      <vt:lpstr>Let’s Consider Our Vignettes</vt:lpstr>
      <vt:lpstr>Let’s Pause to Check for Understanding</vt:lpstr>
      <vt:lpstr>Documentation, Quality Assurance, and Time Management </vt:lpstr>
      <vt:lpstr>Documentation Guidelines</vt:lpstr>
      <vt:lpstr>General Format for Documentation</vt:lpstr>
      <vt:lpstr>Something to Consider</vt:lpstr>
      <vt:lpstr>Quality Assurance</vt:lpstr>
      <vt:lpstr>Core Services</vt:lpstr>
      <vt:lpstr>Completion of Forms</vt:lpstr>
      <vt:lpstr>Required and Optional Screenings</vt:lpstr>
      <vt:lpstr>HAP</vt:lpstr>
      <vt:lpstr>Key Considerations to Document </vt:lpstr>
      <vt:lpstr>Key Considerations to Document (cont.) </vt:lpstr>
      <vt:lpstr>Key Considerations to Document (cont.)</vt:lpstr>
      <vt:lpstr>Key Considerations to Document (cont.)</vt:lpstr>
      <vt:lpstr>Key Considerations to Document (cont.)</vt:lpstr>
      <vt:lpstr>Key Considerations to Document (cont.)</vt:lpstr>
      <vt:lpstr>Key Considerations to Document (cont.)</vt:lpstr>
      <vt:lpstr>Key Considerations to Document (cont.)</vt:lpstr>
      <vt:lpstr>Key Considerations to Document (cont.)</vt:lpstr>
      <vt:lpstr>Key Considerations to Document (cont.)</vt:lpstr>
      <vt:lpstr>What Were the Six Strategies for Care Transitions?</vt:lpstr>
      <vt:lpstr>Time Management</vt:lpstr>
      <vt:lpstr>Let’s Pause to Check for Understanding</vt:lpstr>
      <vt:lpstr>Resources </vt:lpstr>
      <vt:lpstr>Advanced Home Care Aide  Specialist Pilot Program</vt:lpstr>
      <vt:lpstr>Community Integration Program</vt:lpstr>
      <vt:lpstr>Non-emergency Medical Transportation (NEMT) Program</vt:lpstr>
      <vt:lpstr>Interpreter Services</vt:lpstr>
      <vt:lpstr>Working with Providers</vt:lpstr>
      <vt:lpstr>Community Living Connections (CLC)</vt:lpstr>
      <vt:lpstr>DSHS Health Home Website Quick Links: Care Coordinators Links </vt:lpstr>
      <vt:lpstr>Developing Relationships and Resources</vt:lpstr>
      <vt:lpstr>Review of the Learning Objectives </vt:lpstr>
      <vt:lpstr>Review of the Learning Objectives (cont.) </vt:lpstr>
      <vt:lpstr>Let’s Pause to Check for Understanding</vt:lpstr>
      <vt:lpstr>Additional Training</vt:lpstr>
      <vt:lpstr>Required Training for Fee-for-Service and MCO Health Home Program</vt:lpstr>
      <vt:lpstr>Register and Join for Our Monthly Webinars</vt:lpstr>
      <vt:lpstr>HCA Website is Located At:  https://www.hca.wa.gov/billers-providers/programs-and-services/health-homes       </vt:lpstr>
      <vt:lpstr>DSHS Website is Located At: https://www.dshs.wa.gov/altsa/washington-health-home-program   </vt:lpstr>
      <vt:lpstr>Let’s Pause to Check for Understanding</vt:lpstr>
      <vt:lpstr>Please Complete the Training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Kaylee McAvoy</dc:creator>
  <cp:lastModifiedBy>McAvoy, Cathy (DSHS/ALTSA/HCS)</cp:lastModifiedBy>
  <cp:revision>722</cp:revision>
  <cp:lastPrinted>2017-04-21T22:23:39Z</cp:lastPrinted>
  <dcterms:created xsi:type="dcterms:W3CDTF">2016-04-04T02:28:21Z</dcterms:created>
  <dcterms:modified xsi:type="dcterms:W3CDTF">2018-05-16T21:58:44Z</dcterms:modified>
</cp:coreProperties>
</file>